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media/image75.jpg" ContentType="image/jpg"/>
  <Override PartName="/ppt/notesSlides/notesSlide240.xml" ContentType="application/vnd.openxmlformats-officedocument.presentationml.notesSlide+xml"/>
  <Override PartName="/ppt/media/image76.jpg" ContentType="image/jpg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media/image77.jpg" ContentType="image/jpg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media/image79.jpg" ContentType="image/jpg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media/image80.jpg" ContentType="image/jpg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media/image81.jpg" ContentType="image/jpg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media/image85.jpg" ContentType="image/jpg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media/image87.jpg" ContentType="image/jpg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media/image90.jpg" ContentType="image/jpg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290"/>
  </p:notesMasterIdLst>
  <p:handoutMasterIdLst>
    <p:handoutMasterId r:id="rId291"/>
  </p:handoutMasterIdLst>
  <p:sldIdLst>
    <p:sldId id="496" r:id="rId2"/>
    <p:sldId id="497" r:id="rId3"/>
    <p:sldId id="498" r:id="rId4"/>
    <p:sldId id="256" r:id="rId5"/>
    <p:sldId id="436" r:id="rId6"/>
    <p:sldId id="340" r:id="rId7"/>
    <p:sldId id="341" r:id="rId8"/>
    <p:sldId id="435" r:id="rId9"/>
    <p:sldId id="423" r:id="rId10"/>
    <p:sldId id="424" r:id="rId11"/>
    <p:sldId id="448" r:id="rId12"/>
    <p:sldId id="344" r:id="rId13"/>
    <p:sldId id="345" r:id="rId14"/>
    <p:sldId id="346" r:id="rId15"/>
    <p:sldId id="396" r:id="rId16"/>
    <p:sldId id="408" r:id="rId17"/>
    <p:sldId id="404" r:id="rId18"/>
    <p:sldId id="405" r:id="rId19"/>
    <p:sldId id="406" r:id="rId20"/>
    <p:sldId id="407" r:id="rId21"/>
    <p:sldId id="353" r:id="rId22"/>
    <p:sldId id="354" r:id="rId23"/>
    <p:sldId id="355" r:id="rId24"/>
    <p:sldId id="410" r:id="rId25"/>
    <p:sldId id="411" r:id="rId26"/>
    <p:sldId id="358" r:id="rId27"/>
    <p:sldId id="412" r:id="rId28"/>
    <p:sldId id="413" r:id="rId29"/>
    <p:sldId id="414" r:id="rId30"/>
    <p:sldId id="415" r:id="rId31"/>
    <p:sldId id="417" r:id="rId32"/>
    <p:sldId id="394" r:id="rId33"/>
    <p:sldId id="428" r:id="rId34"/>
    <p:sldId id="369" r:id="rId35"/>
    <p:sldId id="426" r:id="rId36"/>
    <p:sldId id="418" r:id="rId37"/>
    <p:sldId id="374" r:id="rId38"/>
    <p:sldId id="375" r:id="rId39"/>
    <p:sldId id="376" r:id="rId40"/>
    <p:sldId id="419" r:id="rId41"/>
    <p:sldId id="378" r:id="rId42"/>
    <p:sldId id="873" r:id="rId43"/>
    <p:sldId id="379" r:id="rId44"/>
    <p:sldId id="451" r:id="rId45"/>
    <p:sldId id="452" r:id="rId46"/>
    <p:sldId id="453" r:id="rId47"/>
    <p:sldId id="454" r:id="rId48"/>
    <p:sldId id="732" r:id="rId49"/>
    <p:sldId id="733" r:id="rId50"/>
    <p:sldId id="734" r:id="rId51"/>
    <p:sldId id="735" r:id="rId52"/>
    <p:sldId id="736" r:id="rId53"/>
    <p:sldId id="737" r:id="rId54"/>
    <p:sldId id="738" r:id="rId55"/>
    <p:sldId id="739" r:id="rId56"/>
    <p:sldId id="740" r:id="rId57"/>
    <p:sldId id="741" r:id="rId58"/>
    <p:sldId id="742" r:id="rId59"/>
    <p:sldId id="743" r:id="rId60"/>
    <p:sldId id="744" r:id="rId61"/>
    <p:sldId id="745" r:id="rId62"/>
    <p:sldId id="746" r:id="rId63"/>
    <p:sldId id="747" r:id="rId64"/>
    <p:sldId id="748" r:id="rId65"/>
    <p:sldId id="749" r:id="rId66"/>
    <p:sldId id="750" r:id="rId67"/>
    <p:sldId id="751" r:id="rId68"/>
    <p:sldId id="752" r:id="rId69"/>
    <p:sldId id="753" r:id="rId70"/>
    <p:sldId id="754" r:id="rId71"/>
    <p:sldId id="755" r:id="rId72"/>
    <p:sldId id="756" r:id="rId73"/>
    <p:sldId id="757" r:id="rId74"/>
    <p:sldId id="758" r:id="rId75"/>
    <p:sldId id="759" r:id="rId76"/>
    <p:sldId id="760" r:id="rId77"/>
    <p:sldId id="761" r:id="rId78"/>
    <p:sldId id="762" r:id="rId79"/>
    <p:sldId id="763" r:id="rId80"/>
    <p:sldId id="764" r:id="rId81"/>
    <p:sldId id="765" r:id="rId82"/>
    <p:sldId id="766" r:id="rId83"/>
    <p:sldId id="767" r:id="rId84"/>
    <p:sldId id="768" r:id="rId85"/>
    <p:sldId id="769" r:id="rId86"/>
    <p:sldId id="770" r:id="rId87"/>
    <p:sldId id="771" r:id="rId88"/>
    <p:sldId id="772" r:id="rId89"/>
    <p:sldId id="773" r:id="rId90"/>
    <p:sldId id="774" r:id="rId91"/>
    <p:sldId id="775" r:id="rId92"/>
    <p:sldId id="776" r:id="rId93"/>
    <p:sldId id="777" r:id="rId94"/>
    <p:sldId id="778" r:id="rId95"/>
    <p:sldId id="779" r:id="rId96"/>
    <p:sldId id="780" r:id="rId97"/>
    <p:sldId id="781" r:id="rId98"/>
    <p:sldId id="782" r:id="rId99"/>
    <p:sldId id="783" r:id="rId100"/>
    <p:sldId id="784" r:id="rId101"/>
    <p:sldId id="785" r:id="rId102"/>
    <p:sldId id="786" r:id="rId103"/>
    <p:sldId id="787" r:id="rId104"/>
    <p:sldId id="788" r:id="rId105"/>
    <p:sldId id="789" r:id="rId106"/>
    <p:sldId id="790" r:id="rId107"/>
    <p:sldId id="791" r:id="rId108"/>
    <p:sldId id="792" r:id="rId109"/>
    <p:sldId id="793" r:id="rId110"/>
    <p:sldId id="794" r:id="rId111"/>
    <p:sldId id="795" r:id="rId112"/>
    <p:sldId id="796" r:id="rId113"/>
    <p:sldId id="797" r:id="rId114"/>
    <p:sldId id="798" r:id="rId115"/>
    <p:sldId id="799" r:id="rId116"/>
    <p:sldId id="800" r:id="rId117"/>
    <p:sldId id="801" r:id="rId118"/>
    <p:sldId id="802" r:id="rId119"/>
    <p:sldId id="803" r:id="rId120"/>
    <p:sldId id="804" r:id="rId121"/>
    <p:sldId id="805" r:id="rId122"/>
    <p:sldId id="806" r:id="rId123"/>
    <p:sldId id="807" r:id="rId124"/>
    <p:sldId id="808" r:id="rId125"/>
    <p:sldId id="809" r:id="rId126"/>
    <p:sldId id="810" r:id="rId127"/>
    <p:sldId id="811" r:id="rId128"/>
    <p:sldId id="812" r:id="rId129"/>
    <p:sldId id="813" r:id="rId130"/>
    <p:sldId id="814" r:id="rId131"/>
    <p:sldId id="815" r:id="rId132"/>
    <p:sldId id="816" r:id="rId133"/>
    <p:sldId id="817" r:id="rId134"/>
    <p:sldId id="818" r:id="rId135"/>
    <p:sldId id="819" r:id="rId136"/>
    <p:sldId id="820" r:id="rId137"/>
    <p:sldId id="821" r:id="rId138"/>
    <p:sldId id="822" r:id="rId139"/>
    <p:sldId id="823" r:id="rId140"/>
    <p:sldId id="824" r:id="rId141"/>
    <p:sldId id="825" r:id="rId142"/>
    <p:sldId id="826" r:id="rId143"/>
    <p:sldId id="827" r:id="rId144"/>
    <p:sldId id="828" r:id="rId145"/>
    <p:sldId id="829" r:id="rId146"/>
    <p:sldId id="830" r:id="rId147"/>
    <p:sldId id="831" r:id="rId148"/>
    <p:sldId id="832" r:id="rId149"/>
    <p:sldId id="833" r:id="rId150"/>
    <p:sldId id="834" r:id="rId151"/>
    <p:sldId id="835" r:id="rId152"/>
    <p:sldId id="836" r:id="rId153"/>
    <p:sldId id="837" r:id="rId154"/>
    <p:sldId id="838" r:id="rId155"/>
    <p:sldId id="839" r:id="rId156"/>
    <p:sldId id="840" r:id="rId157"/>
    <p:sldId id="841" r:id="rId158"/>
    <p:sldId id="842" r:id="rId159"/>
    <p:sldId id="843" r:id="rId160"/>
    <p:sldId id="844" r:id="rId161"/>
    <p:sldId id="845" r:id="rId162"/>
    <p:sldId id="846" r:id="rId163"/>
    <p:sldId id="847" r:id="rId164"/>
    <p:sldId id="848" r:id="rId165"/>
    <p:sldId id="849" r:id="rId166"/>
    <p:sldId id="850" r:id="rId167"/>
    <p:sldId id="851" r:id="rId168"/>
    <p:sldId id="852" r:id="rId169"/>
    <p:sldId id="853" r:id="rId170"/>
    <p:sldId id="854" r:id="rId171"/>
    <p:sldId id="855" r:id="rId172"/>
    <p:sldId id="856" r:id="rId173"/>
    <p:sldId id="857" r:id="rId174"/>
    <p:sldId id="858" r:id="rId175"/>
    <p:sldId id="859" r:id="rId176"/>
    <p:sldId id="860" r:id="rId177"/>
    <p:sldId id="861" r:id="rId178"/>
    <p:sldId id="862" r:id="rId179"/>
    <p:sldId id="863" r:id="rId180"/>
    <p:sldId id="864" r:id="rId181"/>
    <p:sldId id="865" r:id="rId182"/>
    <p:sldId id="866" r:id="rId183"/>
    <p:sldId id="867" r:id="rId184"/>
    <p:sldId id="868" r:id="rId185"/>
    <p:sldId id="869" r:id="rId186"/>
    <p:sldId id="870" r:id="rId187"/>
    <p:sldId id="871" r:id="rId188"/>
    <p:sldId id="872" r:id="rId189"/>
    <p:sldId id="455" r:id="rId190"/>
    <p:sldId id="456" r:id="rId191"/>
    <p:sldId id="457" r:id="rId192"/>
    <p:sldId id="458" r:id="rId193"/>
    <p:sldId id="459" r:id="rId194"/>
    <p:sldId id="460" r:id="rId195"/>
    <p:sldId id="461" r:id="rId196"/>
    <p:sldId id="462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71" r:id="rId205"/>
    <p:sldId id="472" r:id="rId206"/>
    <p:sldId id="473" r:id="rId207"/>
    <p:sldId id="474" r:id="rId208"/>
    <p:sldId id="475" r:id="rId209"/>
    <p:sldId id="476" r:id="rId210"/>
    <p:sldId id="477" r:id="rId211"/>
    <p:sldId id="478" r:id="rId212"/>
    <p:sldId id="479" r:id="rId213"/>
    <p:sldId id="480" r:id="rId214"/>
    <p:sldId id="481" r:id="rId215"/>
    <p:sldId id="482" r:id="rId216"/>
    <p:sldId id="483" r:id="rId217"/>
    <p:sldId id="484" r:id="rId218"/>
    <p:sldId id="490" r:id="rId219"/>
    <p:sldId id="491" r:id="rId220"/>
    <p:sldId id="492" r:id="rId221"/>
    <p:sldId id="493" r:id="rId222"/>
    <p:sldId id="499" r:id="rId223"/>
    <p:sldId id="502" r:id="rId224"/>
    <p:sldId id="503" r:id="rId225"/>
    <p:sldId id="504" r:id="rId226"/>
    <p:sldId id="505" r:id="rId227"/>
    <p:sldId id="506" r:id="rId228"/>
    <p:sldId id="507" r:id="rId229"/>
    <p:sldId id="508" r:id="rId230"/>
    <p:sldId id="509" r:id="rId231"/>
    <p:sldId id="510" r:id="rId232"/>
    <p:sldId id="512" r:id="rId233"/>
    <p:sldId id="513" r:id="rId234"/>
    <p:sldId id="515" r:id="rId235"/>
    <p:sldId id="516" r:id="rId236"/>
    <p:sldId id="517" r:id="rId237"/>
    <p:sldId id="518" r:id="rId238"/>
    <p:sldId id="519" r:id="rId239"/>
    <p:sldId id="520" r:id="rId240"/>
    <p:sldId id="521" r:id="rId241"/>
    <p:sldId id="522" r:id="rId242"/>
    <p:sldId id="523" r:id="rId243"/>
    <p:sldId id="524" r:id="rId244"/>
    <p:sldId id="525" r:id="rId245"/>
    <p:sldId id="526" r:id="rId246"/>
    <p:sldId id="527" r:id="rId247"/>
    <p:sldId id="528" r:id="rId248"/>
    <p:sldId id="529" r:id="rId249"/>
    <p:sldId id="530" r:id="rId250"/>
    <p:sldId id="531" r:id="rId251"/>
    <p:sldId id="532" r:id="rId252"/>
    <p:sldId id="533" r:id="rId253"/>
    <p:sldId id="534" r:id="rId254"/>
    <p:sldId id="535" r:id="rId255"/>
    <p:sldId id="536" r:id="rId256"/>
    <p:sldId id="537" r:id="rId257"/>
    <p:sldId id="538" r:id="rId258"/>
    <p:sldId id="539" r:id="rId259"/>
    <p:sldId id="540" r:id="rId260"/>
    <p:sldId id="541" r:id="rId261"/>
    <p:sldId id="542" r:id="rId262"/>
    <p:sldId id="543" r:id="rId263"/>
    <p:sldId id="544" r:id="rId264"/>
    <p:sldId id="545" r:id="rId265"/>
    <p:sldId id="546" r:id="rId266"/>
    <p:sldId id="547" r:id="rId267"/>
    <p:sldId id="548" r:id="rId268"/>
    <p:sldId id="549" r:id="rId269"/>
    <p:sldId id="550" r:id="rId270"/>
    <p:sldId id="551" r:id="rId271"/>
    <p:sldId id="552" r:id="rId272"/>
    <p:sldId id="553" r:id="rId273"/>
    <p:sldId id="554" r:id="rId274"/>
    <p:sldId id="555" r:id="rId275"/>
    <p:sldId id="556" r:id="rId276"/>
    <p:sldId id="563" r:id="rId277"/>
    <p:sldId id="570" r:id="rId278"/>
    <p:sldId id="572" r:id="rId279"/>
    <p:sldId id="575" r:id="rId280"/>
    <p:sldId id="450" r:id="rId281"/>
    <p:sldId id="724" r:id="rId282"/>
    <p:sldId id="725" r:id="rId283"/>
    <p:sldId id="726" r:id="rId284"/>
    <p:sldId id="727" r:id="rId285"/>
    <p:sldId id="728" r:id="rId286"/>
    <p:sldId id="729" r:id="rId287"/>
    <p:sldId id="730" r:id="rId288"/>
    <p:sldId id="731" r:id="rId289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D60093"/>
    <a:srgbClr val="FF0066"/>
    <a:srgbClr val="FF0000"/>
    <a:srgbClr val="CC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5" autoAdjust="0"/>
    <p:restoredTop sz="91720" autoAdjust="0"/>
  </p:normalViewPr>
  <p:slideViewPr>
    <p:cSldViewPr>
      <p:cViewPr varScale="1">
        <p:scale>
          <a:sx n="106" d="100"/>
          <a:sy n="106" d="100"/>
        </p:scale>
        <p:origin x="180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notesMaster" Target="notesMasters/notesMaster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handoutMaster" Target="handoutMasters/handoutMaster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viewProps" Target="view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IFXSHAPE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r>
              <a:rPr lang="en-US" smtClean="0"/>
              <a:t>1/6/2019</a:t>
            </a:r>
            <a:endParaRPr lang="en-US"/>
          </a:p>
        </p:txBody>
      </p:sp>
      <p:sp>
        <p:nvSpPr>
          <p:cNvPr id="4" name="IFXSHAPE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r>
              <a:rPr lang="en-US" smtClean="0"/>
              <a:t>Copyright © Infineon Technologies AG 2019. All rights reserved.</a:t>
            </a:r>
            <a:endParaRPr lang="en-US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2FCDB1C9-4C13-4099-B3A4-91299603F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IFXSHAPE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r>
              <a:rPr lang="en-US" smtClean="0"/>
              <a:t>1/6/2019</a:t>
            </a:r>
            <a:endParaRPr lang="en-US"/>
          </a:p>
        </p:txBody>
      </p:sp>
      <p:sp>
        <p:nvSpPr>
          <p:cNvPr id="4" name="IFXSHAPE"/>
          <p:cNvSpPr>
            <a:spLocks noGrp="1" noRot="1" noChangeAspect="1"/>
          </p:cNvSpPr>
          <p:nvPr>
            <p:ph type="sldImg" idx="2"/>
          </p:nvPr>
        </p:nvSpPr>
        <p:spPr>
          <a:xfrm>
            <a:off x="731521" y="720725"/>
            <a:ext cx="5852160" cy="438912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IFXSHAPE"/>
          <p:cNvSpPr>
            <a:spLocks noGrp="1"/>
          </p:cNvSpPr>
          <p:nvPr>
            <p:ph type="body" sz="quarter" idx="3"/>
          </p:nvPr>
        </p:nvSpPr>
        <p:spPr>
          <a:xfrm>
            <a:off x="731521" y="5349241"/>
            <a:ext cx="5852160" cy="353187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IFXSHAPE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r>
              <a:rPr lang="en-US" smtClean="0"/>
              <a:t>Copyright © Infineon Technologies AG 2019. All rights reserved.</a:t>
            </a:r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8D32A9D4-7ED9-405A-B083-528F82129F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</a:p>
          <a:p>
            <a:r>
              <a:rPr lang="en-US" b="1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2018-04-11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/>
              <a:pPr/>
              <a:t>1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38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E9BB16-23BB-4E9B-AD99-9E5F61B947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991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4E00E-9D51-4351-8346-BE6715B146D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2576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90697-AA86-451A-A204-DDAE37A167C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7929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00578-A461-4EEF-98E7-A7B89E42CAC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0692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11719-AA28-44AE-A5E4-2B81BABF7BA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4073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455D9-E925-4C22-B41A-8E955574CBE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4306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F0A1-CACC-4223-9ED9-7EA321A3701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6187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C36E8-6445-45B1-ADDA-C6B94D7EF2C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4534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8FD9C-4326-4CEC-8076-475F23EB310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327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76B50-443D-4F68-B764-3751EBB019A9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1883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89A7-A2FA-45CF-8C59-D831ECFE81F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4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7" name="IFXSHAPE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02F93E-79EB-476F-BEA8-DCCA4AAFFD10}" type="slidenum">
              <a:rPr lang="en-US" smtClean="0"/>
              <a:t>12</a:t>
            </a:fld>
            <a:endParaRPr lang="en-US"/>
          </a:p>
        </p:txBody>
      </p:sp>
      <p:sp>
        <p:nvSpPr>
          <p:cNvPr id="152578" name="IFXSHAPE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1838" y="720725"/>
            <a:ext cx="5851525" cy="4389438"/>
          </a:xfrm>
          <a:ln/>
        </p:spPr>
      </p:sp>
      <p:sp>
        <p:nvSpPr>
          <p:cNvPr id="152579" name="IFXSHAPE"/>
          <p:cNvSpPr>
            <a:spLocks noGrp="1" noChangeArrowheads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EA3A3-5C47-4E47-8FC4-29EFB1DBFF3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6917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CF87F-5DC3-4068-A374-CE3E9AF6E78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1346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42F336-BC40-4925-8964-81080497DE93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7137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A6E99-8FA7-44F0-97AD-354D01B1A804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7329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308EA-57B2-4DA0-BA01-66BBB6652AE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4061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C1F3CD-EF1B-4E12-B4FD-0E69CC2002F4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8215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E4833-F946-4954-A8CF-5A64DF91925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9049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40616-7F93-42A8-84AB-C0688C842392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8572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E527C-43AD-4159-883D-9FCCEC7366B3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0238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9D0D5-8BAE-4CE1-8A9A-7D49CCE26F7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76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7" name="IFXSHAPE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9C3AD9-8314-4444-A98D-0798FA86C742}" type="slidenum">
              <a:rPr lang="en-US" smtClean="0"/>
              <a:t>13</a:t>
            </a:fld>
            <a:endParaRPr lang="en-US"/>
          </a:p>
        </p:txBody>
      </p:sp>
      <p:sp>
        <p:nvSpPr>
          <p:cNvPr id="147458" name="IFXSHAPE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1838" y="720725"/>
            <a:ext cx="5851525" cy="4389438"/>
          </a:xfrm>
          <a:ln/>
        </p:spPr>
      </p:sp>
      <p:sp>
        <p:nvSpPr>
          <p:cNvPr id="147459" name="IFXSHAPE"/>
          <p:cNvSpPr>
            <a:spLocks noGrp="1" noChangeArrowheads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BD98F-0E8E-40AC-9D31-5C8CA00D7590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1821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BF5ED-8088-4679-8F1E-FB98F50030A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6652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AEFB8-D866-4A56-83CF-8173F1B05493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9533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5F26C-2939-4A5D-801C-894B254BB9E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2931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9A3BE-2EE0-4019-8681-3262CFABB209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3228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5CABE-542F-40BB-85A4-565978C9FCE9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2378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AAC96-F72E-46F0-8910-62C7FD78DD5F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415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86A63-090F-4E5E-98BA-EE8E8484544D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7333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19226-7A37-48C6-B4D4-B1272BDB52E5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8387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0AD5B-9FB3-4D50-93FC-6BC4C8AFAFA9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50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7FB91-BE07-4912-8EC3-8F9937C7E1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5102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87FE6-6F3B-42CD-8704-12C3046CCB01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547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A5DA2F-9EFF-4580-AB03-06B1039B11DA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3950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E496E-2AD5-42CB-B76D-E66AE54FB3DD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1429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E828F-F5C0-4A57-A21E-C856AF63046E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9537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67327-A9FE-48B6-B7CA-589129A229DE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2079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2E78-A761-497E-BF7F-F5F4E56543BF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0153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113D2-438F-46A2-BCF9-601CE71503BA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6380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ABE39-70F3-465B-8210-50FA67DFBED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8404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70C56-59D5-4605-A4CC-126F613343F6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8580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0D6F4-B36A-446C-BFAB-D48F5066A160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42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73B5F-17D5-4E0D-8C5C-8B35E73E28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6190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80693-36B1-4F02-B30D-5C81889C0C45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2200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AAFF8-8B4F-47A3-B616-D5EB53A90FC0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366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AAFF8-8B4F-47A3-B616-D5EB53A90FC0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9165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7CE9E-4FF9-4AA1-8AFD-3929F322CE97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4947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B5FF1-3FE7-4C96-B74B-7866F1A57DAA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0104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C30CD-6CF3-428F-9C5B-B316DCB92DFF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5098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73F7D-0ADB-4068-BF1B-172F6AE9EDB4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4691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916A-77ED-4453-99D9-642E3810F86B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3294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9D40B-F4FC-4486-B311-8754E04C6BE0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24798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D4C95-5532-4E41-937E-61DD418923CB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79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0D71A-27C0-4F55-9FCB-2ABC7535A6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6145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13F62-894D-4C91-81CA-939EC40291AC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02607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25E4-E9D9-4EE1-8514-D32DFD12C1F9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0930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C8FA2-18B9-4062-88D7-506E2CC07307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4421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84C-4B00-4D70-93DF-473461FF517B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6991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2CB3F-503A-4405-9FC0-6FF00FA8078E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9713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6C7A5-2982-490D-AD2E-26C040869B67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5400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53D2C-031C-4EBD-96C1-72D480D7D5E0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833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D80C8-91DE-4421-A9CD-8C0ADF641BF9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2592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B33737-C80A-40FB-8321-F4EE7A51C27D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7243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FC93F-996A-4CB3-B1CA-E662FD32A178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83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A183C-693E-4077-B08E-01C9BA835B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1911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3D0EA-E9B5-4591-8CED-9C8185D9635A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9176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D8BD4-E72B-4CC2-97E4-D550B46376B3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1085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E62CF-A077-4735-832B-AADD8B5430FB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1557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0EDDB-140F-4E78-A73A-29740CCCB873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8194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2076B1-B399-43D7-9D21-BC9ED3003134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159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DA34D-948E-447F-8F88-4FD5D07DC0F1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978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9FDF9-4ECA-464A-A2CA-F3318F3721F9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2091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9B9C9-7DF3-42DC-A362-CEBF83CC8174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5240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6572E-4B61-4FA6-AF59-455E01169BDB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3172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DE4EF-B071-40A9-9B37-EE0E1E096707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03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CA0D6-F0E6-4830-A5CF-32755262CE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98928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C52A6-150F-4A31-B0EB-95268E7E9C7F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0879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AF695-5BF6-4BF1-ACA9-005D3D468B99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0076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9A3E-F1BB-4533-91EC-22147CFE3E5E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3931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E6AA4-1393-4301-8EE8-97FFCDBDDDE2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74882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90FCA-5EC8-4C8D-9508-5A298F044B85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0491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B58D6-B554-484D-9E0E-312961091CE2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0441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C26-CA37-4D78-A537-1FC7FDB71BB5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63060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BC142-70A6-4D81-A7D3-44BC6250003C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67463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275B0-FE09-44D1-A5A7-CF0907873437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23502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33F4-C2F1-4397-BC86-DD303A2EE189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70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28D5C-B42A-47DE-B380-BAEC782D78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5461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CF0188-7561-483E-9C2C-089448A82ADB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0901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6017A-7A06-4CFC-9E5A-52A028222653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87737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25EE6-DC45-4BE8-B83D-98EE49597B9C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87847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0ABD3-087C-405C-8CBE-6FBC21D8A501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5753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79A8EB-5B0A-4B5C-BCA0-CB80E07C3C8C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3713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E46CA-12CD-451F-9EFC-BAD47B1E4D3F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6915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B0439-1B33-41FE-B70B-627A4E31E46A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3008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ECBE7-5CB9-4F00-B19D-9C76D81CE9CF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9268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C8E27-0E2A-4FE0-B6CE-E7B24A4F35CF}" type="slidenum">
              <a:rPr lang="de-DE" smtClean="0"/>
              <a:t>189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027845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BF7D2-69A8-483A-84F6-20E99B6A4EF7}" type="slidenum">
              <a:rPr lang="de-DE" smtClean="0"/>
              <a:t>190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1873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1707B5-4B4D-4194-AE84-264B41F77A4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60175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20849-B76B-42C1-B3A8-E3EA8BF5CF0C}" type="slidenum">
              <a:rPr lang="de-DE" smtClean="0"/>
              <a:t>191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2882320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A4C24-5115-4FB7-84D2-BE9847AF5E82}" type="slidenum">
              <a:rPr lang="de-DE" smtClean="0"/>
              <a:t>192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83947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13E63-2F0A-4E87-9468-AA4005021BE4}" type="slidenum">
              <a:rPr lang="de-DE" smtClean="0"/>
              <a:t>193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9150812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7C758-DC95-4C85-9305-5B9520E0EC0E}" type="slidenum">
              <a:rPr lang="de-DE" smtClean="0"/>
              <a:t>194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91610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85900-F8A2-41B6-9A7A-9E994F81F770}" type="slidenum">
              <a:rPr lang="de-DE" smtClean="0"/>
              <a:t>195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813034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FC1BD-CED2-4D0E-A8A2-76C4F49B84E2}" type="slidenum">
              <a:rPr lang="de-DE" smtClean="0"/>
              <a:t>196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94153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54A96-12DB-403A-85FA-9CA0C5DD4B99}" type="slidenum">
              <a:rPr lang="de-DE" smtClean="0"/>
              <a:t>197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1666778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F2B2A-044B-497F-A06C-EF23A5C7A1EC}" type="slidenum">
              <a:rPr lang="de-DE" smtClean="0"/>
              <a:t>198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562364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41D-57A6-4282-A378-746445C8E418}" type="slidenum">
              <a:rPr lang="de-DE" smtClean="0"/>
              <a:t>199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1465210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5B36D-1F56-4A59-9E19-DA3714A6CC54}" type="slidenum">
              <a:rPr lang="de-DE" smtClean="0"/>
              <a:t>200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121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522413" y="642938"/>
            <a:ext cx="6099175" cy="457358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914400" y="5311233"/>
            <a:ext cx="731520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F51728-02B3-4610-87A3-C2169111490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8319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C881-6431-40D6-B418-D574472849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1597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93AE1-1267-482B-A2F4-C891AD302CBE}" type="slidenum">
              <a:rPr lang="de-DE" smtClean="0"/>
              <a:t>201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69698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74189-606D-4D9F-A1D5-2202592F8A72}" type="slidenum">
              <a:rPr lang="de-DE" smtClean="0"/>
              <a:t>202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7710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056DB-D6A3-4BEE-8969-6640E26729A6}" type="slidenum">
              <a:rPr lang="de-DE" smtClean="0"/>
              <a:t>203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842486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6DC26-56FF-4BC8-B699-E6AC3BF80E8A}" type="slidenum">
              <a:rPr lang="de-DE" smtClean="0"/>
              <a:t>204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1225297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D62EB-52CC-49A8-A1CE-EACF1C505B4A}" type="slidenum">
              <a:rPr lang="de-DE" smtClean="0"/>
              <a:t>205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723524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EF3F0-6284-4C3F-A918-45CDB0563187}" type="slidenum">
              <a:rPr lang="de-DE" smtClean="0"/>
              <a:t>206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51657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F6A76-35B5-4051-97BC-6DCAAF28709D}" type="slidenum">
              <a:rPr lang="de-DE" smtClean="0"/>
              <a:t>207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290457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54719-BEBC-4E3F-B06F-3D93088797EF}" type="slidenum">
              <a:rPr lang="de-DE" smtClean="0"/>
              <a:t>208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701173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AF9F-B5F8-4C0D-8C10-3C6DBE64F437}" type="slidenum">
              <a:rPr lang="de-DE" smtClean="0"/>
              <a:t>209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57928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3CDAA-3AF9-40A1-B7A7-11399DCB864D}" type="slidenum">
              <a:rPr lang="de-DE" smtClean="0"/>
              <a:t>210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3835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A8C3F-E71E-4B59-8E87-F6D01796B1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33909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8119D-AD28-4B73-A464-D34975A1D921}" type="slidenum">
              <a:rPr lang="de-DE" smtClean="0"/>
              <a:t>211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302047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62017-ED5F-4CE0-83BC-B580287AEF25}" type="slidenum">
              <a:rPr lang="de-DE" smtClean="0"/>
              <a:t>212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02675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DC26D-6F8B-46DD-B571-5DF6A9C6C5F5}" type="slidenum">
              <a:rPr lang="de-DE" smtClean="0"/>
              <a:t>213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4763673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77BE2-0847-49D9-95FE-008BAD44E6F9}" type="slidenum">
              <a:rPr lang="de-DE" smtClean="0"/>
              <a:t>214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89065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A235A-A0C2-4CF7-BAE5-191CFC27551B}" type="slidenum">
              <a:rPr lang="de-DE" smtClean="0"/>
              <a:t>215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830640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224F4-48BB-4417-A1E8-372029888D85}" type="slidenum">
              <a:rPr lang="de-DE" smtClean="0"/>
              <a:t>216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3142852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277B0-85BD-43B9-875F-CDC4E771BE63}" type="slidenum">
              <a:rPr lang="de-DE" smtClean="0"/>
              <a:t>217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255090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49280-608F-4D73-8107-0466FE719BF9}" type="slidenum">
              <a:rPr lang="de-DE" smtClean="0"/>
              <a:t>218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6047994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463F1-D3D7-46FB-B56A-84DF5ECCF943}" type="slidenum">
              <a:rPr lang="de-DE" smtClean="0"/>
              <a:t>219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822178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F0B4A-72EC-41AB-B983-18885FF6BBD5}" type="slidenum">
              <a:rPr lang="de-DE" smtClean="0"/>
              <a:t>220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8187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AED0-D929-4AB9-9EF4-417D9E19FC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90628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87802-B474-4530-B655-9B1899723C6A}" type="slidenum">
              <a:rPr lang="de-DE" smtClean="0"/>
              <a:t>221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281238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1750" y="1219200"/>
            <a:ext cx="10401300" cy="78009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16E1A-CE54-4EF6-9FAE-D31A6A7A6F20}" type="slidenum">
              <a:rPr lang="de-DE" smtClean="0"/>
              <a:t>222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5620990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39DF9-C504-4C08-B170-9E22F44D2064}" type="slidenum">
              <a:rPr lang="de-DE" smtClean="0"/>
              <a:t>223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371966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041CD-DA15-4E85-AB08-941AF41AF3A3}" type="slidenum">
              <a:rPr lang="de-DE" smtClean="0"/>
              <a:t>224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529404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212E11-67EC-469E-A6BE-80E989B3B48A}" type="slidenum">
              <a:rPr lang="de-DE" smtClean="0"/>
              <a:t>225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1454497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524D2-6180-4E92-8B90-1DDACB7B14A0}" type="slidenum">
              <a:rPr lang="de-DE" smtClean="0"/>
              <a:t>226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0152057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1750" y="1219200"/>
            <a:ext cx="10401300" cy="78009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094B-F2E5-4CBD-AB08-79FB2B7261FE}" type="slidenum">
              <a:rPr lang="de-DE" smtClean="0"/>
              <a:t>227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18823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1750" y="1219200"/>
            <a:ext cx="10401300" cy="78009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58EF5-144A-4A17-9AD4-872FD04AA37E}" type="slidenum">
              <a:rPr lang="de-DE" smtClean="0"/>
              <a:t>228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33361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C9BC6-B551-423F-B727-2576C46909FB}" type="slidenum">
              <a:rPr lang="de-DE" smtClean="0"/>
              <a:t>229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280052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1750" y="1219200"/>
            <a:ext cx="10401300" cy="78009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D3B87-88A6-4D6D-923B-CEDA6EF05E0A}" type="slidenum">
              <a:rPr lang="de-DE" smtClean="0"/>
              <a:t>230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832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7C1F3-EB45-4B01-B36D-FA2FFFDF85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295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1750" y="1219200"/>
            <a:ext cx="10401300" cy="78009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156FC-F8B5-4D6B-AB6F-B3F2DB7B126F}" type="slidenum">
              <a:rPr lang="de-DE" smtClean="0"/>
              <a:t>231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68865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1750" y="1219200"/>
            <a:ext cx="10401300" cy="78009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BDDB6-B0BC-4411-B474-F4818ED6DA37}" type="slidenum">
              <a:rPr lang="de-DE" smtClean="0"/>
              <a:t>232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658305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1750" y="1219200"/>
            <a:ext cx="10401300" cy="78009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BAD62-DD52-4010-9055-553B5189BB8A}" type="slidenum">
              <a:rPr lang="de-DE" smtClean="0"/>
              <a:t>233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5896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B5B8D-B0DE-43B0-8920-D716A4D0E817}" type="slidenum">
              <a:rPr lang="de-DE" smtClean="0"/>
              <a:t>234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717626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DE624-C85D-48CE-A60B-F6DC9E23EA80}" type="slidenum">
              <a:rPr lang="de-DE" smtClean="0"/>
              <a:t>235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4673670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586698-AFEC-4C84-8001-839ABE74D025}" type="slidenum">
              <a:rPr lang="de-DE" smtClean="0"/>
              <a:t>236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877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8D855-CB17-4DAE-A8B1-E023A040C3D7}" type="slidenum">
              <a:rPr lang="de-DE" smtClean="0"/>
              <a:t>237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18039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1750" y="1219200"/>
            <a:ext cx="10401300" cy="78009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14AD3-0889-4045-979F-EF9C93A9AC3B}" type="slidenum">
              <a:rPr lang="de-DE" smtClean="0"/>
              <a:t>238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99439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4C73A-94D1-4AAF-B638-9EC6B3E46CF7}" type="slidenum">
              <a:rPr lang="de-DE" smtClean="0"/>
              <a:t>239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28191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4D1C-D5A5-47A1-A94D-CF86A9C93E7B}" type="slidenum">
              <a:rPr lang="de-DE" smtClean="0"/>
              <a:t>240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524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0DED-F0D3-41FC-837B-C62BE1F11A1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8620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D8DC7-F8D8-4CFE-829B-76E55800D9FD}" type="slidenum">
              <a:rPr lang="de-DE" smtClean="0"/>
              <a:t>241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68686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3DC87-05F2-45A9-A51C-117130B86361}" type="slidenum">
              <a:rPr lang="de-DE" smtClean="0"/>
              <a:t>242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105626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D48DC-E6FF-4666-BB1A-DBD5A9577840}" type="slidenum">
              <a:rPr lang="de-DE" smtClean="0"/>
              <a:t>243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006445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1E470-1414-40EA-8C58-9D221EE9C640}" type="slidenum">
              <a:rPr lang="de-DE" smtClean="0"/>
              <a:t>244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1761612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50A1E-1D5F-4322-9AE8-53744DA2B840}" type="slidenum">
              <a:rPr lang="de-DE" smtClean="0"/>
              <a:t>245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119815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43705-BE40-47AA-8021-F2CEC84500EC}" type="slidenum">
              <a:rPr lang="de-DE" smtClean="0"/>
              <a:t>246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58642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AB2D4-CD59-4350-BB1C-6A1D3D6E9795}" type="slidenum">
              <a:rPr lang="de-DE" smtClean="0"/>
              <a:t>247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727047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84072-DD15-453F-82BB-C8D7E0E86151}" type="slidenum">
              <a:rPr lang="de-DE" smtClean="0"/>
              <a:t>248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89903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17B13-EB90-46F2-AD76-82BCF08716C5}" type="slidenum">
              <a:rPr lang="de-DE" smtClean="0"/>
              <a:t>249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8089856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E2D68-DD84-481A-8FC5-6069457D62C3}" type="slidenum">
              <a:rPr lang="de-DE" smtClean="0"/>
              <a:t>250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67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EC3FA-5806-461F-BA8B-02BF6AD31C1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04722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E3704-BEE1-4186-9FFF-25DBD633718B}" type="slidenum">
              <a:rPr lang="de-DE" smtClean="0"/>
              <a:t>251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103905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C7DE-A28C-4274-AF97-0AA5EA3C0FB7}" type="slidenum">
              <a:rPr lang="de-DE" smtClean="0"/>
              <a:t>252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820743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62CBD-D017-4D30-93C2-68F054CD4699}" type="slidenum">
              <a:rPr lang="de-DE" smtClean="0"/>
              <a:t>253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94775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66DAD-9EF3-4CCD-BB20-1EC6E6D50399}" type="slidenum">
              <a:rPr lang="de-DE" smtClean="0"/>
              <a:t>254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59687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EC6E4-E2A4-4514-B4B4-AE2531778CA9}" type="slidenum">
              <a:rPr lang="de-DE" smtClean="0"/>
              <a:t>255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8619902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292C0-BBE5-4C71-BA3B-39CFE610115F}" type="slidenum">
              <a:rPr lang="de-DE" smtClean="0"/>
              <a:t>256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221726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AD103-F5DA-44EB-A136-31CF1BCED661}" type="slidenum">
              <a:rPr lang="de-DE" smtClean="0"/>
              <a:t>257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217890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32DC-E427-47C8-BD65-493E2D03C6CF}" type="slidenum">
              <a:rPr lang="de-DE" smtClean="0"/>
              <a:t>258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48960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CD9EE-BE1A-40C2-ACF1-69312BB3767C}" type="slidenum">
              <a:rPr lang="de-DE" smtClean="0"/>
              <a:t>259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1199318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C36FC-44FB-4EB3-AED5-8622C70C43DC}" type="slidenum">
              <a:rPr lang="de-DE" smtClean="0"/>
              <a:t>260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673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E3C58-9FF7-45A6-8EB4-823CA41D64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70658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1750" y="1219200"/>
            <a:ext cx="10401300" cy="78009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7592-2034-49FF-B991-5C4056728E74}" type="slidenum">
              <a:rPr lang="de-DE" smtClean="0"/>
              <a:t>261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061246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9287C-9700-44C4-A365-499FA1D61FD8}" type="slidenum">
              <a:rPr lang="de-DE" smtClean="0"/>
              <a:t>262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5599092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03920-4925-408B-92F7-9AD971C255AB}" type="slidenum">
              <a:rPr lang="de-DE" smtClean="0"/>
              <a:t>263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554628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D276B-0BBF-4060-9297-0FFFDBA4B39D}" type="slidenum">
              <a:rPr lang="de-DE" smtClean="0"/>
              <a:t>264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29894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7B43C-EC23-40A5-AD6E-76B83A5A1FF7}" type="slidenum">
              <a:rPr lang="de-DE" smtClean="0"/>
              <a:t>265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409372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6E43E-D9BF-468C-9B97-52FA258A26BC}" type="slidenum">
              <a:rPr lang="de-DE" smtClean="0"/>
              <a:t>266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443422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1750" y="1219200"/>
            <a:ext cx="10401300" cy="78009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DF525-E4A9-46D7-84AD-89BA0ECFDA77}" type="slidenum">
              <a:rPr lang="de-DE" smtClean="0"/>
              <a:t>267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520504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81B96-163D-40BE-9A33-175FFAC48712}" type="slidenum">
              <a:rPr lang="de-DE" smtClean="0"/>
              <a:t>268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900408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1750" y="1219200"/>
            <a:ext cx="10401300" cy="78009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6E824-AA9D-4AEA-896B-A5FD609674D7}" type="slidenum">
              <a:rPr lang="de-DE" smtClean="0"/>
              <a:t>269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466375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16564-D18B-4EFD-91E6-39BD5A8847BE}" type="slidenum">
              <a:rPr lang="de-DE" smtClean="0"/>
              <a:t>270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451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62A0-591A-4862-AF71-669AD7ADCE1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11392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23FC2-FE66-4BB3-9D1D-85B0E0F2DCB5}" type="slidenum">
              <a:rPr lang="de-DE" smtClean="0"/>
              <a:t>271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446711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4DC58-8123-4E98-9B7E-EE3D14A36EC9}" type="slidenum">
              <a:rPr lang="de-DE" smtClean="0"/>
              <a:t>272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87678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1750" y="1219200"/>
            <a:ext cx="10401300" cy="78009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36EF3-B4FC-4F87-BD15-2B82A2DD0692}" type="slidenum">
              <a:rPr lang="de-DE" smtClean="0"/>
              <a:t>273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99593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1750" y="1219200"/>
            <a:ext cx="10401300" cy="78009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B9CEEB-E020-4033-A98D-4D7E6DC51851}" type="slidenum">
              <a:rPr lang="de-DE" smtClean="0"/>
              <a:t>274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67013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1750" y="1219200"/>
            <a:ext cx="10401300" cy="78009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BB2C9-238D-4E8F-92F8-B1504468C38E}" type="slidenum">
              <a:rPr lang="de-DE" smtClean="0"/>
              <a:t>275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509650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9F79C-3EFA-4B2C-B068-3B93FFA29468}" type="slidenum">
              <a:rPr lang="de-DE" smtClean="0"/>
              <a:t>276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653114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9FCF7-EAC2-4963-94AA-75AC6E8FA5B0}" type="slidenum">
              <a:rPr lang="de-DE" smtClean="0"/>
              <a:t>277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62772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7A102-018F-49A4-9515-5EACA4482E2F}" type="slidenum">
              <a:rPr lang="de-DE" smtClean="0"/>
              <a:t>278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5925489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1300163" y="1219200"/>
            <a:ext cx="10404475" cy="78014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1300163" y="9203238"/>
            <a:ext cx="10404475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506F9-4EE8-432F-AF9E-2ADAEA30DB81}" type="slidenum">
              <a:rPr lang="de-DE" smtClean="0"/>
              <a:t>279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137567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62C19-4E8B-4A2B-995D-9078A9F0B1AF}" type="slidenum">
              <a:rPr lang="en-US" smtClean="0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929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6BD8A-9503-443D-9411-6829F033CBC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44677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6C06A-2377-4C2F-B945-89B0580D0AD3}" type="slidenum">
              <a:rPr lang="en-US" smtClean="0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06014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E4B1A-7E2A-482E-9A1F-4472C83A04A7}" type="slidenum">
              <a:rPr lang="en-US" smtClean="0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71964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4E797D-4827-40A6-B12E-4BF40FD10E6E}" type="slidenum">
              <a:rPr lang="en-US" smtClean="0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25609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B5E97-4CAF-494C-B12A-8D21D7A73B11}" type="slidenum">
              <a:rPr lang="en-US" smtClean="0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55526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BAA40-B717-46C2-86B0-F76861CE721C}" type="slidenum">
              <a:rPr lang="en-US" smtClean="0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77587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0F320-0AE4-4272-872C-CE2C333C3272}" type="slidenum">
              <a:rPr lang="en-US" smtClean="0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2889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E82D7-A41A-41DC-9E8C-BE2DBA5F454F}" type="slidenum">
              <a:rPr lang="en-US" smtClean="0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10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4A19-5575-4175-B325-C488D875B8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85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>
            <a:normAutofit/>
          </a:bodyPr>
          <a:lstStyle/>
          <a:p>
            <a:r>
              <a:rPr lang="en-US" dirty="0"/>
              <a:t>Announcements:</a:t>
            </a:r>
          </a:p>
          <a:p>
            <a:r>
              <a:rPr lang="en-US" dirty="0"/>
              <a:t>-- Enjoyed the</a:t>
            </a:r>
            <a:r>
              <a:rPr lang="en-US" baseline="0" dirty="0"/>
              <a:t> lecture, Jeff apologizes 10 min over</a:t>
            </a:r>
            <a:endParaRPr lang="en-US" dirty="0"/>
          </a:p>
          <a:p>
            <a:r>
              <a:rPr lang="en-US" dirty="0"/>
              <a:t>-- Print the code &amp; 10 pairs, in the ZIP include everything – the big file also</a:t>
            </a:r>
          </a:p>
          <a:p>
            <a:r>
              <a:rPr lang="en-US" dirty="0"/>
              <a:t>-- HW1 due</a:t>
            </a:r>
            <a:r>
              <a:rPr lang="en-US" baseline="0" dirty="0"/>
              <a:t> Fri, max 3 late days, hand in Mon 9:30am</a:t>
            </a:r>
          </a:p>
          <a:p>
            <a:r>
              <a:rPr lang="en-US" baseline="0" dirty="0"/>
              <a:t>-- HW2 will be out Fri</a:t>
            </a:r>
          </a:p>
          <a:p>
            <a:r>
              <a:rPr lang="en-US" baseline="0" dirty="0"/>
              <a:t>-- </a:t>
            </a:r>
            <a:r>
              <a:rPr lang="en-US" baseline="0" dirty="0" err="1"/>
              <a:t>MapReduce</a:t>
            </a:r>
            <a:r>
              <a:rPr lang="en-US" baseline="0" dirty="0"/>
              <a:t> and </a:t>
            </a:r>
            <a:r>
              <a:rPr lang="en-US" baseline="0" dirty="0" err="1"/>
              <a:t>Freq</a:t>
            </a:r>
            <a:r>
              <a:rPr lang="en-US" baseline="0" dirty="0"/>
              <a:t> </a:t>
            </a:r>
            <a:r>
              <a:rPr lang="en-US" baseline="0" dirty="0" err="1"/>
              <a:t>Itermse</a:t>
            </a:r>
            <a:r>
              <a:rPr lang="en-US" baseline="0" dirty="0"/>
              <a:t> </a:t>
            </a:r>
            <a:r>
              <a:rPr lang="en-US" baseline="0" dirty="0" err="1"/>
              <a:t>Gradiance</a:t>
            </a:r>
            <a:r>
              <a:rPr lang="en-US" baseline="0" dirty="0"/>
              <a:t> quizzes due today</a:t>
            </a:r>
          </a:p>
          <a:p>
            <a:r>
              <a:rPr lang="en-US" baseline="0" dirty="0"/>
              <a:t>-- LSH quiz out! Due in 1 week!</a:t>
            </a:r>
          </a:p>
          <a:p>
            <a:endParaRPr lang="en-US" baseline="0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FB600-AF5C-44E0-9E96-39AFCC165112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8FEEE-27EB-47CD-887B-FFADB8BAEC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750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6EAD0-C6C5-4D3A-ACE8-B39BC8750EC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71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r>
              <a:rPr lang="en-US" dirty="0"/>
              <a:t>Drop</a:t>
            </a:r>
            <a:r>
              <a:rPr lang="en-US" baseline="0" dirty="0"/>
              <a:t> summations </a:t>
            </a:r>
            <a:endParaRPr lang="en-US" dirty="0"/>
          </a:p>
          <a:p>
            <a:endParaRPr lang="en-US" dirty="0"/>
          </a:p>
          <a:p>
            <a:r>
              <a:rPr lang="en-US" dirty="0"/>
              <a:t>USV</a:t>
            </a:r>
            <a:r>
              <a:rPr lang="en-US" baseline="0" dirty="0"/>
              <a:t> – UXV = U-U(SV-XV)</a:t>
            </a:r>
          </a:p>
          <a:p>
            <a:r>
              <a:rPr lang="en-US" baseline="0" dirty="0"/>
              <a:t>AXC –AYC =  (AC)(X-Y)</a:t>
            </a:r>
          </a:p>
          <a:p>
            <a:endParaRPr lang="en-US" baseline="0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9F2AD-A5D6-4124-9E0E-A0C00885DF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98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8AB58-A3F6-4F06-BB3E-11D51AC31E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502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76F3D-1E8F-4E77-8CF5-954EB94823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772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50AD5-68E7-4BD2-BFC9-CAAD1636CE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9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CE27E-46DB-4D26-A035-171D99191F3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362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8FA04-CC1C-487D-8108-3CD8347B36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564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2B9B2-202A-4A3A-BE52-EF3C096ED68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321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E8E64-1E77-4540-A833-2B9245047AE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38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9A69-99FB-4CFD-B65C-A7D0FAE2B6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819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True since ratings are correlated and SVD uncovered this correlation</a:t>
            </a:r>
          </a:p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8187-FF47-4E73-BB3A-745F681431A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734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columns of U are orthonormal eigenvectors of AAT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dirty="0" smtClean="0"/>
              <a:t>columns of V are orthonormal eigenvectors of ATA, </a:t>
            </a:r>
          </a:p>
          <a:p>
            <a:r>
              <a:rPr lang="en-US" dirty="0" smtClean="0"/>
              <a:t>S is a diagonal matrix containing</a:t>
            </a:r>
            <a:r>
              <a:rPr lang="en-US" baseline="0" dirty="0" smtClean="0"/>
              <a:t> </a:t>
            </a:r>
            <a:r>
              <a:rPr lang="en-US" dirty="0" smtClean="0"/>
              <a:t>the square roots of eigenvalues from U or V in descending order.</a:t>
            </a:r>
          </a:p>
          <a:p>
            <a:endParaRPr lang="en-US" dirty="0" smtClean="0"/>
          </a:p>
          <a:p>
            <a:r>
              <a:rPr lang="en-US" dirty="0" smtClean="0"/>
              <a:t>If A = A^T</a:t>
            </a:r>
            <a:r>
              <a:rPr lang="en-US" baseline="0" dirty="0" smtClean="0"/>
              <a:t> </a:t>
            </a:r>
            <a:r>
              <a:rPr lang="en-US" dirty="0" smtClean="0"/>
              <a:t>is a symmetric matrix, its singular values are the</a:t>
            </a:r>
            <a:r>
              <a:rPr lang="en-US" baseline="0" dirty="0" smtClean="0"/>
              <a:t> </a:t>
            </a:r>
            <a:r>
              <a:rPr lang="en-US" dirty="0" smtClean="0"/>
              <a:t>absolute values of its nonzero eigenvalues: </a:t>
            </a:r>
            <a:r>
              <a:rPr lang="en-US" dirty="0" err="1" smtClean="0"/>
              <a:t>σi</a:t>
            </a:r>
            <a:r>
              <a:rPr lang="en-US" dirty="0" smtClean="0"/>
              <a:t> = | </a:t>
            </a:r>
            <a:r>
              <a:rPr lang="en-US" dirty="0" err="1" smtClean="0"/>
              <a:t>λi</a:t>
            </a:r>
            <a:r>
              <a:rPr lang="en-US" smtClean="0"/>
              <a:t>| </a:t>
            </a:r>
            <a:r>
              <a:rPr lang="en-US" dirty="0" smtClean="0"/>
              <a:t>&gt; 0; its singular vectors </a:t>
            </a:r>
            <a:r>
              <a:rPr lang="en-US" smtClean="0"/>
              <a:t>coincide with</a:t>
            </a:r>
            <a:r>
              <a:rPr lang="en-US" baseline="0" smtClean="0"/>
              <a:t> </a:t>
            </a:r>
            <a:r>
              <a:rPr lang="en-US" smtClean="0"/>
              <a:t>the </a:t>
            </a:r>
            <a:r>
              <a:rPr lang="en-US" dirty="0" smtClean="0"/>
              <a:t>associated non-null eigenvectors.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027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4C0F4-BEE0-41CD-818A-21D7C8EA6D1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963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F59B7-F526-4470-813C-4B521AD6ADFC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5762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7A7D0-E00D-441B-89E5-4A1E4BC15EFA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40337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3D4F2-5233-424F-AD69-B0932E264CDF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2779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60375" y="433388"/>
            <a:ext cx="3689350" cy="2767012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60375" y="3265488"/>
            <a:ext cx="3689350" cy="0"/>
          </a:xfrm>
        </p:spPr>
        <p:txBody>
          <a:bodyPr>
            <a:normAutofit fontScale="25000" lnSpcReduction="20000"/>
          </a:bodyPr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4A73E-03D5-4256-890F-A4F138CD2369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2872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2D91A-B562-4626-9B89-708EDF9291C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238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F6F75-1C60-4C5C-826D-1F58DC04B36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343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B4169-47CB-4C6E-BD28-74F856F8EB9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66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9BF03-BACE-4875-ADAA-BA307C3399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527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5E2E4-3E03-4875-8C25-625E50D65B4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025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A16F4-7625-460E-8F29-12BCD8B2427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27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2A4B-26EA-466F-9A6C-249F00770F3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986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071B7-D033-4370-B03D-5940234283A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653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E7C6B-2D84-434C-BC79-24D57DB8592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76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4A7A2-0CC2-463C-ABB2-51AC15321C2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722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C26B3-1E13-4BAD-98F0-87E888961C4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702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56DB8-E512-4F3E-91F6-A60ADD7C87B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667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60C9F-D716-4E8F-8020-A17BEABB2B5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516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8DD13-95BA-457F-8193-7C8CE9B7E55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29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DC655-BCB0-429F-BE55-83FE131158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249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67FA0-074E-40D1-98F8-EB4A8FA2EA8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130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A520C-3015-4AE5-8DD4-AB9091937F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676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62616-9AA8-4231-A087-493959255D3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578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867D9-7A11-4E60-AF62-4545EAC18EC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745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30106-1012-4652-9B06-F04DE0E9A6C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650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E5A7-B660-4EAE-AFFF-32ACA4AE404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182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B1554-0CBF-4BB5-8ED3-3ACC18E2DC2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899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1B9EE-A141-4933-B94F-CB92F420F40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33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2A543-88C5-45AA-9175-83CCAAF41D4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864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61364-661E-4C40-9770-B675F84520D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96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05F05-4CC3-478B-8022-1A7ABBFB7D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476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A3F4-9E54-4ECB-8C1C-07631872F09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070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B575B-A1A6-4AA7-A560-0537F24B83D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796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123174-F24D-4609-82B4-777B443CEC1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104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EE7A-549D-4AFB-9D88-DD638848D06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8197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4E848-314F-48B5-A6D6-774C45243AD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445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DBC31-6963-4E6B-A9BF-FF68AAA49D8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7883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A1BA3-AE1A-4871-BE3C-9B865C84413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773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C05069-B8D9-419A-A40F-B2D29812366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3807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25E0D-6AAF-420F-AFA1-94A772635AB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7346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6AFD-7EB1-4355-B914-0BF1E901C62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83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F96D1-9D89-48FD-9B2F-F0DF9FBC89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7744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CFA88-8116-4989-937E-7FCE07B924F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677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073FB-607A-441C-9909-47845B3C173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083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994E2-6CE4-409E-BF24-CDB846BE33C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5761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55894-598B-416F-8F9F-5A0039809CF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9043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33D01-C0A1-4867-AC3E-5E07CC917F4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220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40B11-F415-4ECA-B587-F9EED15CB38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8033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1585D-4BCA-4B42-9C25-F052DF907A6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03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DA5F6-095C-4C6E-BDBC-087FFCFDE2F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0150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6D75E-3C33-465E-BCDB-51F0A5EA82B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5190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54C64-9F3C-4935-BD80-D3626166CC1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23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731838" y="720725"/>
            <a:ext cx="5851525" cy="4389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731521" y="5349241"/>
            <a:ext cx="5852160" cy="353187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06A1B1-33FF-4D3F-A1E6-8F17B4CE5D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263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C981-8BD5-43E5-B396-AEE18E4B2F9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5222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1DDFB-6921-4ACE-BEA2-39854CEA1D2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8752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17482-03CA-4100-829A-5E8341E3488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4187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226C0-0A14-4C8E-B5B6-9C24A779D91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3522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0EE0F-B1E6-46C6-93FD-7624D7BF70E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2508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909AC-70E8-4D8E-ADD8-BADA7929E02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4256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ED22D-0DD6-46F1-B632-C7A1FEC1AF0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3317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F92C7-1A10-4D12-8468-800DFA337BC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0418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C8A22-DDC1-49F3-B29B-7CAEF9BBB70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3998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4114800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685800" y="5429250"/>
            <a:ext cx="5486400" cy="257175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3A1D1-778D-4165-8E08-83C1E395E25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FX_Presentation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bg1"/>
              </a:buClr>
              <a:defRPr sz="160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33" name="Freihandform 14"/>
          <p:cNvSpPr/>
          <p:nvPr/>
        </p:nvSpPr>
        <p:spPr bwMode="auto">
          <a:xfrm>
            <a:off x="-24632" y="-12192"/>
            <a:ext cx="9176381" cy="5169384"/>
          </a:xfrm>
          <a:custGeom>
            <a:avLst/>
            <a:gdLst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12192 w 9150096"/>
              <a:gd name="connsiteY3" fmla="*/ 0 h 4066032"/>
              <a:gd name="connsiteX4" fmla="*/ 0 w 9150096"/>
              <a:gd name="connsiteY4" fmla="*/ 4066032 h 4066032"/>
              <a:gd name="connsiteX0" fmla="*/ 12522 w 9162618"/>
              <a:gd name="connsiteY0" fmla="*/ 4066032 h 4066032"/>
              <a:gd name="connsiteX1" fmla="*/ 9162618 w 9162618"/>
              <a:gd name="connsiteY1" fmla="*/ 3663696 h 4066032"/>
              <a:gd name="connsiteX2" fmla="*/ 9162618 w 9162618"/>
              <a:gd name="connsiteY2" fmla="*/ 0 h 4066032"/>
              <a:gd name="connsiteX3" fmla="*/ 0 w 9162618"/>
              <a:gd name="connsiteY3" fmla="*/ 0 h 4066032"/>
              <a:gd name="connsiteX4" fmla="*/ 12522 w 9162618"/>
              <a:gd name="connsiteY4" fmla="*/ 4066032 h 4066032"/>
              <a:gd name="connsiteX0" fmla="*/ 12522 w 9162618"/>
              <a:gd name="connsiteY0" fmla="*/ 4072210 h 4072210"/>
              <a:gd name="connsiteX1" fmla="*/ 9162618 w 9162618"/>
              <a:gd name="connsiteY1" fmla="*/ 3669874 h 4072210"/>
              <a:gd name="connsiteX2" fmla="*/ 9162618 w 9162618"/>
              <a:gd name="connsiteY2" fmla="*/ 6178 h 4072210"/>
              <a:gd name="connsiteX3" fmla="*/ 0 w 9162618"/>
              <a:gd name="connsiteY3" fmla="*/ 0 h 4072210"/>
              <a:gd name="connsiteX4" fmla="*/ 12522 w 9162618"/>
              <a:gd name="connsiteY4" fmla="*/ 4072210 h 4072210"/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86332 w 9150096"/>
              <a:gd name="connsiteY3" fmla="*/ 6178 h 4066032"/>
              <a:gd name="connsiteX4" fmla="*/ 0 w 9150096"/>
              <a:gd name="connsiteY4" fmla="*/ 4066032 h 4066032"/>
              <a:gd name="connsiteX0" fmla="*/ 6344 w 9156440"/>
              <a:gd name="connsiteY0" fmla="*/ 4066032 h 4066032"/>
              <a:gd name="connsiteX1" fmla="*/ 9156440 w 9156440"/>
              <a:gd name="connsiteY1" fmla="*/ 3663696 h 4066032"/>
              <a:gd name="connsiteX2" fmla="*/ 9156440 w 9156440"/>
              <a:gd name="connsiteY2" fmla="*/ 0 h 4066032"/>
              <a:gd name="connsiteX3" fmla="*/ 0 w 9156440"/>
              <a:gd name="connsiteY3" fmla="*/ 6178 h 4066032"/>
              <a:gd name="connsiteX4" fmla="*/ 6344 w 9156440"/>
              <a:gd name="connsiteY4" fmla="*/ 4066032 h 4066032"/>
              <a:gd name="connsiteX0" fmla="*/ 289 w 9162742"/>
              <a:gd name="connsiteY0" fmla="*/ 4053675 h 4053675"/>
              <a:gd name="connsiteX1" fmla="*/ 9162742 w 9162742"/>
              <a:gd name="connsiteY1" fmla="*/ 3663696 h 4053675"/>
              <a:gd name="connsiteX2" fmla="*/ 9162742 w 9162742"/>
              <a:gd name="connsiteY2" fmla="*/ 0 h 4053675"/>
              <a:gd name="connsiteX3" fmla="*/ 6302 w 9162742"/>
              <a:gd name="connsiteY3" fmla="*/ 6178 h 4053675"/>
              <a:gd name="connsiteX4" fmla="*/ 289 w 9162742"/>
              <a:gd name="connsiteY4" fmla="*/ 4053675 h 4053675"/>
              <a:gd name="connsiteX0" fmla="*/ 289 w 9162742"/>
              <a:gd name="connsiteY0" fmla="*/ 5433024 h 5433024"/>
              <a:gd name="connsiteX1" fmla="*/ 9162742 w 9162742"/>
              <a:gd name="connsiteY1" fmla="*/ 3663696 h 5433024"/>
              <a:gd name="connsiteX2" fmla="*/ 9162742 w 9162742"/>
              <a:gd name="connsiteY2" fmla="*/ 0 h 5433024"/>
              <a:gd name="connsiteX3" fmla="*/ 6302 w 9162742"/>
              <a:gd name="connsiteY3" fmla="*/ 6178 h 5433024"/>
              <a:gd name="connsiteX4" fmla="*/ 289 w 9162742"/>
              <a:gd name="connsiteY4" fmla="*/ 5433024 h 5433024"/>
              <a:gd name="connsiteX0" fmla="*/ 289 w 9170491"/>
              <a:gd name="connsiteY0" fmla="*/ 5433024 h 5433024"/>
              <a:gd name="connsiteX1" fmla="*/ 9170491 w 9170491"/>
              <a:gd name="connsiteY1" fmla="*/ 5035296 h 5433024"/>
              <a:gd name="connsiteX2" fmla="*/ 9162742 w 9170491"/>
              <a:gd name="connsiteY2" fmla="*/ 0 h 5433024"/>
              <a:gd name="connsiteX3" fmla="*/ 6302 w 9170491"/>
              <a:gd name="connsiteY3" fmla="*/ 6178 h 5433024"/>
              <a:gd name="connsiteX4" fmla="*/ 289 w 9170491"/>
              <a:gd name="connsiteY4" fmla="*/ 5433024 h 5433024"/>
              <a:gd name="connsiteX0" fmla="*/ 6179 w 9176381"/>
              <a:gd name="connsiteY0" fmla="*/ 5439038 h 5439038"/>
              <a:gd name="connsiteX1" fmla="*/ 9176381 w 9176381"/>
              <a:gd name="connsiteY1" fmla="*/ 5041310 h 5439038"/>
              <a:gd name="connsiteX2" fmla="*/ 9168632 w 9176381"/>
              <a:gd name="connsiteY2" fmla="*/ 6014 h 5439038"/>
              <a:gd name="connsiteX3" fmla="*/ 0 w 9176381"/>
              <a:gd name="connsiteY3" fmla="*/ 0 h 5439038"/>
              <a:gd name="connsiteX4" fmla="*/ 6179 w 9176381"/>
              <a:gd name="connsiteY4" fmla="*/ 5439038 h 54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6381" h="5439038">
                <a:moveTo>
                  <a:pt x="6179" y="5439038"/>
                </a:moveTo>
                <a:lnTo>
                  <a:pt x="9176381" y="5041310"/>
                </a:lnTo>
                <a:lnTo>
                  <a:pt x="9168632" y="6014"/>
                </a:lnTo>
                <a:lnTo>
                  <a:pt x="0" y="0"/>
                </a:lnTo>
                <a:cubicBezTo>
                  <a:pt x="2115" y="1353285"/>
                  <a:pt x="4064" y="4085753"/>
                  <a:pt x="6179" y="5439038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8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5507991"/>
            <a:ext cx="63360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spcAft>
                <a:spcPts val="0"/>
              </a:spcAft>
              <a:buNone/>
              <a:defRPr lang="en-GB" kern="0" noProof="0" dirty="0" smtClean="0">
                <a:ea typeface="Verdana" pitchFamily="34" charset="0"/>
                <a:cs typeface="Verdana" pitchFamily="34" charset="0"/>
              </a:defRPr>
            </a:lvl1pPr>
          </a:lstStyle>
          <a:p>
            <a:pPr marR="0" lvl="0" defTabSz="914400" eaLnBrk="0" fontAlgn="auto" latinLnBrk="0" hangingPunct="0">
              <a:spcAft>
                <a:spcPts val="300"/>
              </a:spcAft>
              <a:buSzTx/>
              <a:tabLst/>
            </a:pPr>
            <a:r>
              <a:rPr lang="en-GB" noProof="0" dirty="0" smtClean="0"/>
              <a:t>Author (department)</a:t>
            </a:r>
            <a:br>
              <a:rPr lang="en-GB" noProof="0" dirty="0" smtClean="0"/>
            </a:br>
            <a:r>
              <a:rPr lang="en-GB" noProof="0" dirty="0" smtClean="0"/>
              <a:t>Date</a:t>
            </a:r>
          </a:p>
        </p:txBody>
      </p:sp>
      <p:grpSp>
        <p:nvGrpSpPr>
          <p:cNvPr id="34" name="Gruppieren 36"/>
          <p:cNvGrpSpPr/>
          <p:nvPr/>
        </p:nvGrpSpPr>
        <p:grpSpPr>
          <a:xfrm>
            <a:off x="-24633" y="-27384"/>
            <a:ext cx="9176382" cy="5112568"/>
            <a:chOff x="-24633" y="-27384"/>
            <a:chExt cx="9176382" cy="5112568"/>
          </a:xfrm>
        </p:grpSpPr>
        <p:cxnSp>
          <p:nvCxnSpPr>
            <p:cNvPr id="35" name="Gerade Verbindung 17"/>
            <p:cNvCxnSpPr/>
            <p:nvPr/>
          </p:nvCxnSpPr>
          <p:spPr>
            <a:xfrm>
              <a:off x="2123728" y="4398016"/>
              <a:ext cx="216024" cy="687168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18"/>
            <p:cNvCxnSpPr/>
            <p:nvPr/>
          </p:nvCxnSpPr>
          <p:spPr>
            <a:xfrm>
              <a:off x="-24633" y="2941926"/>
              <a:ext cx="2148361" cy="145609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19"/>
            <p:cNvCxnSpPr/>
            <p:nvPr/>
          </p:nvCxnSpPr>
          <p:spPr>
            <a:xfrm flipH="1">
              <a:off x="2123728" y="2708920"/>
              <a:ext cx="7020270" cy="1689096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21"/>
            <p:cNvCxnSpPr/>
            <p:nvPr/>
          </p:nvCxnSpPr>
          <p:spPr>
            <a:xfrm>
              <a:off x="8141920" y="-7511"/>
              <a:ext cx="1009829" cy="180220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lipse 22"/>
            <p:cNvSpPr/>
            <p:nvPr/>
          </p:nvSpPr>
          <p:spPr bwMode="auto">
            <a:xfrm>
              <a:off x="2051720" y="4330531"/>
              <a:ext cx="144016" cy="14400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40" name="Gerade Verbindung 23"/>
            <p:cNvCxnSpPr/>
            <p:nvPr/>
          </p:nvCxnSpPr>
          <p:spPr>
            <a:xfrm flipH="1">
              <a:off x="6444208" y="-27384"/>
              <a:ext cx="1440160" cy="4968552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IFXSHAPE"/>
          <p:cNvSpPr>
            <a:spLocks noGrp="1"/>
          </p:cNvSpPr>
          <p:nvPr>
            <p:ph type="title" hasCustomPrompt="1"/>
          </p:nvPr>
        </p:nvSpPr>
        <p:spPr>
          <a:xfrm>
            <a:off x="468000" y="2088000"/>
            <a:ext cx="6336000" cy="553998"/>
          </a:xfrm>
        </p:spPr>
        <p:txBody>
          <a:bodyPr bIns="0" anchor="b" anchorCtr="0">
            <a:spAutoFit/>
          </a:bodyPr>
          <a:lstStyle>
            <a:lvl1pPr>
              <a:defRPr lang="en-US" sz="3600" kern="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R="0" defTabSz="9144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de-DE" sz="36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Please type in title</a:t>
            </a:r>
          </a:p>
        </p:txBody>
      </p:sp>
      <p:pic>
        <p:nvPicPr>
          <p:cNvPr id="55" name="Grafik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611" y="5809300"/>
            <a:ext cx="1404000" cy="614017"/>
          </a:xfrm>
          <a:prstGeom prst="rect">
            <a:avLst/>
          </a:prstGeom>
        </p:spPr>
      </p:pic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250824" y="64008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14009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Row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F77E9E8C-97CF-454B-8493-17EDF670324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4" y="1268412"/>
            <a:ext cx="8641655" cy="23166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3860799"/>
            <a:ext cx="4248472" cy="25209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7" y="3860800"/>
            <a:ext cx="4249041" cy="2520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7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1/6/2019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983196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Row, Two Columns,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E5554F8A-F599-43AA-9F5E-668B51B1CB0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4"/>
            <a:ext cx="8640960" cy="12326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780930"/>
            <a:ext cx="4248472" cy="19458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2780930"/>
            <a:ext cx="4248472" cy="19458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250825" y="5085185"/>
            <a:ext cx="8640960" cy="12965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1/6/2019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45690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89E51159-F711-4792-B3A5-FD3032FAEA3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6" y="1268413"/>
            <a:ext cx="2808288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3203576" y="1268413"/>
            <a:ext cx="2736850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6084888" y="1268413"/>
            <a:ext cx="280831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7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1/6/2019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97044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Row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D8B96EA9-B940-44DC-ACD4-AAEF90FE2A2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8640960" cy="1368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781299"/>
            <a:ext cx="2952750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3348038" y="2781299"/>
            <a:ext cx="2592387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084888" y="2781299"/>
            <a:ext cx="2808287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1/6/2019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597631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44E73F51-CED9-4072-964A-2383C90D2C2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208823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484438" y="1268413"/>
            <a:ext cx="2016125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1268413"/>
            <a:ext cx="2016125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804025" y="1268413"/>
            <a:ext cx="208823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1/6/2019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953184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Row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20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8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E07DCFB1-F705-4850-B237-39F76A63F23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8640960" cy="1368425"/>
          </a:xfrm>
          <a:prstGeom prst="rect">
            <a:avLst/>
          </a:prstGeom>
        </p:spPr>
        <p:txBody>
          <a:bodyPr/>
          <a:lstStyle>
            <a:lvl4pPr>
              <a:buNone/>
              <a:defRPr/>
            </a:lvl4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781299"/>
            <a:ext cx="2088232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484438" y="2781299"/>
            <a:ext cx="2016125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8" y="2781299"/>
            <a:ext cx="2016125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5" name="IFXSHAPE"/>
          <p:cNvSpPr>
            <a:spLocks noGrp="1"/>
          </p:cNvSpPr>
          <p:nvPr>
            <p:ph sz="quarter" idx="17" hasCustomPrompt="1"/>
          </p:nvPr>
        </p:nvSpPr>
        <p:spPr>
          <a:xfrm>
            <a:off x="6804025" y="2781299"/>
            <a:ext cx="2088232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9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1/6/2019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39719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7A17DDAB-AD32-4F74-8202-062538959FA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1/6/2019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100356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FX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910ECFDC-AD96-45BD-8909-3844AB83277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1/6/2019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97254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875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022C-0482-484B-92E6-57C88F87D1B2}" type="datetime1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17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FX_PresentationTitl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bg1"/>
              </a:buClr>
              <a:defRPr sz="160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28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5508002"/>
            <a:ext cx="63360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spcAft>
                <a:spcPts val="0"/>
              </a:spcAft>
              <a:buNone/>
              <a:defRPr lang="en-GB" kern="0" noProof="0" dirty="0" smtClean="0">
                <a:ea typeface="Verdana" pitchFamily="34" charset="0"/>
                <a:cs typeface="Verdana" pitchFamily="34" charset="0"/>
              </a:defRPr>
            </a:lvl1pPr>
          </a:lstStyle>
          <a:p>
            <a:pPr marR="0" lvl="0" defTabSz="914400" eaLnBrk="0" fontAlgn="auto" latinLnBrk="0" hangingPunct="0">
              <a:spcAft>
                <a:spcPts val="300"/>
              </a:spcAft>
              <a:buSzTx/>
              <a:tabLst/>
            </a:pPr>
            <a:r>
              <a:rPr lang="en-GB" noProof="0" dirty="0" smtClean="0"/>
              <a:t>Author (department)</a:t>
            </a:r>
            <a:br>
              <a:rPr lang="en-GB" noProof="0" dirty="0" smtClean="0"/>
            </a:br>
            <a:r>
              <a:rPr lang="en-GB" noProof="0" dirty="0" smtClean="0"/>
              <a:t>Date</a:t>
            </a:r>
          </a:p>
        </p:txBody>
      </p:sp>
      <p:grpSp>
        <p:nvGrpSpPr>
          <p:cNvPr id="34" name="Gruppieren 36"/>
          <p:cNvGrpSpPr/>
          <p:nvPr/>
        </p:nvGrpSpPr>
        <p:grpSpPr>
          <a:xfrm>
            <a:off x="-24633" y="-27384"/>
            <a:ext cx="9176382" cy="5112568"/>
            <a:chOff x="-24633" y="-27384"/>
            <a:chExt cx="9176382" cy="5112568"/>
          </a:xfrm>
        </p:grpSpPr>
        <p:cxnSp>
          <p:nvCxnSpPr>
            <p:cNvPr id="35" name="Gerade Verbindung 17"/>
            <p:cNvCxnSpPr/>
            <p:nvPr/>
          </p:nvCxnSpPr>
          <p:spPr>
            <a:xfrm>
              <a:off x="2123728" y="4398016"/>
              <a:ext cx="216024" cy="687168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18"/>
            <p:cNvCxnSpPr/>
            <p:nvPr/>
          </p:nvCxnSpPr>
          <p:spPr>
            <a:xfrm>
              <a:off x="-24633" y="2941926"/>
              <a:ext cx="2148361" cy="145609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19"/>
            <p:cNvCxnSpPr/>
            <p:nvPr/>
          </p:nvCxnSpPr>
          <p:spPr>
            <a:xfrm flipH="1">
              <a:off x="2123728" y="2708920"/>
              <a:ext cx="7020270" cy="1689096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21"/>
            <p:cNvCxnSpPr/>
            <p:nvPr/>
          </p:nvCxnSpPr>
          <p:spPr>
            <a:xfrm>
              <a:off x="8141920" y="-7511"/>
              <a:ext cx="1009829" cy="180220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lipse 22"/>
            <p:cNvSpPr/>
            <p:nvPr/>
          </p:nvSpPr>
          <p:spPr bwMode="auto">
            <a:xfrm>
              <a:off x="2051720" y="4330531"/>
              <a:ext cx="144016" cy="14400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40" name="Gerade Verbindung 23"/>
            <p:cNvCxnSpPr/>
            <p:nvPr/>
          </p:nvCxnSpPr>
          <p:spPr>
            <a:xfrm flipH="1">
              <a:off x="6444208" y="-27384"/>
              <a:ext cx="1440160" cy="4968552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IFXSHAPE"/>
          <p:cNvSpPr>
            <a:spLocks noGrp="1"/>
          </p:cNvSpPr>
          <p:nvPr>
            <p:ph type="title" hasCustomPrompt="1"/>
          </p:nvPr>
        </p:nvSpPr>
        <p:spPr>
          <a:xfrm>
            <a:off x="464941" y="4168551"/>
            <a:ext cx="8244000" cy="540000"/>
          </a:xfrm>
        </p:spPr>
        <p:txBody>
          <a:bodyPr anchor="t" anchorCtr="0">
            <a:spAutoFit/>
          </a:bodyPr>
          <a:lstStyle>
            <a:lvl1pPr>
              <a:defRPr lang="en-US" sz="3600" kern="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R="0" defTabSz="9144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de-DE" sz="36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Please type in title</a:t>
            </a:r>
            <a:br>
              <a:rPr lang="de-DE" sz="36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de-DE" sz="36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5" name="Grafik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611" y="5809300"/>
            <a:ext cx="1404000" cy="614017"/>
          </a:xfrm>
          <a:prstGeom prst="rect">
            <a:avLst/>
          </a:prstGeom>
        </p:spPr>
      </p:pic>
      <p:sp>
        <p:nvSpPr>
          <p:cNvPr id="25" name="Freihandform 14"/>
          <p:cNvSpPr/>
          <p:nvPr/>
        </p:nvSpPr>
        <p:spPr bwMode="auto">
          <a:xfrm>
            <a:off x="-18742" y="-6178"/>
            <a:ext cx="9162742" cy="3867226"/>
          </a:xfrm>
          <a:custGeom>
            <a:avLst/>
            <a:gdLst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12192 w 9150096"/>
              <a:gd name="connsiteY3" fmla="*/ 0 h 4066032"/>
              <a:gd name="connsiteX4" fmla="*/ 0 w 9150096"/>
              <a:gd name="connsiteY4" fmla="*/ 4066032 h 4066032"/>
              <a:gd name="connsiteX0" fmla="*/ 12522 w 9162618"/>
              <a:gd name="connsiteY0" fmla="*/ 4066032 h 4066032"/>
              <a:gd name="connsiteX1" fmla="*/ 9162618 w 9162618"/>
              <a:gd name="connsiteY1" fmla="*/ 3663696 h 4066032"/>
              <a:gd name="connsiteX2" fmla="*/ 9162618 w 9162618"/>
              <a:gd name="connsiteY2" fmla="*/ 0 h 4066032"/>
              <a:gd name="connsiteX3" fmla="*/ 0 w 9162618"/>
              <a:gd name="connsiteY3" fmla="*/ 0 h 4066032"/>
              <a:gd name="connsiteX4" fmla="*/ 12522 w 9162618"/>
              <a:gd name="connsiteY4" fmla="*/ 4066032 h 4066032"/>
              <a:gd name="connsiteX0" fmla="*/ 12522 w 9162618"/>
              <a:gd name="connsiteY0" fmla="*/ 4072210 h 4072210"/>
              <a:gd name="connsiteX1" fmla="*/ 9162618 w 9162618"/>
              <a:gd name="connsiteY1" fmla="*/ 3669874 h 4072210"/>
              <a:gd name="connsiteX2" fmla="*/ 9162618 w 9162618"/>
              <a:gd name="connsiteY2" fmla="*/ 6178 h 4072210"/>
              <a:gd name="connsiteX3" fmla="*/ 0 w 9162618"/>
              <a:gd name="connsiteY3" fmla="*/ 0 h 4072210"/>
              <a:gd name="connsiteX4" fmla="*/ 12522 w 9162618"/>
              <a:gd name="connsiteY4" fmla="*/ 4072210 h 4072210"/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86332 w 9150096"/>
              <a:gd name="connsiteY3" fmla="*/ 6178 h 4066032"/>
              <a:gd name="connsiteX4" fmla="*/ 0 w 9150096"/>
              <a:gd name="connsiteY4" fmla="*/ 4066032 h 4066032"/>
              <a:gd name="connsiteX0" fmla="*/ 6344 w 9156440"/>
              <a:gd name="connsiteY0" fmla="*/ 4066032 h 4066032"/>
              <a:gd name="connsiteX1" fmla="*/ 9156440 w 9156440"/>
              <a:gd name="connsiteY1" fmla="*/ 3663696 h 4066032"/>
              <a:gd name="connsiteX2" fmla="*/ 9156440 w 9156440"/>
              <a:gd name="connsiteY2" fmla="*/ 0 h 4066032"/>
              <a:gd name="connsiteX3" fmla="*/ 0 w 9156440"/>
              <a:gd name="connsiteY3" fmla="*/ 6178 h 4066032"/>
              <a:gd name="connsiteX4" fmla="*/ 6344 w 9156440"/>
              <a:gd name="connsiteY4" fmla="*/ 4066032 h 4066032"/>
              <a:gd name="connsiteX0" fmla="*/ 289 w 9162742"/>
              <a:gd name="connsiteY0" fmla="*/ 4053675 h 4053675"/>
              <a:gd name="connsiteX1" fmla="*/ 9162742 w 9162742"/>
              <a:gd name="connsiteY1" fmla="*/ 3663696 h 4053675"/>
              <a:gd name="connsiteX2" fmla="*/ 9162742 w 9162742"/>
              <a:gd name="connsiteY2" fmla="*/ 0 h 4053675"/>
              <a:gd name="connsiteX3" fmla="*/ 6302 w 9162742"/>
              <a:gd name="connsiteY3" fmla="*/ 6178 h 4053675"/>
              <a:gd name="connsiteX4" fmla="*/ 289 w 9162742"/>
              <a:gd name="connsiteY4" fmla="*/ 4053675 h 405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2742" h="4053675">
                <a:moveTo>
                  <a:pt x="289" y="4053675"/>
                </a:moveTo>
                <a:lnTo>
                  <a:pt x="9162742" y="3663696"/>
                </a:lnTo>
                <a:lnTo>
                  <a:pt x="9162742" y="0"/>
                </a:lnTo>
                <a:lnTo>
                  <a:pt x="6302" y="6178"/>
                </a:lnTo>
                <a:cubicBezTo>
                  <a:pt x="8417" y="1359463"/>
                  <a:pt x="-1826" y="2700390"/>
                  <a:pt x="289" y="4053675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2068" t="-5496" b="-71522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26" name="Gruppieren 16"/>
          <p:cNvGrpSpPr/>
          <p:nvPr/>
        </p:nvGrpSpPr>
        <p:grpSpPr>
          <a:xfrm>
            <a:off x="-38456" y="-6096"/>
            <a:ext cx="9206840" cy="3795136"/>
            <a:chOff x="-38456" y="-6096"/>
            <a:chExt cx="9206840" cy="3957440"/>
          </a:xfrm>
        </p:grpSpPr>
        <p:cxnSp>
          <p:nvCxnSpPr>
            <p:cNvPr id="27" name="Gerade Verbindung 20"/>
            <p:cNvCxnSpPr/>
            <p:nvPr/>
          </p:nvCxnSpPr>
          <p:spPr>
            <a:xfrm>
              <a:off x="2843808" y="2513104"/>
              <a:ext cx="648072" cy="143824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25"/>
            <p:cNvCxnSpPr/>
            <p:nvPr/>
          </p:nvCxnSpPr>
          <p:spPr>
            <a:xfrm>
              <a:off x="-38456" y="1923981"/>
              <a:ext cx="2882264" cy="589123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8"/>
            <p:cNvCxnSpPr/>
            <p:nvPr/>
          </p:nvCxnSpPr>
          <p:spPr>
            <a:xfrm flipH="1">
              <a:off x="2843808" y="0"/>
              <a:ext cx="1656184" cy="251310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29"/>
            <p:cNvCxnSpPr/>
            <p:nvPr/>
          </p:nvCxnSpPr>
          <p:spPr>
            <a:xfrm>
              <a:off x="6828632" y="-6096"/>
              <a:ext cx="2339752" cy="2605865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lipse 31"/>
            <p:cNvSpPr/>
            <p:nvPr/>
          </p:nvSpPr>
          <p:spPr bwMode="auto">
            <a:xfrm>
              <a:off x="2783992" y="2434739"/>
              <a:ext cx="144016" cy="15015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250824" y="64008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42746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FX_PresentationTitle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bg1"/>
              </a:buClr>
              <a:defRPr sz="160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  <p:sp>
        <p:nvSpPr>
          <p:cNvPr id="28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5508002"/>
            <a:ext cx="63360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spcAft>
                <a:spcPts val="0"/>
              </a:spcAft>
              <a:buNone/>
              <a:defRPr lang="en-GB" kern="0" noProof="0" dirty="0" smtClean="0">
                <a:ea typeface="Verdana" pitchFamily="34" charset="0"/>
                <a:cs typeface="Verdana" pitchFamily="34" charset="0"/>
              </a:defRPr>
            </a:lvl1pPr>
          </a:lstStyle>
          <a:p>
            <a:pPr marR="0" lvl="0" defTabSz="914400" eaLnBrk="0" fontAlgn="auto" latinLnBrk="0" hangingPunct="0">
              <a:spcAft>
                <a:spcPts val="300"/>
              </a:spcAft>
              <a:buSzTx/>
              <a:tabLst/>
            </a:pPr>
            <a:r>
              <a:rPr lang="en-GB" noProof="0" dirty="0" smtClean="0"/>
              <a:t>Author (department)</a:t>
            </a:r>
            <a:br>
              <a:rPr lang="en-GB" noProof="0" dirty="0" smtClean="0"/>
            </a:br>
            <a:r>
              <a:rPr lang="en-GB" noProof="0" dirty="0" smtClean="0"/>
              <a:t>Date</a:t>
            </a:r>
          </a:p>
        </p:txBody>
      </p:sp>
      <p:grpSp>
        <p:nvGrpSpPr>
          <p:cNvPr id="34" name="Gruppieren 36"/>
          <p:cNvGrpSpPr/>
          <p:nvPr/>
        </p:nvGrpSpPr>
        <p:grpSpPr>
          <a:xfrm>
            <a:off x="-24633" y="-27384"/>
            <a:ext cx="9176382" cy="5112568"/>
            <a:chOff x="-24633" y="-27384"/>
            <a:chExt cx="9176382" cy="5112568"/>
          </a:xfrm>
        </p:grpSpPr>
        <p:cxnSp>
          <p:nvCxnSpPr>
            <p:cNvPr id="35" name="Gerade Verbindung 17"/>
            <p:cNvCxnSpPr/>
            <p:nvPr/>
          </p:nvCxnSpPr>
          <p:spPr>
            <a:xfrm>
              <a:off x="2123728" y="4398016"/>
              <a:ext cx="216024" cy="687168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18"/>
            <p:cNvCxnSpPr/>
            <p:nvPr/>
          </p:nvCxnSpPr>
          <p:spPr>
            <a:xfrm>
              <a:off x="-24633" y="2941926"/>
              <a:ext cx="2148361" cy="145609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19"/>
            <p:cNvCxnSpPr/>
            <p:nvPr/>
          </p:nvCxnSpPr>
          <p:spPr>
            <a:xfrm flipH="1">
              <a:off x="2123728" y="2708920"/>
              <a:ext cx="7020270" cy="1689096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21"/>
            <p:cNvCxnSpPr/>
            <p:nvPr/>
          </p:nvCxnSpPr>
          <p:spPr>
            <a:xfrm>
              <a:off x="8141920" y="-7511"/>
              <a:ext cx="1009829" cy="180220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lipse 22"/>
            <p:cNvSpPr/>
            <p:nvPr/>
          </p:nvSpPr>
          <p:spPr bwMode="auto">
            <a:xfrm>
              <a:off x="2051720" y="4330531"/>
              <a:ext cx="144016" cy="14400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40" name="Gerade Verbindung 23"/>
            <p:cNvCxnSpPr/>
            <p:nvPr/>
          </p:nvCxnSpPr>
          <p:spPr>
            <a:xfrm flipH="1">
              <a:off x="6444208" y="-27384"/>
              <a:ext cx="1440160" cy="4968552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IFXSHAPE"/>
          <p:cNvSpPr>
            <a:spLocks noGrp="1"/>
          </p:cNvSpPr>
          <p:nvPr>
            <p:ph type="title" hasCustomPrompt="1"/>
          </p:nvPr>
        </p:nvSpPr>
        <p:spPr>
          <a:xfrm>
            <a:off x="464941" y="4168551"/>
            <a:ext cx="8244000" cy="540000"/>
          </a:xfrm>
        </p:spPr>
        <p:txBody>
          <a:bodyPr anchor="t" anchorCtr="0">
            <a:spAutoFit/>
          </a:bodyPr>
          <a:lstStyle>
            <a:lvl1pPr>
              <a:defRPr lang="en-US" sz="3600" kern="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R="0" defTabSz="9144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de-DE" sz="36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Please type in title</a:t>
            </a:r>
            <a:br>
              <a:rPr lang="de-DE" sz="36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de-DE" sz="36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5" name="Grafik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611" y="5809300"/>
            <a:ext cx="1404000" cy="614017"/>
          </a:xfrm>
          <a:prstGeom prst="rect">
            <a:avLst/>
          </a:prstGeom>
        </p:spPr>
      </p:pic>
      <p:sp>
        <p:nvSpPr>
          <p:cNvPr id="17" name="Freihandform 19"/>
          <p:cNvSpPr/>
          <p:nvPr/>
        </p:nvSpPr>
        <p:spPr bwMode="auto">
          <a:xfrm>
            <a:off x="3948684" y="-15240"/>
            <a:ext cx="5202936" cy="3664987"/>
          </a:xfrm>
          <a:custGeom>
            <a:avLst/>
            <a:gdLst>
              <a:gd name="connsiteX0" fmla="*/ 5196840 w 5196840"/>
              <a:gd name="connsiteY0" fmla="*/ 3649980 h 3832860"/>
              <a:gd name="connsiteX1" fmla="*/ 5196840 w 5196840"/>
              <a:gd name="connsiteY1" fmla="*/ 0 h 3832860"/>
              <a:gd name="connsiteX2" fmla="*/ 861060 w 5196840"/>
              <a:gd name="connsiteY2" fmla="*/ 0 h 3832860"/>
              <a:gd name="connsiteX3" fmla="*/ 0 w 5196840"/>
              <a:gd name="connsiteY3" fmla="*/ 1996440 h 3832860"/>
              <a:gd name="connsiteX4" fmla="*/ 1295400 w 5196840"/>
              <a:gd name="connsiteY4" fmla="*/ 3832860 h 3832860"/>
              <a:gd name="connsiteX5" fmla="*/ 5196840 w 5196840"/>
              <a:gd name="connsiteY5" fmla="*/ 3649980 h 3832860"/>
              <a:gd name="connsiteX0" fmla="*/ 5196840 w 5196840"/>
              <a:gd name="connsiteY0" fmla="*/ 3649980 h 3832860"/>
              <a:gd name="connsiteX1" fmla="*/ 5196840 w 5196840"/>
              <a:gd name="connsiteY1" fmla="*/ 0 h 3832860"/>
              <a:gd name="connsiteX2" fmla="*/ 861060 w 5196840"/>
              <a:gd name="connsiteY2" fmla="*/ 0 h 3832860"/>
              <a:gd name="connsiteX3" fmla="*/ 0 w 5196840"/>
              <a:gd name="connsiteY3" fmla="*/ 1984083 h 3832860"/>
              <a:gd name="connsiteX4" fmla="*/ 1295400 w 5196840"/>
              <a:gd name="connsiteY4" fmla="*/ 3832860 h 3832860"/>
              <a:gd name="connsiteX5" fmla="*/ 5196840 w 5196840"/>
              <a:gd name="connsiteY5" fmla="*/ 3649980 h 3832860"/>
              <a:gd name="connsiteX0" fmla="*/ 5202936 w 5202936"/>
              <a:gd name="connsiteY0" fmla="*/ 3649980 h 3832860"/>
              <a:gd name="connsiteX1" fmla="*/ 5202936 w 5202936"/>
              <a:gd name="connsiteY1" fmla="*/ 0 h 3832860"/>
              <a:gd name="connsiteX2" fmla="*/ 867156 w 5202936"/>
              <a:gd name="connsiteY2" fmla="*/ 0 h 3832860"/>
              <a:gd name="connsiteX3" fmla="*/ 0 w 5202936"/>
              <a:gd name="connsiteY3" fmla="*/ 1984083 h 3832860"/>
              <a:gd name="connsiteX4" fmla="*/ 1301496 w 5202936"/>
              <a:gd name="connsiteY4" fmla="*/ 3832860 h 3832860"/>
              <a:gd name="connsiteX5" fmla="*/ 5202936 w 5202936"/>
              <a:gd name="connsiteY5" fmla="*/ 3649980 h 383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2936" h="3832860">
                <a:moveTo>
                  <a:pt x="5202936" y="3649980"/>
                </a:moveTo>
                <a:lnTo>
                  <a:pt x="5202936" y="0"/>
                </a:lnTo>
                <a:lnTo>
                  <a:pt x="867156" y="0"/>
                </a:lnTo>
                <a:lnTo>
                  <a:pt x="0" y="1984083"/>
                </a:lnTo>
                <a:lnTo>
                  <a:pt x="1301496" y="3832860"/>
                </a:lnTo>
                <a:lnTo>
                  <a:pt x="5202936" y="364998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2040" t="-32632" r="-33130" b="-14225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Freihandform 21"/>
          <p:cNvSpPr/>
          <p:nvPr/>
        </p:nvSpPr>
        <p:spPr bwMode="auto">
          <a:xfrm>
            <a:off x="-12440" y="-15240"/>
            <a:ext cx="4831575" cy="1894426"/>
          </a:xfrm>
          <a:custGeom>
            <a:avLst/>
            <a:gdLst>
              <a:gd name="connsiteX0" fmla="*/ 4846320 w 4846320"/>
              <a:gd name="connsiteY0" fmla="*/ 0 h 1981200"/>
              <a:gd name="connsiteX1" fmla="*/ 0 w 4846320"/>
              <a:gd name="connsiteY1" fmla="*/ 0 h 1981200"/>
              <a:gd name="connsiteX2" fmla="*/ 0 w 4846320"/>
              <a:gd name="connsiteY2" fmla="*/ 1615440 h 1981200"/>
              <a:gd name="connsiteX3" fmla="*/ 4000500 w 4846320"/>
              <a:gd name="connsiteY3" fmla="*/ 1981200 h 1981200"/>
              <a:gd name="connsiteX4" fmla="*/ 4846320 w 4846320"/>
              <a:gd name="connsiteY4" fmla="*/ 0 h 1981200"/>
              <a:gd name="connsiteX0" fmla="*/ 4864855 w 4864855"/>
              <a:gd name="connsiteY0" fmla="*/ 0 h 1981200"/>
              <a:gd name="connsiteX1" fmla="*/ 0 w 4864855"/>
              <a:gd name="connsiteY1" fmla="*/ 0 h 1981200"/>
              <a:gd name="connsiteX2" fmla="*/ 0 w 4864855"/>
              <a:gd name="connsiteY2" fmla="*/ 1615440 h 1981200"/>
              <a:gd name="connsiteX3" fmla="*/ 4000500 w 4864855"/>
              <a:gd name="connsiteY3" fmla="*/ 1981200 h 1981200"/>
              <a:gd name="connsiteX4" fmla="*/ 4864855 w 4864855"/>
              <a:gd name="connsiteY4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855" h="1981200">
                <a:moveTo>
                  <a:pt x="4864855" y="0"/>
                </a:moveTo>
                <a:lnTo>
                  <a:pt x="0" y="0"/>
                </a:lnTo>
                <a:lnTo>
                  <a:pt x="0" y="1615440"/>
                </a:lnTo>
                <a:lnTo>
                  <a:pt x="4000500" y="1981200"/>
                </a:lnTo>
                <a:lnTo>
                  <a:pt x="4864855" y="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5378" b="-35378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Freihandform 22"/>
          <p:cNvSpPr/>
          <p:nvPr/>
        </p:nvSpPr>
        <p:spPr bwMode="auto">
          <a:xfrm>
            <a:off x="-12440" y="1529446"/>
            <a:ext cx="5267357" cy="2331602"/>
          </a:xfrm>
          <a:custGeom>
            <a:avLst/>
            <a:gdLst>
              <a:gd name="connsiteX0" fmla="*/ 5280660 w 5280660"/>
              <a:gd name="connsiteY0" fmla="*/ 2209800 h 2438400"/>
              <a:gd name="connsiteX1" fmla="*/ 3992880 w 5280660"/>
              <a:gd name="connsiteY1" fmla="*/ 365760 h 2438400"/>
              <a:gd name="connsiteX2" fmla="*/ 0 w 5280660"/>
              <a:gd name="connsiteY2" fmla="*/ 0 h 2438400"/>
              <a:gd name="connsiteX3" fmla="*/ 0 w 5280660"/>
              <a:gd name="connsiteY3" fmla="*/ 2438400 h 2438400"/>
              <a:gd name="connsiteX4" fmla="*/ 5280660 w 5280660"/>
              <a:gd name="connsiteY4" fmla="*/ 2209800 h 2438400"/>
              <a:gd name="connsiteX0" fmla="*/ 5293017 w 5293017"/>
              <a:gd name="connsiteY0" fmla="*/ 2215978 h 2438400"/>
              <a:gd name="connsiteX1" fmla="*/ 3992880 w 5293017"/>
              <a:gd name="connsiteY1" fmla="*/ 365760 h 2438400"/>
              <a:gd name="connsiteX2" fmla="*/ 0 w 5293017"/>
              <a:gd name="connsiteY2" fmla="*/ 0 h 2438400"/>
              <a:gd name="connsiteX3" fmla="*/ 0 w 5293017"/>
              <a:gd name="connsiteY3" fmla="*/ 2438400 h 2438400"/>
              <a:gd name="connsiteX4" fmla="*/ 5293017 w 5293017"/>
              <a:gd name="connsiteY4" fmla="*/ 2215978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3017" h="2438400">
                <a:moveTo>
                  <a:pt x="5293017" y="2215978"/>
                </a:moveTo>
                <a:lnTo>
                  <a:pt x="3992880" y="365760"/>
                </a:lnTo>
                <a:lnTo>
                  <a:pt x="0" y="0"/>
                </a:lnTo>
                <a:lnTo>
                  <a:pt x="0" y="2438400"/>
                </a:lnTo>
                <a:lnTo>
                  <a:pt x="5293017" y="2215978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6331" b="-35109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20" name="Gruppieren 23"/>
          <p:cNvGrpSpPr/>
          <p:nvPr/>
        </p:nvGrpSpPr>
        <p:grpSpPr>
          <a:xfrm>
            <a:off x="-12440" y="-15240"/>
            <a:ext cx="5267357" cy="3663608"/>
            <a:chOff x="27112" y="-15240"/>
            <a:chExt cx="5267357" cy="3831418"/>
          </a:xfrm>
        </p:grpSpPr>
        <p:cxnSp>
          <p:nvCxnSpPr>
            <p:cNvPr id="21" name="Gerade Verbindung 24"/>
            <p:cNvCxnSpPr>
              <a:endCxn id="19" idx="0"/>
            </p:cNvCxnSpPr>
            <p:nvPr/>
          </p:nvCxnSpPr>
          <p:spPr>
            <a:xfrm>
              <a:off x="4000428" y="1968843"/>
              <a:ext cx="1294041" cy="1847335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6"/>
            <p:cNvCxnSpPr>
              <a:stCxn id="18" idx="2"/>
              <a:endCxn id="19" idx="1"/>
            </p:cNvCxnSpPr>
            <p:nvPr/>
          </p:nvCxnSpPr>
          <p:spPr>
            <a:xfrm>
              <a:off x="27112" y="1600200"/>
              <a:ext cx="3973523" cy="36576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7"/>
            <p:cNvCxnSpPr>
              <a:stCxn id="17" idx="2"/>
              <a:endCxn id="19" idx="1"/>
            </p:cNvCxnSpPr>
            <p:nvPr/>
          </p:nvCxnSpPr>
          <p:spPr>
            <a:xfrm flipH="1">
              <a:off x="4000635" y="-15240"/>
              <a:ext cx="854757" cy="198120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30"/>
            <p:cNvSpPr/>
            <p:nvPr/>
          </p:nvSpPr>
          <p:spPr bwMode="auto">
            <a:xfrm>
              <a:off x="3934723" y="1893952"/>
              <a:ext cx="144016" cy="150596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250824" y="64008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315219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10C4F35F-9AFA-42BB-9A61-CB3F4934321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1/6/2019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512364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B8F5FBDC-4E87-47FD-A21F-1045592AD2B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4" y="1268413"/>
            <a:ext cx="8641655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5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1/6/2019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317216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38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36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66E0A524-5BC6-4C20-86E3-7F35AD11849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19" name="IFXSHAPE"/>
          <p:cNvSpPr>
            <a:spLocks noGrp="1"/>
          </p:cNvSpPr>
          <p:nvPr>
            <p:ph type="body" idx="17" hasCustomPrompt="1"/>
          </p:nvPr>
        </p:nvSpPr>
        <p:spPr>
          <a:xfrm>
            <a:off x="971500" y="1268412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20" name="IFXSHAPE"/>
          <p:cNvSpPr>
            <a:spLocks noGrp="1"/>
          </p:cNvSpPr>
          <p:nvPr>
            <p:ph type="body" sz="quarter" idx="18" hasCustomPrompt="1"/>
          </p:nvPr>
        </p:nvSpPr>
        <p:spPr>
          <a:xfrm>
            <a:off x="971501" y="1916493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1" name="IFXSHAPE"/>
          <p:cNvSpPr>
            <a:spLocks noGrp="1"/>
          </p:cNvSpPr>
          <p:nvPr>
            <p:ph type="body" sz="quarter" idx="19" hasCustomPrompt="1"/>
          </p:nvPr>
        </p:nvSpPr>
        <p:spPr>
          <a:xfrm>
            <a:off x="971501" y="2564574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2" name="IFXSHAPE"/>
          <p:cNvSpPr>
            <a:spLocks noGrp="1"/>
          </p:cNvSpPr>
          <p:nvPr>
            <p:ph type="body" sz="quarter" idx="20" hasCustomPrompt="1"/>
          </p:nvPr>
        </p:nvSpPr>
        <p:spPr>
          <a:xfrm>
            <a:off x="971501" y="3212655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3" name="IFXSHAPE"/>
          <p:cNvSpPr>
            <a:spLocks noGrp="1"/>
          </p:cNvSpPr>
          <p:nvPr>
            <p:ph type="body" sz="quarter" idx="21" hasCustomPrompt="1"/>
          </p:nvPr>
        </p:nvSpPr>
        <p:spPr>
          <a:xfrm>
            <a:off x="971501" y="3860736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4" name="IFXSHAPE"/>
          <p:cNvSpPr>
            <a:spLocks noGrp="1"/>
          </p:cNvSpPr>
          <p:nvPr>
            <p:ph type="body" sz="quarter" idx="22" hasCustomPrompt="1"/>
          </p:nvPr>
        </p:nvSpPr>
        <p:spPr>
          <a:xfrm>
            <a:off x="971501" y="4508817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8" name="IFXSHAPE"/>
          <p:cNvSpPr>
            <a:spLocks noGrp="1"/>
          </p:cNvSpPr>
          <p:nvPr>
            <p:ph type="body" sz="quarter" idx="23" hasCustomPrompt="1"/>
          </p:nvPr>
        </p:nvSpPr>
        <p:spPr>
          <a:xfrm>
            <a:off x="971501" y="5156898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29" name="IFXSHAPE"/>
          <p:cNvSpPr>
            <a:spLocks noGrp="1"/>
          </p:cNvSpPr>
          <p:nvPr>
            <p:ph type="body" sz="quarter" idx="24" hasCustomPrompt="1"/>
          </p:nvPr>
        </p:nvSpPr>
        <p:spPr>
          <a:xfrm>
            <a:off x="971501" y="5804979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30" name="IFXSHAPE"/>
          <p:cNvSpPr>
            <a:spLocks noGrp="1"/>
          </p:cNvSpPr>
          <p:nvPr>
            <p:ph type="body" idx="28" hasCustomPrompt="1"/>
          </p:nvPr>
        </p:nvSpPr>
        <p:spPr>
          <a:xfrm>
            <a:off x="250825" y="126841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1" name="IFXSHAPE"/>
          <p:cNvSpPr>
            <a:spLocks noGrp="1"/>
          </p:cNvSpPr>
          <p:nvPr>
            <p:ph type="body" idx="29" hasCustomPrompt="1"/>
          </p:nvPr>
        </p:nvSpPr>
        <p:spPr>
          <a:xfrm>
            <a:off x="250825" y="1916593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2" name="IFXSHAPE"/>
          <p:cNvSpPr>
            <a:spLocks noGrp="1"/>
          </p:cNvSpPr>
          <p:nvPr>
            <p:ph type="body" idx="30" hasCustomPrompt="1"/>
          </p:nvPr>
        </p:nvSpPr>
        <p:spPr>
          <a:xfrm>
            <a:off x="250825" y="2564774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3" name="IFXSHAPE"/>
          <p:cNvSpPr>
            <a:spLocks noGrp="1"/>
          </p:cNvSpPr>
          <p:nvPr>
            <p:ph type="body" idx="31" hasCustomPrompt="1"/>
          </p:nvPr>
        </p:nvSpPr>
        <p:spPr>
          <a:xfrm>
            <a:off x="250825" y="3212955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4" name="IFXSHAPE"/>
          <p:cNvSpPr>
            <a:spLocks noGrp="1"/>
          </p:cNvSpPr>
          <p:nvPr>
            <p:ph type="body" idx="32" hasCustomPrompt="1"/>
          </p:nvPr>
        </p:nvSpPr>
        <p:spPr>
          <a:xfrm>
            <a:off x="250825" y="3861136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5" name="IFXSHAPE"/>
          <p:cNvSpPr>
            <a:spLocks noGrp="1"/>
          </p:cNvSpPr>
          <p:nvPr>
            <p:ph type="body" idx="33" hasCustomPrompt="1"/>
          </p:nvPr>
        </p:nvSpPr>
        <p:spPr>
          <a:xfrm>
            <a:off x="250825" y="4509317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6" name="IFXSHAPE"/>
          <p:cNvSpPr>
            <a:spLocks noGrp="1"/>
          </p:cNvSpPr>
          <p:nvPr>
            <p:ph type="body" idx="34" hasCustomPrompt="1"/>
          </p:nvPr>
        </p:nvSpPr>
        <p:spPr>
          <a:xfrm>
            <a:off x="250825" y="515749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37" name="IFXSHAPE"/>
          <p:cNvSpPr>
            <a:spLocks noGrp="1"/>
          </p:cNvSpPr>
          <p:nvPr>
            <p:ph type="body" idx="35" hasCustomPrompt="1"/>
          </p:nvPr>
        </p:nvSpPr>
        <p:spPr>
          <a:xfrm>
            <a:off x="250825" y="580567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37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1/6/2019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7878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Title_and_Tw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7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5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EB1A3C62-8CBA-4246-8F31-E5F98F20585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424847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1268413"/>
            <a:ext cx="424904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6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1/6/2019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6371461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FX_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88FCC309-400D-49BF-B73D-142970F70805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6857999"/>
          </a:xfrm>
          <a:prstGeom prst="rect">
            <a:avLst/>
          </a:prstGeom>
        </p:spPr>
      </p:pic>
      <p:sp>
        <p:nvSpPr>
          <p:cNvPr id="11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251519" y="1268413"/>
            <a:ext cx="7128769" cy="244792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4800"/>
            </a:lvl1pPr>
          </a:lstStyle>
          <a:p>
            <a:pPr lvl="0"/>
            <a:r>
              <a:rPr lang="en-GB" dirty="0" smtClean="0"/>
              <a:t>Click to enter section</a:t>
            </a:r>
          </a:p>
        </p:txBody>
      </p:sp>
      <p:sp>
        <p:nvSpPr>
          <p:cNvPr id="3" name="IFXSHAPE"/>
          <p:cNvSpPr>
            <a:spLocks noGrp="1"/>
          </p:cNvSpPr>
          <p:nvPr>
            <p:ph type="dt" sz="half" idx="15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1/6/2019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688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2A3F4583-34FF-4189-83E4-54AF3B023F5D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2"/>
            <a:ext cx="4248472" cy="23166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1268413"/>
            <a:ext cx="4249042" cy="231663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50825" y="3860799"/>
            <a:ext cx="4248472" cy="25209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8" y="3860800"/>
            <a:ext cx="4249042" cy="2520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1/6/2019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257369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/>
          </p:cNvSpPr>
          <p:nvPr>
            <p:ph type="sldNum" sz="quarter" idx="4"/>
          </p:nvPr>
        </p:nvSpPr>
        <p:spPr>
          <a:xfrm>
            <a:off x="8315516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chemeClr val="accent2"/>
              </a:buClr>
              <a:defRPr sz="1600" b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9F6A6422-6BEB-4084-8B39-CAAC2630422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" y="6551308"/>
            <a:ext cx="9143959" cy="30479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"/>
            <a:ext cx="9144000" cy="908304"/>
          </a:xfrm>
          <a:prstGeom prst="rect">
            <a:avLst/>
          </a:prstGeom>
        </p:spPr>
      </p:pic>
      <p:sp>
        <p:nvSpPr>
          <p:cNvPr id="12" name="IFXSHAPE"/>
          <p:cNvSpPr>
            <a:spLocks noGrp="1"/>
          </p:cNvSpPr>
          <p:nvPr>
            <p:ph type="title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lang="en-GB" noProof="0" dirty="0" smtClean="0"/>
              <a:t>Click to edit title</a:t>
            </a:r>
            <a:endParaRPr lang="en-GB" noProof="0" dirty="0"/>
          </a:p>
        </p:txBody>
      </p:sp>
      <p:sp>
        <p:nvSpPr>
          <p:cNvPr id="23" name="IFXSHAPE"/>
          <p:cNvSpPr>
            <a:spLocks noGrp="1"/>
          </p:cNvSpPr>
          <p:nvPr>
            <p:ph type="body" idx="1"/>
          </p:nvPr>
        </p:nvSpPr>
        <p:spPr>
          <a:xfrm>
            <a:off x="250824" y="1268413"/>
            <a:ext cx="8640763" cy="5113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3" name="IFXSHAPE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 smtClean="0"/>
              <a:t>1/6/2019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482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Tx/>
        <a:buNone/>
        <a:defRPr sz="2400" b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88000" indent="-288000" algn="l" rtl="0" eaLnBrk="1" fontAlgn="base" hangingPunct="1">
        <a:spcBef>
          <a:spcPts val="0"/>
        </a:spcBef>
        <a:spcAft>
          <a:spcPts val="1200"/>
        </a:spcAft>
        <a:buClr>
          <a:schemeClr val="accent1"/>
        </a:buClr>
        <a:buSzPct val="100000"/>
        <a:buFont typeface="Arial" panose="020B0604020202020204" pitchFamily="34" charset="0"/>
        <a:buChar char="›"/>
        <a:defRPr sz="2000" baseline="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576000" indent="-288000" algn="l" rtl="0" eaLnBrk="1" fontAlgn="base" hangingPunct="1">
        <a:spcBef>
          <a:spcPts val="0"/>
        </a:spcBef>
        <a:spcAft>
          <a:spcPts val="9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2000">
          <a:solidFill>
            <a:schemeClr val="tx1"/>
          </a:solidFill>
          <a:latin typeface="Verdana" pitchFamily="34" charset="0"/>
        </a:defRPr>
      </a:lvl2pPr>
      <a:lvl3pPr marL="864000" indent="-288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SzPct val="100000"/>
        <a:buFont typeface="Verdana" pitchFamily="34" charset="0"/>
        <a:buChar char="–"/>
        <a:defRPr sz="1800" baseline="0">
          <a:solidFill>
            <a:schemeClr val="tx1"/>
          </a:solidFill>
          <a:latin typeface="Verdana" pitchFamily="34" charset="0"/>
        </a:defRPr>
      </a:lvl3pPr>
      <a:lvl4pPr marL="1080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600" baseline="0">
          <a:solidFill>
            <a:schemeClr val="tx1"/>
          </a:solidFill>
          <a:latin typeface="Verdana" pitchFamily="34" charset="0"/>
        </a:defRPr>
      </a:lvl4pPr>
      <a:lvl5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400" baseline="0">
          <a:solidFill>
            <a:schemeClr val="tx1"/>
          </a:solidFill>
          <a:latin typeface="Verdana" pitchFamily="34" charset="0"/>
        </a:defRPr>
      </a:lvl5pPr>
      <a:lvl6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Font typeface="Verdana" pitchFamily="34" charset="0"/>
        <a:buNone/>
        <a:defRPr sz="1400" baseline="0">
          <a:solidFill>
            <a:schemeClr val="tx1"/>
          </a:solidFill>
          <a:latin typeface="Verdana" pitchFamily="34" charset="0"/>
        </a:defRPr>
      </a:lvl6pPr>
      <a:lvl7pPr marL="25146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7pPr>
      <a:lvl8pPr marL="29718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8pPr>
      <a:lvl9pPr marL="34290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pi-inf.mpg.de/~bast/ir-seminar-ws04/lecture2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em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emf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6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6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6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6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6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6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6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6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6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6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6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4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44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44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5.png"/><Relationship Id="rId5" Type="http://schemas.openxmlformats.org/officeDocument/2006/relationships/image" Target="../media/image27.png"/><Relationship Id="rId4" Type="http://schemas.openxmlformats.org/officeDocument/2006/relationships/image" Target="../media/image44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6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6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6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4.png"/><Relationship Id="rId4" Type="http://schemas.openxmlformats.org/officeDocument/2006/relationships/image" Target="../media/image27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6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6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6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4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0.png"/><Relationship Id="rId4" Type="http://schemas.openxmlformats.org/officeDocument/2006/relationships/image" Target="../media/image55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6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6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6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6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6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6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6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6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6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6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6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6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6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6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6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6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6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6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6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6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6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6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6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6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6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6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6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6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6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6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6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6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6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6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6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6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6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6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6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6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6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6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6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6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5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7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6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vyagash/t-SNE/blob/master/tSNE_Presentation.pdf" TargetMode="External"/><Relationship Id="rId2" Type="http://schemas.openxmlformats.org/officeDocument/2006/relationships/hyperlink" Target="http://cs246.stanford.edu/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www.youtube.com/watch?v=nq6iPZVUxZU" TargetMode="External"/><Relationship Id="rId4" Type="http://schemas.openxmlformats.org/officeDocument/2006/relationships/hyperlink" Target="https://statquest.org/2017/09/18/statquest-t-sne-clearly-explained/" TargetMode="Externa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6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6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6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6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6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6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6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infolab.stanford.edu/~ullman/mmds/book.pdf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2.emf"/><Relationship Id="rId4" Type="http://schemas.openxmlformats.org/officeDocument/2006/relationships/oleObject" Target="../embeddings/oleObject5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752600" y="5181600"/>
            <a:ext cx="4400000" cy="615553"/>
          </a:xfrm>
        </p:spPr>
        <p:txBody>
          <a:bodyPr/>
          <a:lstStyle/>
          <a:p>
            <a:r>
              <a:rPr lang="de-DE" dirty="0" smtClean="0"/>
              <a:t>Wolfgang Ecker, Elena Zennaro, </a:t>
            </a:r>
            <a:r>
              <a:rPr lang="de-DE" dirty="0"/>
              <a:t>Lorenzo </a:t>
            </a:r>
            <a:r>
              <a:rPr lang="de-DE" dirty="0" smtClean="0"/>
              <a:t>Servadei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5635" y="1656836"/>
            <a:ext cx="7676000" cy="1107996"/>
          </a:xfrm>
        </p:spPr>
        <p:txBody>
          <a:bodyPr/>
          <a:lstStyle/>
          <a:p>
            <a:r>
              <a:rPr lang="en-US" dirty="0" smtClean="0"/>
              <a:t>Machine </a:t>
            </a:r>
            <a:r>
              <a:rPr lang="en-US" dirty="0"/>
              <a:t>learning: </a:t>
            </a:r>
            <a:r>
              <a:rPr lang="en-US" dirty="0" smtClean="0"/>
              <a:t>Methods </a:t>
            </a:r>
            <a:r>
              <a:rPr lang="en-US" dirty="0"/>
              <a:t>and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- restricted -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88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635" y="-73659"/>
            <a:ext cx="8229600" cy="987425"/>
          </a:xfrm>
        </p:spPr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268413"/>
            <a:ext cx="8640763" cy="5113337"/>
          </a:xfrm>
        </p:spPr>
        <p:txBody>
          <a:bodyPr/>
          <a:lstStyle/>
          <a:p>
            <a:r>
              <a:rPr lang="en-US" b="1" dirty="0">
                <a:solidFill>
                  <a:srgbClr val="FF0066"/>
                </a:solidFill>
              </a:rPr>
              <a:t>Goal of dimensionality reduction is to </a:t>
            </a:r>
            <a:br>
              <a:rPr lang="en-US" b="1" dirty="0">
                <a:solidFill>
                  <a:srgbClr val="FF0066"/>
                </a:solidFill>
              </a:rPr>
            </a:br>
            <a:r>
              <a:rPr lang="en-US" b="1" dirty="0">
                <a:solidFill>
                  <a:srgbClr val="FF0066"/>
                </a:solidFill>
              </a:rPr>
              <a:t>discover the axis of data!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9033" r="65192" b="5588"/>
          <a:stretch/>
        </p:blipFill>
        <p:spPr bwMode="auto">
          <a:xfrm>
            <a:off x="990600" y="2655369"/>
            <a:ext cx="3657600" cy="397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029200" y="2925901"/>
            <a:ext cx="365997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Rather than representing</a:t>
            </a:r>
            <a:b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every point with 2 coordinates</a:t>
            </a:r>
            <a:b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we represent each point with</a:t>
            </a:r>
          </a:p>
          <a:p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1 coordinate (corresponding to</a:t>
            </a:r>
            <a:b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the position of the point on </a:t>
            </a:r>
            <a:b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the red line).</a:t>
            </a:r>
          </a:p>
          <a:p>
            <a:endParaRPr lang="en-US" sz="2000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By doing this we incur a bit of</a:t>
            </a:r>
            <a:b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error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as the points do not </a:t>
            </a:r>
            <a:b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exactly lie on the line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2217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2578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355187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78494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533537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828145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506014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33443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057238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831715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28414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92448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208734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974598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5190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2578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355187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78494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533537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828145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506014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33443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057238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831715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28414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92448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208734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401392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28932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2578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355187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78494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533537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828145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506014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33443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057238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087719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28414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92448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208734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401392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3462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2578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355187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78494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533537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683126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506014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33443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057238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087719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28414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92448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208734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401392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87325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3340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355187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78494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533537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683126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506014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334431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057238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087719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28414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19361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208734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401392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675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4102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355187" y="50921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78494" y="50921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533537" y="50921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683126" y="50921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506014" y="50921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334431" y="50921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187829" y="50921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087719" y="50921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28414" y="50921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19361" y="50921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208734" y="50921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401392" y="50921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676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2578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355187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78494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533537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683126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506014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33443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187829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087719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28414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19361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208734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957544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97290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3340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355187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78494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533537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683126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506014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334431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436270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087719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28414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19361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208734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957544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2593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355187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7849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533537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683126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50601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33443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436270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08771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2841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1936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208734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95754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0900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355187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7849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533537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683126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50601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33443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436270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08771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2841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1936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208734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95754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5637" y="2572929"/>
            <a:ext cx="28169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that we’ve seen the what t-SNE tries to do, let’s dive into the nitty-gritty details of how it does what it does.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9386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400" y="-113097"/>
            <a:ext cx="8991600" cy="987425"/>
          </a:xfrm>
        </p:spPr>
        <p:txBody>
          <a:bodyPr/>
          <a:lstStyle/>
          <a:p>
            <a:r>
              <a:rPr lang="en-US" dirty="0"/>
              <a:t>Reducing  Matrix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457200" y="1295400"/>
                <a:ext cx="8686800" cy="5562600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0000FF"/>
                    </a:solidFill>
                  </a:rPr>
                  <a:t>Gives a decomposition of any matrix into a </a:t>
                </a:r>
                <a:br>
                  <a:rPr lang="en-US" b="1" dirty="0">
                    <a:solidFill>
                      <a:srgbClr val="0000FF"/>
                    </a:solidFill>
                  </a:rPr>
                </a:br>
                <a:r>
                  <a:rPr lang="en-US" b="1" dirty="0">
                    <a:solidFill>
                      <a:srgbClr val="0000FF"/>
                    </a:solidFill>
                  </a:rPr>
                  <a:t>product of three matrices: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D60093"/>
                    </a:solidFill>
                  </a:rPr>
                  <a:t>There are strong constraints on the form of each </a:t>
                </a:r>
                <a:br>
                  <a:rPr lang="en-US" dirty="0">
                    <a:solidFill>
                      <a:srgbClr val="D60093"/>
                    </a:solidFill>
                  </a:rPr>
                </a:br>
                <a:r>
                  <a:rPr lang="en-US" dirty="0">
                    <a:solidFill>
                      <a:srgbClr val="D60093"/>
                    </a:solidFill>
                  </a:rPr>
                  <a:t>of these matrices</a:t>
                </a:r>
              </a:p>
              <a:p>
                <a:pPr lvl="1"/>
                <a:r>
                  <a:rPr lang="en-US" dirty="0"/>
                  <a:t>Results in a decomposition that is unique</a:t>
                </a:r>
              </a:p>
              <a:p>
                <a:r>
                  <a:rPr lang="en-US" dirty="0"/>
                  <a:t>From this decomposition, you can choose any number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of intermediate concepts (latent factors) in a way that minimizes the reconstruction error</a:t>
                </a:r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57200" y="1295400"/>
                <a:ext cx="8686800" cy="5562600"/>
              </a:xfrm>
              <a:blipFill>
                <a:blip r:embed="rId3"/>
                <a:stretch>
                  <a:fillRect l="-1684" t="-14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614F3EBD-151A-C74E-980F-5A59D6B70F4A}"/>
              </a:ext>
            </a:extLst>
          </p:cNvPr>
          <p:cNvSpPr/>
          <p:nvPr/>
        </p:nvSpPr>
        <p:spPr>
          <a:xfrm>
            <a:off x="1676400" y="2484075"/>
            <a:ext cx="1160542" cy="1752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cmpd="sng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F92D04-EFAA-CC44-AC43-A8270C590132}"/>
              </a:ext>
            </a:extLst>
          </p:cNvPr>
          <p:cNvSpPr/>
          <p:nvPr/>
        </p:nvSpPr>
        <p:spPr>
          <a:xfrm>
            <a:off x="3972924" y="2484075"/>
            <a:ext cx="464217" cy="1752600"/>
          </a:xfrm>
          <a:prstGeom prst="rect">
            <a:avLst/>
          </a:prstGeom>
          <a:ln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5C3E9F-8B27-8840-B758-5BB968ABB929}"/>
              </a:ext>
            </a:extLst>
          </p:cNvPr>
          <p:cNvSpPr txBox="1"/>
          <p:nvPr/>
        </p:nvSpPr>
        <p:spPr>
          <a:xfrm>
            <a:off x="1161469" y="3116509"/>
            <a:ext cx="334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77B8BC-0AB9-CF42-AB9E-597E6BBFF373}"/>
              </a:ext>
            </a:extLst>
          </p:cNvPr>
          <p:cNvSpPr txBox="1"/>
          <p:nvPr/>
        </p:nvSpPr>
        <p:spPr>
          <a:xfrm>
            <a:off x="4027565" y="2065206"/>
            <a:ext cx="218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EB0BA4-51C5-274C-8B6B-53CBDCE9FBB5}"/>
              </a:ext>
            </a:extLst>
          </p:cNvPr>
          <p:cNvSpPr txBox="1"/>
          <p:nvPr/>
        </p:nvSpPr>
        <p:spPr>
          <a:xfrm>
            <a:off x="1937822" y="2069671"/>
            <a:ext cx="263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7533A5-981C-9A45-9BED-59E39D4C2CDD}"/>
              </a:ext>
            </a:extLst>
          </p:cNvPr>
          <p:cNvGrpSpPr/>
          <p:nvPr/>
        </p:nvGrpSpPr>
        <p:grpSpPr>
          <a:xfrm>
            <a:off x="6858000" y="2052504"/>
            <a:ext cx="1442499" cy="919296"/>
            <a:chOff x="5027066" y="1664026"/>
            <a:chExt cx="1894260" cy="107917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C1EC138-9AD4-DB49-8F4E-3F36684A2005}"/>
                </a:ext>
              </a:extLst>
            </p:cNvPr>
            <p:cNvSpPr/>
            <p:nvPr/>
          </p:nvSpPr>
          <p:spPr>
            <a:xfrm>
              <a:off x="5027066" y="2136266"/>
              <a:ext cx="1524000" cy="606934"/>
            </a:xfrm>
            <a:prstGeom prst="rect">
              <a:avLst/>
            </a:prstGeom>
            <a:ln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  <a:r>
                <a:rPr lang="en-US" baseline="300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6AF805-E850-834D-B64E-9B7C7F0A1688}"/>
                </a:ext>
              </a:extLst>
            </p:cNvPr>
            <p:cNvSpPr txBox="1"/>
            <p:nvPr/>
          </p:nvSpPr>
          <p:spPr>
            <a:xfrm>
              <a:off x="5615781" y="1664026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276D6F-F656-A543-B58C-67C655F41941}"/>
                </a:ext>
              </a:extLst>
            </p:cNvPr>
            <p:cNvSpPr txBox="1"/>
            <p:nvPr/>
          </p:nvSpPr>
          <p:spPr>
            <a:xfrm>
              <a:off x="6634068" y="2200740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41FDDB5-C16D-3E4B-B7EB-C3A285A16A5F}"/>
              </a:ext>
            </a:extLst>
          </p:cNvPr>
          <p:cNvSpPr txBox="1"/>
          <p:nvPr/>
        </p:nvSpPr>
        <p:spPr>
          <a:xfrm>
            <a:off x="3184514" y="3011213"/>
            <a:ext cx="379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~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8BA7F4-A226-774A-873D-4E251D72F25E}"/>
              </a:ext>
            </a:extLst>
          </p:cNvPr>
          <p:cNvSpPr txBox="1"/>
          <p:nvPr/>
        </p:nvSpPr>
        <p:spPr>
          <a:xfrm>
            <a:off x="4673724" y="2457370"/>
            <a:ext cx="268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Symbol"/>
              </a:rPr>
              <a:t>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68F2E8-AF6F-474E-81D9-1B32B80A2008}"/>
              </a:ext>
            </a:extLst>
          </p:cNvPr>
          <p:cNvSpPr txBox="1"/>
          <p:nvPr/>
        </p:nvSpPr>
        <p:spPr>
          <a:xfrm>
            <a:off x="6079891" y="2457370"/>
            <a:ext cx="268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Symbol"/>
              </a:rPr>
              <a:t>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E8AB38-1396-2F4E-8E86-3032C7E6174E}"/>
              </a:ext>
            </a:extLst>
          </p:cNvPr>
          <p:cNvSpPr/>
          <p:nvPr/>
        </p:nvSpPr>
        <p:spPr>
          <a:xfrm>
            <a:off x="5326982" y="2484075"/>
            <a:ext cx="464217" cy="511683"/>
          </a:xfrm>
          <a:prstGeom prst="rect">
            <a:avLst/>
          </a:prstGeom>
          <a:ln cmpd="sng"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sym typeface="Symbol"/>
              </a:rPr>
              <a:t>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A664C7-BEEE-264B-A764-67E2409A87BE}"/>
              </a:ext>
            </a:extLst>
          </p:cNvPr>
          <p:cNvSpPr txBox="1"/>
          <p:nvPr/>
        </p:nvSpPr>
        <p:spPr>
          <a:xfrm>
            <a:off x="5411279" y="2065206"/>
            <a:ext cx="218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6337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9871" y="1053527"/>
            <a:ext cx="311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Determine the “similarity” of all the points in the scatter plot. 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50437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63162" y="2195054"/>
            <a:ext cx="2278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For this example, let’s focus on determining the similarities between this point and all of the other points.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919787" y="1644058"/>
            <a:ext cx="784944" cy="107970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9871" y="1053527"/>
            <a:ext cx="311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Determine the “similarity” of all the points in the scatter plot. </a:t>
            </a: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98107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35" name="Oval 34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8" name="Straight Connector 57"/>
          <p:cNvCxnSpPr>
            <a:stCxn id="35" idx="5"/>
            <a:endCxn id="38" idx="1"/>
          </p:cNvCxnSpPr>
          <p:nvPr/>
        </p:nvCxnSpPr>
        <p:spPr>
          <a:xfrm>
            <a:off x="3944360" y="1456503"/>
            <a:ext cx="66266" cy="66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582947" y="1715880"/>
            <a:ext cx="1048637" cy="1559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ight Brace 35"/>
          <p:cNvSpPr/>
          <p:nvPr/>
        </p:nvSpPr>
        <p:spPr>
          <a:xfrm rot="18840000" flipH="1">
            <a:off x="3739464" y="1438556"/>
            <a:ext cx="138546" cy="452486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1849" y="1329380"/>
            <a:ext cx="2069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measure the distance between two points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4822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 flipH="1">
            <a:off x="4690619" y="4976673"/>
            <a:ext cx="301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879157" y="485825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2616002" y="3648419"/>
            <a:ext cx="4172025" cy="1470099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35" name="Oval 34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8" name="Straight Connector 57"/>
          <p:cNvCxnSpPr>
            <a:stCxn id="35" idx="5"/>
            <a:endCxn id="38" idx="1"/>
          </p:cNvCxnSpPr>
          <p:nvPr/>
        </p:nvCxnSpPr>
        <p:spPr>
          <a:xfrm>
            <a:off x="3944360" y="1456503"/>
            <a:ext cx="66266" cy="66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527748" y="4858257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e 35"/>
          <p:cNvSpPr/>
          <p:nvPr/>
        </p:nvSpPr>
        <p:spPr>
          <a:xfrm rot="18840000" flipH="1">
            <a:off x="3739464" y="1438556"/>
            <a:ext cx="138546" cy="452486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582947" y="1715880"/>
            <a:ext cx="1048637" cy="1559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1849" y="1329380"/>
            <a:ext cx="20691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measure the distance between two points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plot that distance on a normal curve that is centered on the point of interest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549236" y="3726372"/>
            <a:ext cx="919831" cy="46533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79586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4753919" y="4069437"/>
            <a:ext cx="0" cy="90723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4441604" y="4976673"/>
            <a:ext cx="301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2221417" y="3634367"/>
            <a:ext cx="4172025" cy="1470099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35" name="Oval 34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8" name="Straight Connector 57"/>
          <p:cNvCxnSpPr>
            <a:stCxn id="35" idx="5"/>
            <a:endCxn id="38" idx="1"/>
          </p:cNvCxnSpPr>
          <p:nvPr/>
        </p:nvCxnSpPr>
        <p:spPr>
          <a:xfrm>
            <a:off x="3944360" y="1456503"/>
            <a:ext cx="66266" cy="66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278733" y="4858257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e 35"/>
          <p:cNvSpPr/>
          <p:nvPr/>
        </p:nvSpPr>
        <p:spPr>
          <a:xfrm rot="18840000" flipH="1">
            <a:off x="3739464" y="1438556"/>
            <a:ext cx="138546" cy="452486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630142" y="485825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627418" y="3908454"/>
            <a:ext cx="249382" cy="249382"/>
            <a:chOff x="6904181" y="1588524"/>
            <a:chExt cx="249382" cy="249382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5721451" y="2611386"/>
            <a:ext cx="314317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lastly, draw a line from the point to the curve. The length of that line is the “unscaled similarity”.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2582947" y="1715880"/>
            <a:ext cx="1048637" cy="1559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91849" y="1329380"/>
            <a:ext cx="20691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measure the distance between two points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plot that distance on a normal curve that is centered on the point of interest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549236" y="3726372"/>
            <a:ext cx="919831" cy="46533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264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35" name="Oval 34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8" name="Straight Connector 57"/>
          <p:cNvCxnSpPr>
            <a:stCxn id="35" idx="5"/>
            <a:endCxn id="38" idx="1"/>
          </p:cNvCxnSpPr>
          <p:nvPr/>
        </p:nvCxnSpPr>
        <p:spPr>
          <a:xfrm>
            <a:off x="3944360" y="1456503"/>
            <a:ext cx="66266" cy="66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ight Brace 35"/>
          <p:cNvSpPr/>
          <p:nvPr/>
        </p:nvSpPr>
        <p:spPr>
          <a:xfrm rot="18840000" flipH="1">
            <a:off x="3739464" y="1438556"/>
            <a:ext cx="138546" cy="452486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00828" y="1812314"/>
            <a:ext cx="314317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lastly, draw a line from the point to the curve. The length of that line is the “unscaled similarity”.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2582947" y="1715880"/>
            <a:ext cx="1048637" cy="1559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91849" y="1329380"/>
            <a:ext cx="20691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measure the distance between two points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plot that distance on a normal curve that is centered on the point of interest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549236" y="3726372"/>
            <a:ext cx="919831" cy="46533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119173" y="4987596"/>
            <a:ext cx="33377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(I made that terminology up, but it will make sense in just a bit!)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cxnSp>
        <p:nvCxnSpPr>
          <p:cNvPr id="33" name="Straight Connector 32"/>
          <p:cNvCxnSpPr/>
          <p:nvPr/>
        </p:nvCxnSpPr>
        <p:spPr>
          <a:xfrm>
            <a:off x="4982519" y="4027922"/>
            <a:ext cx="0" cy="90723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670204" y="4935158"/>
            <a:ext cx="301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2419380" y="3592852"/>
            <a:ext cx="4172025" cy="1470099"/>
          </a:xfrm>
          <a:prstGeom prst="rect">
            <a:avLst/>
          </a:prstGeom>
        </p:spPr>
      </p:pic>
      <p:sp>
        <p:nvSpPr>
          <p:cNvPr id="53" name="Oval 52"/>
          <p:cNvSpPr/>
          <p:nvPr/>
        </p:nvSpPr>
        <p:spPr>
          <a:xfrm>
            <a:off x="4507333" y="4816742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58742" y="481674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4856018" y="3866939"/>
            <a:ext cx="249382" cy="249382"/>
            <a:chOff x="6904181" y="1588524"/>
            <a:chExt cx="249382" cy="249382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71411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2080015" y="3640978"/>
            <a:ext cx="4172025" cy="147009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040865" y="4858257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3890038" y="1221878"/>
            <a:ext cx="233521" cy="129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47" name="Oval 46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Oval 5"/>
          <p:cNvSpPr/>
          <p:nvPr/>
        </p:nvSpPr>
        <p:spPr>
          <a:xfrm rot="20464959">
            <a:off x="3494674" y="999097"/>
            <a:ext cx="960915" cy="6127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81641" y="1217051"/>
            <a:ext cx="201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calculate the “unscaled similarity” for this pair of points.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544911" y="1536770"/>
            <a:ext cx="690350" cy="1131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6413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2226824" y="3701646"/>
            <a:ext cx="4172025" cy="147009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890038" y="1221878"/>
            <a:ext cx="233521" cy="129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47" name="Oval 46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Oval 5"/>
          <p:cNvSpPr/>
          <p:nvPr/>
        </p:nvSpPr>
        <p:spPr>
          <a:xfrm rot="20464959">
            <a:off x="3494674" y="999097"/>
            <a:ext cx="960915" cy="6127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544911" y="1536770"/>
            <a:ext cx="690350" cy="1131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753919" y="4069437"/>
            <a:ext cx="0" cy="90723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394469" y="4976673"/>
            <a:ext cx="301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639569" y="485825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627418" y="3983870"/>
            <a:ext cx="249382" cy="249382"/>
            <a:chOff x="6904181" y="1588524"/>
            <a:chExt cx="249382" cy="249382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Oval 65"/>
          <p:cNvSpPr/>
          <p:nvPr/>
        </p:nvSpPr>
        <p:spPr>
          <a:xfrm>
            <a:off x="4231598" y="4858257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2045619" y="2488090"/>
            <a:ext cx="2253007" cy="2048213"/>
          </a:xfrm>
          <a:custGeom>
            <a:avLst/>
            <a:gdLst>
              <a:gd name="connsiteX0" fmla="*/ 0 w 2253007"/>
              <a:gd name="connsiteY0" fmla="*/ 0 h 2048213"/>
              <a:gd name="connsiteX1" fmla="*/ 650450 w 2253007"/>
              <a:gd name="connsiteY1" fmla="*/ 1791093 h 2048213"/>
              <a:gd name="connsiteX2" fmla="*/ 2253007 w 2253007"/>
              <a:gd name="connsiteY2" fmla="*/ 2036190 h 204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3007" h="2048213">
                <a:moveTo>
                  <a:pt x="0" y="0"/>
                </a:moveTo>
                <a:cubicBezTo>
                  <a:pt x="137474" y="725864"/>
                  <a:pt x="274949" y="1451728"/>
                  <a:pt x="650450" y="1791093"/>
                </a:cubicBezTo>
                <a:cubicBezTo>
                  <a:pt x="1025951" y="2130458"/>
                  <a:pt x="2253007" y="2036190"/>
                  <a:pt x="2253007" y="2036190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81641" y="1217051"/>
            <a:ext cx="201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calculate the “unscaled similarity” for this pair of points. 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11618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2037545" y="3722814"/>
            <a:ext cx="4172025" cy="147009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040865" y="4858257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>
            <a:endCxn id="53" idx="2"/>
          </p:cNvCxnSpPr>
          <p:nvPr/>
        </p:nvCxnSpPr>
        <p:spPr>
          <a:xfrm>
            <a:off x="3977496" y="1395372"/>
            <a:ext cx="301657" cy="4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47" name="Oval 46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Oval 5"/>
          <p:cNvSpPr/>
          <p:nvPr/>
        </p:nvSpPr>
        <p:spPr>
          <a:xfrm rot="396081">
            <a:off x="3643101" y="1169298"/>
            <a:ext cx="960915" cy="5087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544911" y="1536770"/>
            <a:ext cx="690350" cy="1131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81641" y="1217051"/>
            <a:ext cx="201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calculate the “unscaled similarity” for this pair of points.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20790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/>
          <p:cNvCxnSpPr/>
          <p:nvPr/>
        </p:nvCxnSpPr>
        <p:spPr>
          <a:xfrm>
            <a:off x="3977496" y="1395372"/>
            <a:ext cx="301657" cy="47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2037545" y="3749009"/>
            <a:ext cx="4172025" cy="147009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47" name="Oval 46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Oval 5"/>
          <p:cNvSpPr/>
          <p:nvPr/>
        </p:nvSpPr>
        <p:spPr>
          <a:xfrm rot="396081">
            <a:off x="3643101" y="1169298"/>
            <a:ext cx="960915" cy="5087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544911" y="1536770"/>
            <a:ext cx="690350" cy="1131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723442" y="4382875"/>
            <a:ext cx="0" cy="593798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203739" y="4967246"/>
            <a:ext cx="56622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618522" y="485825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587515" y="4219541"/>
            <a:ext cx="249382" cy="249382"/>
            <a:chOff x="6904181" y="1588524"/>
            <a:chExt cx="249382" cy="249382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/>
          <p:cNvSpPr/>
          <p:nvPr/>
        </p:nvSpPr>
        <p:spPr>
          <a:xfrm>
            <a:off x="4040865" y="4858257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2045619" y="2488090"/>
            <a:ext cx="2459777" cy="2252917"/>
          </a:xfrm>
          <a:custGeom>
            <a:avLst/>
            <a:gdLst>
              <a:gd name="connsiteX0" fmla="*/ 0 w 2253007"/>
              <a:gd name="connsiteY0" fmla="*/ 0 h 2048213"/>
              <a:gd name="connsiteX1" fmla="*/ 650450 w 2253007"/>
              <a:gd name="connsiteY1" fmla="*/ 1791093 h 2048213"/>
              <a:gd name="connsiteX2" fmla="*/ 2253007 w 2253007"/>
              <a:gd name="connsiteY2" fmla="*/ 2036190 h 204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3007" h="2048213">
                <a:moveTo>
                  <a:pt x="0" y="0"/>
                </a:moveTo>
                <a:cubicBezTo>
                  <a:pt x="137474" y="725864"/>
                  <a:pt x="274949" y="1451728"/>
                  <a:pt x="650450" y="1791093"/>
                </a:cubicBezTo>
                <a:cubicBezTo>
                  <a:pt x="1025951" y="2130458"/>
                  <a:pt x="2253007" y="2036190"/>
                  <a:pt x="2253007" y="2036190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1641" y="1217051"/>
            <a:ext cx="201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calculate the “unscaled similarity” for this pair of points.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08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85916" y="-123031"/>
            <a:ext cx="8229600" cy="987425"/>
          </a:xfrm>
        </p:spPr>
        <p:txBody>
          <a:bodyPr/>
          <a:lstStyle/>
          <a:p>
            <a:r>
              <a:rPr lang="en-US" dirty="0"/>
              <a:t>SVD - Definition</a:t>
            </a:r>
          </a:p>
        </p:txBody>
      </p:sp>
      <p:sp>
        <p:nvSpPr>
          <p:cNvPr id="151556" name="Rectangle 4"/>
          <p:cNvSpPr>
            <a:spLocks noGrp="1" noChangeArrowheads="1"/>
          </p:cNvSpPr>
          <p:nvPr>
            <p:ph idx="4294967295"/>
          </p:nvPr>
        </p:nvSpPr>
        <p:spPr>
          <a:xfrm>
            <a:off x="0" y="4187688"/>
            <a:ext cx="8153400" cy="253980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A</a:t>
            </a:r>
            <a:r>
              <a:rPr lang="en-US" dirty="0"/>
              <a:t>: </a:t>
            </a:r>
            <a:r>
              <a:rPr lang="en-US" b="1" dirty="0">
                <a:solidFill>
                  <a:srgbClr val="FF0066"/>
                </a:solidFill>
              </a:rPr>
              <a:t>Input data matrix</a:t>
            </a:r>
          </a:p>
          <a:p>
            <a:pPr lvl="1">
              <a:lnSpc>
                <a:spcPct val="90000"/>
              </a:lnSpc>
            </a:pPr>
            <a:r>
              <a:rPr lang="en-US" i="1" dirty="0"/>
              <a:t>m</a:t>
            </a:r>
            <a:r>
              <a:rPr lang="en-US" dirty="0"/>
              <a:t> x </a:t>
            </a:r>
            <a:r>
              <a:rPr lang="en-US" i="1" dirty="0"/>
              <a:t>n</a:t>
            </a:r>
            <a:r>
              <a:rPr lang="en-US" dirty="0"/>
              <a:t> matrix (e.g., </a:t>
            </a:r>
            <a:r>
              <a:rPr lang="en-US" i="1" dirty="0"/>
              <a:t>m</a:t>
            </a:r>
            <a:r>
              <a:rPr lang="en-US" dirty="0"/>
              <a:t> documents, </a:t>
            </a:r>
            <a:r>
              <a:rPr lang="en-US" i="1" dirty="0"/>
              <a:t>n</a:t>
            </a:r>
            <a:r>
              <a:rPr lang="en-US" dirty="0"/>
              <a:t> terms)</a:t>
            </a:r>
          </a:p>
          <a:p>
            <a:pPr>
              <a:lnSpc>
                <a:spcPct val="90000"/>
              </a:lnSpc>
            </a:pPr>
            <a:r>
              <a:rPr lang="en-US" b="1" dirty="0"/>
              <a:t> U</a:t>
            </a:r>
            <a:r>
              <a:rPr lang="en-US" dirty="0"/>
              <a:t>: </a:t>
            </a:r>
            <a:r>
              <a:rPr lang="en-US" b="1" dirty="0">
                <a:solidFill>
                  <a:srgbClr val="FF0066"/>
                </a:solidFill>
              </a:rPr>
              <a:t>Left singular vectors </a:t>
            </a:r>
          </a:p>
          <a:p>
            <a:pPr lvl="1">
              <a:lnSpc>
                <a:spcPct val="90000"/>
              </a:lnSpc>
            </a:pPr>
            <a:r>
              <a:rPr lang="en-US" i="1" dirty="0"/>
              <a:t>m</a:t>
            </a:r>
            <a:r>
              <a:rPr lang="en-US" dirty="0"/>
              <a:t> x </a:t>
            </a:r>
            <a:r>
              <a:rPr lang="en-US" i="1" dirty="0"/>
              <a:t>r</a:t>
            </a:r>
            <a:r>
              <a:rPr lang="en-US" dirty="0"/>
              <a:t> matrix  (</a:t>
            </a:r>
            <a:r>
              <a:rPr lang="en-US" i="1" dirty="0"/>
              <a:t>m</a:t>
            </a:r>
            <a:r>
              <a:rPr lang="en-US" dirty="0"/>
              <a:t> documents, </a:t>
            </a:r>
            <a:r>
              <a:rPr lang="en-US" i="1" dirty="0"/>
              <a:t>r</a:t>
            </a:r>
            <a:r>
              <a:rPr lang="en-US" dirty="0"/>
              <a:t> concepts)</a:t>
            </a:r>
          </a:p>
          <a:p>
            <a:pPr>
              <a:lnSpc>
                <a:spcPct val="90000"/>
              </a:lnSpc>
            </a:pPr>
            <a:r>
              <a:rPr lang="en-US" dirty="0"/>
              <a:t> </a:t>
            </a:r>
            <a:r>
              <a:rPr lang="en-US" b="1" dirty="0">
                <a:latin typeface="Symbol" pitchFamily="18" charset="2"/>
                <a:sym typeface="Symbol"/>
              </a:rPr>
              <a:t></a:t>
            </a:r>
            <a:r>
              <a:rPr lang="en-US" dirty="0"/>
              <a:t>: </a:t>
            </a:r>
            <a:r>
              <a:rPr lang="en-US" b="1" dirty="0">
                <a:solidFill>
                  <a:srgbClr val="FF0066"/>
                </a:solidFill>
              </a:rPr>
              <a:t>Singular values</a:t>
            </a:r>
          </a:p>
          <a:p>
            <a:pPr lvl="1">
              <a:lnSpc>
                <a:spcPct val="90000"/>
              </a:lnSpc>
            </a:pPr>
            <a:r>
              <a:rPr lang="en-US" i="1" dirty="0"/>
              <a:t>r</a:t>
            </a:r>
            <a:r>
              <a:rPr lang="en-US" dirty="0"/>
              <a:t> x </a:t>
            </a:r>
            <a:r>
              <a:rPr lang="en-US" i="1" dirty="0"/>
              <a:t>r</a:t>
            </a:r>
            <a:r>
              <a:rPr lang="en-US" dirty="0"/>
              <a:t> diagonal matrix (strength of each ‘concept’) </a:t>
            </a:r>
            <a:br>
              <a:rPr lang="en-US" dirty="0"/>
            </a:br>
            <a:r>
              <a:rPr lang="en-US" dirty="0"/>
              <a:t>(</a:t>
            </a:r>
            <a:r>
              <a:rPr lang="en-US" i="1" dirty="0"/>
              <a:t>r</a:t>
            </a:r>
            <a:r>
              <a:rPr lang="en-US" dirty="0"/>
              <a:t> : rank of the matrix </a:t>
            </a:r>
            <a:r>
              <a:rPr lang="en-US" b="1" dirty="0"/>
              <a:t>A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</a:pPr>
            <a:r>
              <a:rPr lang="en-US" b="1" dirty="0"/>
              <a:t> V</a:t>
            </a:r>
            <a:r>
              <a:rPr lang="en-US" dirty="0"/>
              <a:t>: </a:t>
            </a:r>
            <a:r>
              <a:rPr lang="en-US" b="1" dirty="0">
                <a:solidFill>
                  <a:srgbClr val="FF0066"/>
                </a:solidFill>
              </a:rPr>
              <a:t>Right singular vectors</a:t>
            </a:r>
          </a:p>
          <a:p>
            <a:pPr lvl="1">
              <a:lnSpc>
                <a:spcPct val="90000"/>
              </a:lnSpc>
            </a:pPr>
            <a:r>
              <a:rPr lang="en-US" i="1" dirty="0"/>
              <a:t>n</a:t>
            </a:r>
            <a:r>
              <a:rPr lang="en-US" dirty="0"/>
              <a:t> x </a:t>
            </a:r>
            <a:r>
              <a:rPr lang="en-US" i="1" dirty="0"/>
              <a:t>r</a:t>
            </a:r>
            <a:r>
              <a:rPr lang="en-US" dirty="0"/>
              <a:t> matrix (</a:t>
            </a:r>
            <a:r>
              <a:rPr lang="en-US" i="1" dirty="0"/>
              <a:t>n</a:t>
            </a:r>
            <a:r>
              <a:rPr lang="en-US" dirty="0"/>
              <a:t> terms, </a:t>
            </a:r>
            <a:r>
              <a:rPr lang="en-US" i="1" dirty="0"/>
              <a:t>r</a:t>
            </a:r>
            <a:r>
              <a:rPr lang="en-US" dirty="0"/>
              <a:t> concepts)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151554" name="Rectangle 2"/>
          <p:cNvSpPr>
            <a:spLocks noChangeArrowheads="1"/>
          </p:cNvSpPr>
          <p:nvPr/>
        </p:nvSpPr>
        <p:spPr bwMode="auto">
          <a:xfrm>
            <a:off x="4786313" y="2228850"/>
            <a:ext cx="328612" cy="3206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1557" name="AutoShape 5"/>
          <p:cNvSpPr>
            <a:spLocks noChangeArrowheads="1"/>
          </p:cNvSpPr>
          <p:nvPr/>
        </p:nvSpPr>
        <p:spPr bwMode="auto">
          <a:xfrm rot="16200000">
            <a:off x="1495425" y="2565400"/>
            <a:ext cx="1828800" cy="1143000"/>
          </a:xfrm>
          <a:prstGeom prst="flowChartProcess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kumimoji="0" lang="en-US" sz="2400" b="1" dirty="0">
                <a:latin typeface="Sylfaen" pitchFamily="18" charset="0"/>
              </a:rPr>
              <a:t>A</a:t>
            </a:r>
            <a:endParaRPr kumimoji="0" lang="en-US" sz="2400" b="1" baseline="30000" dirty="0">
              <a:latin typeface="Sylfaen" pitchFamily="18" charset="0"/>
            </a:endParaRPr>
          </a:p>
        </p:txBody>
      </p:sp>
      <p:sp>
        <p:nvSpPr>
          <p:cNvPr id="151559" name="Text Box 7"/>
          <p:cNvSpPr txBox="1">
            <a:spLocks noChangeArrowheads="1"/>
          </p:cNvSpPr>
          <p:nvPr/>
        </p:nvSpPr>
        <p:spPr bwMode="auto">
          <a:xfrm>
            <a:off x="1295400" y="2889250"/>
            <a:ext cx="392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 dirty="0">
                <a:latin typeface="Sylfaen" pitchFamily="18" charset="0"/>
              </a:rPr>
              <a:t>m</a:t>
            </a:r>
          </a:p>
        </p:txBody>
      </p:sp>
      <p:sp>
        <p:nvSpPr>
          <p:cNvPr id="151560" name="Text Box 8"/>
          <p:cNvSpPr txBox="1">
            <a:spLocks noChangeArrowheads="1"/>
          </p:cNvSpPr>
          <p:nvPr/>
        </p:nvSpPr>
        <p:spPr bwMode="auto">
          <a:xfrm>
            <a:off x="2247900" y="1828800"/>
            <a:ext cx="3286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 dirty="0">
                <a:latin typeface="Sylfaen" pitchFamily="18" charset="0"/>
              </a:rPr>
              <a:t>n</a:t>
            </a:r>
          </a:p>
        </p:txBody>
      </p:sp>
      <p:sp>
        <p:nvSpPr>
          <p:cNvPr id="151562" name="Rectangle 10"/>
          <p:cNvSpPr>
            <a:spLocks noChangeArrowheads="1"/>
          </p:cNvSpPr>
          <p:nvPr/>
        </p:nvSpPr>
        <p:spPr bwMode="auto">
          <a:xfrm>
            <a:off x="4783138" y="2586037"/>
            <a:ext cx="3952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  <a:sym typeface="Symbol" pitchFamily="18" charset="2"/>
              </a:rPr>
              <a:t></a:t>
            </a:r>
          </a:p>
        </p:txBody>
      </p:sp>
      <p:sp>
        <p:nvSpPr>
          <p:cNvPr id="151565" name="Text Box 13"/>
          <p:cNvSpPr txBox="1">
            <a:spLocks noChangeArrowheads="1"/>
          </p:cNvSpPr>
          <p:nvPr/>
        </p:nvSpPr>
        <p:spPr bwMode="auto">
          <a:xfrm>
            <a:off x="4027488" y="2863850"/>
            <a:ext cx="3921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 dirty="0">
                <a:latin typeface="Sylfaen" pitchFamily="18" charset="0"/>
              </a:rPr>
              <a:t>m</a:t>
            </a:r>
          </a:p>
        </p:txBody>
      </p:sp>
      <p:sp>
        <p:nvSpPr>
          <p:cNvPr id="151567" name="Text Box 15"/>
          <p:cNvSpPr txBox="1">
            <a:spLocks noChangeArrowheads="1"/>
          </p:cNvSpPr>
          <p:nvPr/>
        </p:nvSpPr>
        <p:spPr bwMode="auto">
          <a:xfrm>
            <a:off x="5662613" y="1828800"/>
            <a:ext cx="3286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>
                <a:latin typeface="Sylfaen" pitchFamily="18" charset="0"/>
              </a:rPr>
              <a:t>n</a:t>
            </a:r>
          </a:p>
        </p:txBody>
      </p:sp>
      <p:sp>
        <p:nvSpPr>
          <p:cNvPr id="151569" name="Rectangle 17"/>
          <p:cNvSpPr>
            <a:spLocks noChangeArrowheads="1"/>
          </p:cNvSpPr>
          <p:nvPr/>
        </p:nvSpPr>
        <p:spPr bwMode="auto">
          <a:xfrm>
            <a:off x="4318000" y="3970337"/>
            <a:ext cx="43973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</a:rPr>
              <a:t>U</a:t>
            </a:r>
            <a:endParaRPr kumimoji="0" lang="en-US" sz="2800" b="1" baseline="30000">
              <a:latin typeface="Sylfaen" pitchFamily="18" charset="0"/>
            </a:endParaRPr>
          </a:p>
        </p:txBody>
      </p:sp>
      <p:sp>
        <p:nvSpPr>
          <p:cNvPr id="151570" name="AutoShape 18"/>
          <p:cNvSpPr>
            <a:spLocks noChangeArrowheads="1"/>
          </p:cNvSpPr>
          <p:nvPr/>
        </p:nvSpPr>
        <p:spPr bwMode="auto">
          <a:xfrm rot="16200000">
            <a:off x="3520282" y="3055143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151571" name="AutoShape 19"/>
          <p:cNvSpPr>
            <a:spLocks noChangeArrowheads="1"/>
          </p:cNvSpPr>
          <p:nvPr/>
        </p:nvSpPr>
        <p:spPr bwMode="auto">
          <a:xfrm rot="16200000">
            <a:off x="4775200" y="2233612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151572" name="Rectangle 20"/>
          <p:cNvSpPr>
            <a:spLocks noChangeArrowheads="1"/>
          </p:cNvSpPr>
          <p:nvPr/>
        </p:nvSpPr>
        <p:spPr bwMode="auto">
          <a:xfrm>
            <a:off x="5548313" y="2547937"/>
            <a:ext cx="584200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</a:rPr>
              <a:t>V</a:t>
            </a:r>
            <a:r>
              <a:rPr kumimoji="0" lang="en-US" sz="2800" b="1" baseline="30000">
                <a:latin typeface="Sylfaen" pitchFamily="18" charset="0"/>
              </a:rPr>
              <a:t>T</a:t>
            </a:r>
          </a:p>
        </p:txBody>
      </p:sp>
      <p:sp>
        <p:nvSpPr>
          <p:cNvPr id="151573" name="Rectangle 21"/>
          <p:cNvSpPr>
            <a:spLocks noChangeArrowheads="1"/>
          </p:cNvSpPr>
          <p:nvPr/>
        </p:nvSpPr>
        <p:spPr bwMode="auto">
          <a:xfrm>
            <a:off x="2946400" y="2578100"/>
            <a:ext cx="9779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sz="6000">
                <a:latin typeface="Symbol" pitchFamily="18" charset="2"/>
                <a:sym typeface="Symbol" pitchFamily="18" charset="2"/>
              </a:rPr>
              <a:t></a:t>
            </a:r>
            <a:r>
              <a:rPr kumimoji="0" lang="en-US" sz="4400">
                <a:latin typeface="Symbol" pitchFamily="18" charset="2"/>
              </a:rPr>
              <a:t> </a:t>
            </a:r>
          </a:p>
        </p:txBody>
      </p:sp>
      <p:sp>
        <p:nvSpPr>
          <p:cNvPr id="151574" name="Rectangle 22"/>
          <p:cNvSpPr>
            <a:spLocks noChangeArrowheads="1"/>
          </p:cNvSpPr>
          <p:nvPr/>
        </p:nvSpPr>
        <p:spPr bwMode="auto">
          <a:xfrm>
            <a:off x="4511675" y="2219325"/>
            <a:ext cx="171450" cy="1831975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1575" name="Rectangle 23"/>
          <p:cNvSpPr>
            <a:spLocks noChangeArrowheads="1"/>
          </p:cNvSpPr>
          <p:nvPr/>
        </p:nvSpPr>
        <p:spPr bwMode="auto">
          <a:xfrm>
            <a:off x="4951413" y="2398712"/>
            <a:ext cx="158750" cy="1571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1576" name="AutoShape 24"/>
          <p:cNvSpPr>
            <a:spLocks noChangeArrowheads="1"/>
          </p:cNvSpPr>
          <p:nvPr/>
        </p:nvSpPr>
        <p:spPr bwMode="auto">
          <a:xfrm>
            <a:off x="5235575" y="2239962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151577" name="Rectangle 25"/>
          <p:cNvSpPr>
            <a:spLocks noChangeArrowheads="1"/>
          </p:cNvSpPr>
          <p:nvPr/>
        </p:nvSpPr>
        <p:spPr bwMode="auto">
          <a:xfrm>
            <a:off x="5233988" y="2408237"/>
            <a:ext cx="1150937" cy="1698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51582" name="Picture 30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10482" y="1211262"/>
            <a:ext cx="6248400" cy="635000"/>
          </a:xfrm>
          <a:prstGeom prst="rect">
            <a:avLst/>
          </a:prstGeom>
          <a:noFill/>
          <a:ln w="28575" algn="ctr">
            <a:noFill/>
            <a:miter lim="800000"/>
            <a:headEnd type="none" w="sm" len="sm"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294270" y="121920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5469BA-6E14-B344-A795-4ED4003BB341}"/>
              </a:ext>
            </a:extLst>
          </p:cNvPr>
          <p:cNvSpPr/>
          <p:nvPr/>
        </p:nvSpPr>
        <p:spPr>
          <a:xfrm>
            <a:off x="4800600" y="1905000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C11BE15-DF27-C445-BB95-D05972865C34}"/>
              </a:ext>
            </a:extLst>
          </p:cNvPr>
          <p:cNvSpPr/>
          <p:nvPr/>
        </p:nvSpPr>
        <p:spPr>
          <a:xfrm>
            <a:off x="4343400" y="1905000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998B4D-8E68-134E-9339-A4CD83D73362}"/>
              </a:ext>
            </a:extLst>
          </p:cNvPr>
          <p:cNvSpPr/>
          <p:nvPr/>
        </p:nvSpPr>
        <p:spPr>
          <a:xfrm>
            <a:off x="6367790" y="2209800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2527435"/>
      </p:ext>
    </p:extLst>
  </p:cSld>
  <p:clrMapOvr>
    <a:masterClrMapping/>
  </p:clrMapOvr>
  <p:transition advTm="63359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2067973" y="3730782"/>
            <a:ext cx="4172025" cy="147009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040865" y="4858257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47" name="Oval 46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3" name="Straight Connector 62"/>
          <p:cNvCxnSpPr>
            <a:stCxn id="47" idx="4"/>
            <a:endCxn id="57" idx="0"/>
          </p:cNvCxnSpPr>
          <p:nvPr/>
        </p:nvCxnSpPr>
        <p:spPr>
          <a:xfrm flipH="1">
            <a:off x="3666412" y="1489636"/>
            <a:ext cx="197963" cy="12820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rot="447904">
            <a:off x="3485014" y="1131178"/>
            <a:ext cx="547198" cy="20683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384984" y="2165379"/>
            <a:ext cx="853095" cy="1530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81641" y="1217051"/>
            <a:ext cx="201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calculate the “unscaled similarity” for this pair of points.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92205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2004601" y="3684624"/>
            <a:ext cx="4172025" cy="1470099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4203740" y="4986100"/>
            <a:ext cx="147119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040865" y="4858257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542347" y="4858256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5542344" y="4846683"/>
            <a:ext cx="249382" cy="249382"/>
            <a:chOff x="6904181" y="1588524"/>
            <a:chExt cx="249382" cy="249382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47" name="Oval 46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3" name="Straight Connector 62"/>
          <p:cNvCxnSpPr>
            <a:stCxn id="47" idx="4"/>
            <a:endCxn id="57" idx="0"/>
          </p:cNvCxnSpPr>
          <p:nvPr/>
        </p:nvCxnSpPr>
        <p:spPr>
          <a:xfrm flipH="1">
            <a:off x="3666412" y="1489636"/>
            <a:ext cx="197963" cy="12820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rot="447904">
            <a:off x="3485014" y="1131178"/>
            <a:ext cx="547198" cy="20683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384984" y="2165379"/>
            <a:ext cx="853095" cy="1530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reeform 4"/>
          <p:cNvSpPr/>
          <p:nvPr/>
        </p:nvSpPr>
        <p:spPr>
          <a:xfrm>
            <a:off x="1706252" y="2503951"/>
            <a:ext cx="3855562" cy="2142874"/>
          </a:xfrm>
          <a:custGeom>
            <a:avLst/>
            <a:gdLst>
              <a:gd name="connsiteX0" fmla="*/ 0 w 3855562"/>
              <a:gd name="connsiteY0" fmla="*/ 0 h 1762812"/>
              <a:gd name="connsiteX1" fmla="*/ 904973 w 3855562"/>
              <a:gd name="connsiteY1" fmla="*/ 1366886 h 1762812"/>
              <a:gd name="connsiteX2" fmla="*/ 3129699 w 3855562"/>
              <a:gd name="connsiteY2" fmla="*/ 980388 h 1762812"/>
              <a:gd name="connsiteX3" fmla="*/ 3855562 w 3855562"/>
              <a:gd name="connsiteY3" fmla="*/ 1762812 h 176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5562" h="1762812">
                <a:moveTo>
                  <a:pt x="0" y="0"/>
                </a:moveTo>
                <a:cubicBezTo>
                  <a:pt x="191678" y="601744"/>
                  <a:pt x="383357" y="1203488"/>
                  <a:pt x="904973" y="1366886"/>
                </a:cubicBezTo>
                <a:cubicBezTo>
                  <a:pt x="1426589" y="1530284"/>
                  <a:pt x="2637934" y="914400"/>
                  <a:pt x="3129699" y="980388"/>
                </a:cubicBezTo>
                <a:cubicBezTo>
                  <a:pt x="3621464" y="1046376"/>
                  <a:pt x="3738513" y="1404594"/>
                  <a:pt x="3855562" y="1762812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81641" y="1217051"/>
            <a:ext cx="201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calculate the “unscaled similarity” for this pair of points. 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5608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2004601" y="3647152"/>
            <a:ext cx="4172025" cy="1470099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4203740" y="4986100"/>
            <a:ext cx="147119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040865" y="4858257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542347" y="4858256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5542344" y="4846683"/>
            <a:ext cx="249382" cy="249382"/>
            <a:chOff x="6904181" y="1588524"/>
            <a:chExt cx="249382" cy="249382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47" name="Oval 46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3" name="Straight Connector 62"/>
          <p:cNvCxnSpPr>
            <a:stCxn id="47" idx="4"/>
            <a:endCxn id="57" idx="0"/>
          </p:cNvCxnSpPr>
          <p:nvPr/>
        </p:nvCxnSpPr>
        <p:spPr>
          <a:xfrm flipH="1">
            <a:off x="3666412" y="1489636"/>
            <a:ext cx="197963" cy="12820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rot="447904">
            <a:off x="3485014" y="1131178"/>
            <a:ext cx="547198" cy="20683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384984" y="2165379"/>
            <a:ext cx="853095" cy="1530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reeform 4"/>
          <p:cNvSpPr/>
          <p:nvPr/>
        </p:nvSpPr>
        <p:spPr>
          <a:xfrm>
            <a:off x="1706252" y="2503951"/>
            <a:ext cx="3855562" cy="2142874"/>
          </a:xfrm>
          <a:custGeom>
            <a:avLst/>
            <a:gdLst>
              <a:gd name="connsiteX0" fmla="*/ 0 w 3855562"/>
              <a:gd name="connsiteY0" fmla="*/ 0 h 1762812"/>
              <a:gd name="connsiteX1" fmla="*/ 904973 w 3855562"/>
              <a:gd name="connsiteY1" fmla="*/ 1366886 h 1762812"/>
              <a:gd name="connsiteX2" fmla="*/ 3129699 w 3855562"/>
              <a:gd name="connsiteY2" fmla="*/ 980388 h 1762812"/>
              <a:gd name="connsiteX3" fmla="*/ 3855562 w 3855562"/>
              <a:gd name="connsiteY3" fmla="*/ 1762812 h 176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5562" h="1762812">
                <a:moveTo>
                  <a:pt x="0" y="0"/>
                </a:moveTo>
                <a:cubicBezTo>
                  <a:pt x="191678" y="601744"/>
                  <a:pt x="383357" y="1203488"/>
                  <a:pt x="904973" y="1366886"/>
                </a:cubicBezTo>
                <a:cubicBezTo>
                  <a:pt x="1426589" y="1530284"/>
                  <a:pt x="2637934" y="914400"/>
                  <a:pt x="3129699" y="980388"/>
                </a:cubicBezTo>
                <a:cubicBezTo>
                  <a:pt x="3621464" y="1046376"/>
                  <a:pt x="3738513" y="1404594"/>
                  <a:pt x="3855562" y="1762812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891756" y="4786708"/>
            <a:ext cx="305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Etc. </a:t>
            </a:r>
            <a:r>
              <a:rPr lang="en-US" dirty="0" err="1"/>
              <a:t>etc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81641" y="1217051"/>
            <a:ext cx="201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calculate the “unscaled similarity” for this pair of points.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154403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1966894" y="3661538"/>
            <a:ext cx="4172025" cy="1470099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4203740" y="4986100"/>
            <a:ext cx="147119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040865" y="4858257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542347" y="4858256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5542344" y="4846683"/>
            <a:ext cx="249382" cy="249382"/>
            <a:chOff x="6904181" y="1588524"/>
            <a:chExt cx="249382" cy="249382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47" name="Oval 46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3" name="Straight Connector 62"/>
          <p:cNvCxnSpPr>
            <a:stCxn id="47" idx="4"/>
            <a:endCxn id="57" idx="0"/>
          </p:cNvCxnSpPr>
          <p:nvPr/>
        </p:nvCxnSpPr>
        <p:spPr>
          <a:xfrm flipH="1">
            <a:off x="3666412" y="1489636"/>
            <a:ext cx="197963" cy="12820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rot="447904">
            <a:off x="3485014" y="1131178"/>
            <a:ext cx="547198" cy="20683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891756" y="4396588"/>
            <a:ext cx="3054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 normal distribution means that distant points have very low similarity values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Freeform 2"/>
          <p:cNvSpPr/>
          <p:nvPr/>
        </p:nvSpPr>
        <p:spPr>
          <a:xfrm>
            <a:off x="2205875" y="2610639"/>
            <a:ext cx="3129699" cy="1989055"/>
          </a:xfrm>
          <a:custGeom>
            <a:avLst/>
            <a:gdLst>
              <a:gd name="connsiteX0" fmla="*/ 916071 w 2886273"/>
              <a:gd name="connsiteY0" fmla="*/ 0 h 1989055"/>
              <a:gd name="connsiteX1" fmla="*/ 95939 w 2886273"/>
              <a:gd name="connsiteY1" fmla="*/ 612742 h 1989055"/>
              <a:gd name="connsiteX2" fmla="*/ 2886273 w 2886273"/>
              <a:gd name="connsiteY2" fmla="*/ 1989055 h 1989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273" h="1989055">
                <a:moveTo>
                  <a:pt x="916071" y="0"/>
                </a:moveTo>
                <a:cubicBezTo>
                  <a:pt x="341821" y="140616"/>
                  <a:pt x="-232428" y="281233"/>
                  <a:pt x="95939" y="612742"/>
                </a:cubicBezTo>
                <a:cubicBezTo>
                  <a:pt x="424306" y="944251"/>
                  <a:pt x="1655289" y="1466653"/>
                  <a:pt x="2886273" y="1989055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43839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/>
          <p:cNvCxnSpPr>
            <a:endCxn id="52" idx="1"/>
          </p:cNvCxnSpPr>
          <p:nvPr/>
        </p:nvCxnSpPr>
        <p:spPr>
          <a:xfrm>
            <a:off x="3871184" y="1370419"/>
            <a:ext cx="139445" cy="152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1995174" y="3639464"/>
            <a:ext cx="4172025" cy="147009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47" name="Oval 46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548047" y="3692592"/>
            <a:ext cx="3054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and close points have high similarity values.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4516051" y="4069437"/>
            <a:ext cx="0" cy="90723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203736" y="4976673"/>
            <a:ext cx="301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040865" y="4858257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392274" y="485825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4389550" y="3908454"/>
            <a:ext cx="249382" cy="249382"/>
            <a:chOff x="6904181" y="1588524"/>
            <a:chExt cx="249382" cy="249382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Oval 39"/>
          <p:cNvSpPr/>
          <p:nvPr/>
        </p:nvSpPr>
        <p:spPr>
          <a:xfrm rot="19460856">
            <a:off x="3608504" y="1073797"/>
            <a:ext cx="661297" cy="8489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884278" y="1611394"/>
            <a:ext cx="2291799" cy="2696024"/>
          </a:xfrm>
          <a:custGeom>
            <a:avLst/>
            <a:gdLst>
              <a:gd name="connsiteX0" fmla="*/ 1565935 w 2291799"/>
              <a:gd name="connsiteY0" fmla="*/ 0 h 2696024"/>
              <a:gd name="connsiteX1" fmla="*/ 19939 w 2291799"/>
              <a:gd name="connsiteY1" fmla="*/ 848413 h 2696024"/>
              <a:gd name="connsiteX2" fmla="*/ 792937 w 2291799"/>
              <a:gd name="connsiteY2" fmla="*/ 2554664 h 2696024"/>
              <a:gd name="connsiteX3" fmla="*/ 2291799 w 2291799"/>
              <a:gd name="connsiteY3" fmla="*/ 2479250 h 269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1799" h="2696024">
                <a:moveTo>
                  <a:pt x="1565935" y="0"/>
                </a:moveTo>
                <a:cubicBezTo>
                  <a:pt x="857353" y="211318"/>
                  <a:pt x="148772" y="422636"/>
                  <a:pt x="19939" y="848413"/>
                </a:cubicBezTo>
                <a:cubicBezTo>
                  <a:pt x="-108894" y="1274190"/>
                  <a:pt x="414294" y="2282858"/>
                  <a:pt x="792937" y="2554664"/>
                </a:cubicBezTo>
                <a:cubicBezTo>
                  <a:pt x="1171580" y="2826470"/>
                  <a:pt x="1731689" y="2652860"/>
                  <a:pt x="2291799" y="2479250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95487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/>
          <p:cNvCxnSpPr/>
          <p:nvPr/>
        </p:nvCxnSpPr>
        <p:spPr>
          <a:xfrm flipV="1">
            <a:off x="3890038" y="1221878"/>
            <a:ext cx="233521" cy="129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4"/>
            <a:endCxn id="11" idx="0"/>
          </p:cNvCxnSpPr>
          <p:nvPr/>
        </p:nvCxnSpPr>
        <p:spPr>
          <a:xfrm flipH="1">
            <a:off x="3666412" y="1489636"/>
            <a:ext cx="197963" cy="12820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4" idx="4"/>
            <a:endCxn id="13" idx="0"/>
          </p:cNvCxnSpPr>
          <p:nvPr/>
        </p:nvCxnSpPr>
        <p:spPr>
          <a:xfrm>
            <a:off x="3864372" y="1489639"/>
            <a:ext cx="28280" cy="15082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4" idx="4"/>
            <a:endCxn id="12" idx="0"/>
          </p:cNvCxnSpPr>
          <p:nvPr/>
        </p:nvCxnSpPr>
        <p:spPr>
          <a:xfrm>
            <a:off x="3864372" y="1489636"/>
            <a:ext cx="103694" cy="1121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4" idx="4"/>
            <a:endCxn id="14" idx="1"/>
          </p:cNvCxnSpPr>
          <p:nvPr/>
        </p:nvCxnSpPr>
        <p:spPr>
          <a:xfrm>
            <a:off x="3864372" y="1489636"/>
            <a:ext cx="249948" cy="13811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5"/>
            <a:endCxn id="6" idx="1"/>
          </p:cNvCxnSpPr>
          <p:nvPr/>
        </p:nvCxnSpPr>
        <p:spPr>
          <a:xfrm>
            <a:off x="3944360" y="1456503"/>
            <a:ext cx="66266" cy="66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4" idx="6"/>
            <a:endCxn id="7" idx="2"/>
          </p:cNvCxnSpPr>
          <p:nvPr/>
        </p:nvCxnSpPr>
        <p:spPr>
          <a:xfrm>
            <a:off x="3977496" y="1376518"/>
            <a:ext cx="301657" cy="65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" idx="6"/>
            <a:endCxn id="16" idx="2"/>
          </p:cNvCxnSpPr>
          <p:nvPr/>
        </p:nvCxnSpPr>
        <p:spPr>
          <a:xfrm>
            <a:off x="3977493" y="1376515"/>
            <a:ext cx="14045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" idx="6"/>
            <a:endCxn id="15" idx="2"/>
          </p:cNvCxnSpPr>
          <p:nvPr/>
        </p:nvCxnSpPr>
        <p:spPr>
          <a:xfrm>
            <a:off x="3977496" y="1376515"/>
            <a:ext cx="1102937" cy="160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" idx="6"/>
            <a:endCxn id="18" idx="2"/>
          </p:cNvCxnSpPr>
          <p:nvPr/>
        </p:nvCxnSpPr>
        <p:spPr>
          <a:xfrm>
            <a:off x="3977496" y="1376518"/>
            <a:ext cx="1630837" cy="2262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" idx="6"/>
            <a:endCxn id="17" idx="2"/>
          </p:cNvCxnSpPr>
          <p:nvPr/>
        </p:nvCxnSpPr>
        <p:spPr>
          <a:xfrm>
            <a:off x="3977493" y="1376518"/>
            <a:ext cx="1329180" cy="386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3460" y="1522772"/>
            <a:ext cx="2526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Ultimately, we measure the distances between all of the points and the point of interest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3520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890038" y="1221878"/>
            <a:ext cx="233521" cy="129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35" name="Oval 34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Connector 51"/>
          <p:cNvCxnSpPr>
            <a:stCxn id="35" idx="4"/>
            <a:endCxn id="45" idx="0"/>
          </p:cNvCxnSpPr>
          <p:nvPr/>
        </p:nvCxnSpPr>
        <p:spPr>
          <a:xfrm flipH="1">
            <a:off x="3666412" y="1489636"/>
            <a:ext cx="197963" cy="12820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35" idx="4"/>
            <a:endCxn id="48" idx="0"/>
          </p:cNvCxnSpPr>
          <p:nvPr/>
        </p:nvCxnSpPr>
        <p:spPr>
          <a:xfrm>
            <a:off x="3864372" y="1489639"/>
            <a:ext cx="28280" cy="15082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35" idx="4"/>
            <a:endCxn id="46" idx="0"/>
          </p:cNvCxnSpPr>
          <p:nvPr/>
        </p:nvCxnSpPr>
        <p:spPr>
          <a:xfrm>
            <a:off x="3864372" y="1489636"/>
            <a:ext cx="103694" cy="1121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35" idx="4"/>
            <a:endCxn id="49" idx="1"/>
          </p:cNvCxnSpPr>
          <p:nvPr/>
        </p:nvCxnSpPr>
        <p:spPr>
          <a:xfrm>
            <a:off x="3864372" y="1489636"/>
            <a:ext cx="249948" cy="13811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5" idx="5"/>
            <a:endCxn id="38" idx="1"/>
          </p:cNvCxnSpPr>
          <p:nvPr/>
        </p:nvCxnSpPr>
        <p:spPr>
          <a:xfrm>
            <a:off x="3944360" y="1456503"/>
            <a:ext cx="66266" cy="66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5" idx="6"/>
            <a:endCxn id="39" idx="2"/>
          </p:cNvCxnSpPr>
          <p:nvPr/>
        </p:nvCxnSpPr>
        <p:spPr>
          <a:xfrm>
            <a:off x="3977496" y="1376518"/>
            <a:ext cx="301657" cy="65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5" idx="6"/>
            <a:endCxn id="52" idx="2"/>
          </p:cNvCxnSpPr>
          <p:nvPr/>
        </p:nvCxnSpPr>
        <p:spPr>
          <a:xfrm>
            <a:off x="3977493" y="1376515"/>
            <a:ext cx="14045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5" idx="6"/>
            <a:endCxn id="50" idx="2"/>
          </p:cNvCxnSpPr>
          <p:nvPr/>
        </p:nvCxnSpPr>
        <p:spPr>
          <a:xfrm>
            <a:off x="3977496" y="1376515"/>
            <a:ext cx="1102937" cy="160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5" idx="6"/>
            <a:endCxn id="55" idx="2"/>
          </p:cNvCxnSpPr>
          <p:nvPr/>
        </p:nvCxnSpPr>
        <p:spPr>
          <a:xfrm>
            <a:off x="3977496" y="1376518"/>
            <a:ext cx="1630837" cy="2262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5" idx="6"/>
            <a:endCxn id="53" idx="2"/>
          </p:cNvCxnSpPr>
          <p:nvPr/>
        </p:nvCxnSpPr>
        <p:spPr>
          <a:xfrm>
            <a:off x="3977493" y="1376518"/>
            <a:ext cx="1329180" cy="386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2067973" y="3675943"/>
            <a:ext cx="4172025" cy="1470099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>
            <a:off x="4040865" y="4858257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392274" y="485825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524860" y="4858257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4741676" y="485825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5767724" y="4858256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532919" y="4858256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052202" y="4858256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5939080" y="4858256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086600" y="4858256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879210" y="4858256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2616002" y="4858256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2389759" y="4858256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343460" y="1522772"/>
            <a:ext cx="2526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Ultimately, we measure the distances between all of the points and the point of interest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2969062" y="5360731"/>
            <a:ext cx="2526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Plot them on the normal curve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1339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2028307" y="3666635"/>
            <a:ext cx="4172025" cy="1470099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4650127" y="4288607"/>
            <a:ext cx="0" cy="688066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840838" y="4561987"/>
            <a:ext cx="0" cy="41468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/>
          <p:cNvCxnSpPr/>
          <p:nvPr/>
        </p:nvCxnSpPr>
        <p:spPr>
          <a:xfrm flipV="1">
            <a:off x="3890038" y="1221878"/>
            <a:ext cx="233521" cy="129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4"/>
            <a:endCxn id="11" idx="0"/>
          </p:cNvCxnSpPr>
          <p:nvPr/>
        </p:nvCxnSpPr>
        <p:spPr>
          <a:xfrm flipH="1">
            <a:off x="3666412" y="1489636"/>
            <a:ext cx="197963" cy="12820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4" idx="4"/>
            <a:endCxn id="13" idx="0"/>
          </p:cNvCxnSpPr>
          <p:nvPr/>
        </p:nvCxnSpPr>
        <p:spPr>
          <a:xfrm>
            <a:off x="3864372" y="1489639"/>
            <a:ext cx="28280" cy="15082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4" idx="4"/>
            <a:endCxn id="12" idx="0"/>
          </p:cNvCxnSpPr>
          <p:nvPr/>
        </p:nvCxnSpPr>
        <p:spPr>
          <a:xfrm>
            <a:off x="3864372" y="1489636"/>
            <a:ext cx="103694" cy="1121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" idx="4"/>
            <a:endCxn id="14" idx="1"/>
          </p:cNvCxnSpPr>
          <p:nvPr/>
        </p:nvCxnSpPr>
        <p:spPr>
          <a:xfrm>
            <a:off x="3864372" y="1489636"/>
            <a:ext cx="249948" cy="13811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5"/>
            <a:endCxn id="6" idx="1"/>
          </p:cNvCxnSpPr>
          <p:nvPr/>
        </p:nvCxnSpPr>
        <p:spPr>
          <a:xfrm>
            <a:off x="3944360" y="1456503"/>
            <a:ext cx="66266" cy="66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" idx="6"/>
            <a:endCxn id="7" idx="2"/>
          </p:cNvCxnSpPr>
          <p:nvPr/>
        </p:nvCxnSpPr>
        <p:spPr>
          <a:xfrm>
            <a:off x="3977496" y="1376518"/>
            <a:ext cx="301657" cy="65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6"/>
            <a:endCxn id="16" idx="2"/>
          </p:cNvCxnSpPr>
          <p:nvPr/>
        </p:nvCxnSpPr>
        <p:spPr>
          <a:xfrm>
            <a:off x="3977493" y="1376515"/>
            <a:ext cx="14045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6"/>
            <a:endCxn id="15" idx="2"/>
          </p:cNvCxnSpPr>
          <p:nvPr/>
        </p:nvCxnSpPr>
        <p:spPr>
          <a:xfrm>
            <a:off x="3977496" y="1376515"/>
            <a:ext cx="1102937" cy="160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" idx="6"/>
            <a:endCxn id="18" idx="2"/>
          </p:cNvCxnSpPr>
          <p:nvPr/>
        </p:nvCxnSpPr>
        <p:spPr>
          <a:xfrm>
            <a:off x="3977496" y="1376518"/>
            <a:ext cx="1630837" cy="2262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" idx="6"/>
            <a:endCxn id="17" idx="2"/>
          </p:cNvCxnSpPr>
          <p:nvPr/>
        </p:nvCxnSpPr>
        <p:spPr>
          <a:xfrm>
            <a:off x="3977493" y="1376518"/>
            <a:ext cx="1329180" cy="386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516051" y="4069437"/>
            <a:ext cx="0" cy="90723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203736" y="4976673"/>
            <a:ext cx="3016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040865" y="4858257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392274" y="485825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4389550" y="3908454"/>
            <a:ext cx="249382" cy="249382"/>
            <a:chOff x="6904181" y="1588524"/>
            <a:chExt cx="249382" cy="249382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4524860" y="4858257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741676" y="485825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4523626" y="4166838"/>
            <a:ext cx="249382" cy="249382"/>
            <a:chOff x="6904181" y="1588524"/>
            <a:chExt cx="249382" cy="249382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4714337" y="4437293"/>
            <a:ext cx="249382" cy="249382"/>
            <a:chOff x="6904181" y="1588524"/>
            <a:chExt cx="249382" cy="249382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val 48"/>
          <p:cNvSpPr/>
          <p:nvPr/>
        </p:nvSpPr>
        <p:spPr>
          <a:xfrm>
            <a:off x="5767724" y="4858256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532919" y="4858256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052202" y="4858256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939080" y="4858256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5542945" y="4872822"/>
            <a:ext cx="249382" cy="249382"/>
            <a:chOff x="6904181" y="1588524"/>
            <a:chExt cx="249382" cy="249382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5744582" y="4872822"/>
            <a:ext cx="249382" cy="249382"/>
            <a:chOff x="6904181" y="1588524"/>
            <a:chExt cx="249382" cy="249382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5927508" y="4872822"/>
            <a:ext cx="249382" cy="249382"/>
            <a:chOff x="6904181" y="1588524"/>
            <a:chExt cx="249382" cy="249382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6061817" y="4872822"/>
            <a:ext cx="249382" cy="249382"/>
            <a:chOff x="6904181" y="1588524"/>
            <a:chExt cx="249382" cy="249382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/>
          <p:cNvSpPr/>
          <p:nvPr/>
        </p:nvSpPr>
        <p:spPr>
          <a:xfrm>
            <a:off x="3086600" y="4858256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879210" y="4858256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616002" y="4858256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389759" y="4858256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3086597" y="4872822"/>
            <a:ext cx="249382" cy="249382"/>
            <a:chOff x="6904181" y="1588524"/>
            <a:chExt cx="249382" cy="249382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2879207" y="4872822"/>
            <a:ext cx="249382" cy="249382"/>
            <a:chOff x="6904181" y="1588524"/>
            <a:chExt cx="249382" cy="249382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2629825" y="4872822"/>
            <a:ext cx="249382" cy="249382"/>
            <a:chOff x="6904181" y="1588524"/>
            <a:chExt cx="249382" cy="249382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2366617" y="4872822"/>
            <a:ext cx="249382" cy="249382"/>
            <a:chOff x="6904181" y="1588524"/>
            <a:chExt cx="249382" cy="249382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/>
          <p:cNvSpPr txBox="1"/>
          <p:nvPr/>
        </p:nvSpPr>
        <p:spPr>
          <a:xfrm>
            <a:off x="343460" y="1522772"/>
            <a:ext cx="2526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Ultimately, we measure the distances between all of the points and the point of interest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639177" y="5512693"/>
            <a:ext cx="2526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Plot them on the normal curve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409610" y="1429637"/>
            <a:ext cx="26697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and then measure the distances from the points to the curve to get the unscaled similarity scores with respect to the point of interest.</a:t>
            </a:r>
          </a:p>
        </p:txBody>
      </p:sp>
      <p:sp>
        <p:nvSpPr>
          <p:cNvPr id="84" name="Footer Placeholder 8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91589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1954852" y="3676245"/>
            <a:ext cx="4172025" cy="1470099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4650127" y="4288607"/>
            <a:ext cx="0" cy="688066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840838" y="4561987"/>
            <a:ext cx="0" cy="41468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624573" y="1395367"/>
            <a:ext cx="3044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next step is to scale the unscaled similarities so that they add up to 1.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4516051" y="4069437"/>
            <a:ext cx="0" cy="90723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040865" y="4858257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392274" y="485825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4389550" y="3908454"/>
            <a:ext cx="249382" cy="249382"/>
            <a:chOff x="6904181" y="1588524"/>
            <a:chExt cx="249382" cy="249382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4524860" y="4858257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741676" y="485825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4523626" y="4166838"/>
            <a:ext cx="249382" cy="249382"/>
            <a:chOff x="6904181" y="1588524"/>
            <a:chExt cx="249382" cy="249382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4714337" y="4437293"/>
            <a:ext cx="249382" cy="249382"/>
            <a:chOff x="6904181" y="1588524"/>
            <a:chExt cx="249382" cy="249382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val 48"/>
          <p:cNvSpPr/>
          <p:nvPr/>
        </p:nvSpPr>
        <p:spPr>
          <a:xfrm>
            <a:off x="5767724" y="4858256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532919" y="4858256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052202" y="4858256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939080" y="4858256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5542945" y="4872822"/>
            <a:ext cx="249382" cy="249382"/>
            <a:chOff x="6904181" y="1588524"/>
            <a:chExt cx="249382" cy="249382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5744582" y="4872822"/>
            <a:ext cx="249382" cy="249382"/>
            <a:chOff x="6904181" y="1588524"/>
            <a:chExt cx="249382" cy="249382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5927508" y="4872822"/>
            <a:ext cx="249382" cy="249382"/>
            <a:chOff x="6904181" y="1588524"/>
            <a:chExt cx="249382" cy="249382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6061817" y="4872822"/>
            <a:ext cx="249382" cy="249382"/>
            <a:chOff x="6904181" y="1588524"/>
            <a:chExt cx="249382" cy="249382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/>
          <p:cNvSpPr/>
          <p:nvPr/>
        </p:nvSpPr>
        <p:spPr>
          <a:xfrm>
            <a:off x="3086600" y="4858256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879210" y="4858256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616002" y="4858256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389759" y="4858256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3086597" y="4872822"/>
            <a:ext cx="249382" cy="249382"/>
            <a:chOff x="6904181" y="1588524"/>
            <a:chExt cx="249382" cy="249382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2879207" y="4872822"/>
            <a:ext cx="249382" cy="249382"/>
            <a:chOff x="6904181" y="1588524"/>
            <a:chExt cx="249382" cy="249382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2629825" y="4872822"/>
            <a:ext cx="249382" cy="249382"/>
            <a:chOff x="6904181" y="1588524"/>
            <a:chExt cx="249382" cy="249382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2366617" y="4872822"/>
            <a:ext cx="249382" cy="249382"/>
            <a:chOff x="6904181" y="1588524"/>
            <a:chExt cx="249382" cy="249382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361493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2009456" y="3681170"/>
            <a:ext cx="4172025" cy="1470099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4650127" y="4288607"/>
            <a:ext cx="0" cy="688066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840838" y="4561987"/>
            <a:ext cx="0" cy="41468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532919" y="1219200"/>
            <a:ext cx="3044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next step is to scale the unscaled similarities so that they add up to 1.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Umm</a:t>
            </a:r>
            <a:r>
              <a:rPr lang="mr-IN" dirty="0"/>
              <a:t>…</a:t>
            </a:r>
            <a:r>
              <a:rPr lang="en-US" dirty="0"/>
              <a:t> Why do the similarity scores need to add up to 1?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4516051" y="4069437"/>
            <a:ext cx="0" cy="90723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040865" y="4858257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392274" y="485825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4389550" y="3908454"/>
            <a:ext cx="249382" cy="249382"/>
            <a:chOff x="6904181" y="1588524"/>
            <a:chExt cx="249382" cy="249382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4524860" y="4858257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741676" y="485825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4523626" y="4166838"/>
            <a:ext cx="249382" cy="249382"/>
            <a:chOff x="6904181" y="1588524"/>
            <a:chExt cx="249382" cy="249382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4714337" y="4437293"/>
            <a:ext cx="249382" cy="249382"/>
            <a:chOff x="6904181" y="1588524"/>
            <a:chExt cx="249382" cy="249382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val 48"/>
          <p:cNvSpPr/>
          <p:nvPr/>
        </p:nvSpPr>
        <p:spPr>
          <a:xfrm>
            <a:off x="5767724" y="4858256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532919" y="4858256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052202" y="4858256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939080" y="4858256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5542945" y="4872822"/>
            <a:ext cx="249382" cy="249382"/>
            <a:chOff x="6904181" y="1588524"/>
            <a:chExt cx="249382" cy="249382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5744582" y="4872822"/>
            <a:ext cx="249382" cy="249382"/>
            <a:chOff x="6904181" y="1588524"/>
            <a:chExt cx="249382" cy="249382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5927508" y="4872822"/>
            <a:ext cx="249382" cy="249382"/>
            <a:chOff x="6904181" y="1588524"/>
            <a:chExt cx="249382" cy="249382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6061817" y="4872822"/>
            <a:ext cx="249382" cy="249382"/>
            <a:chOff x="6904181" y="1588524"/>
            <a:chExt cx="249382" cy="249382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/>
          <p:cNvSpPr/>
          <p:nvPr/>
        </p:nvSpPr>
        <p:spPr>
          <a:xfrm>
            <a:off x="3086600" y="4858256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879210" y="4858256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616002" y="4858256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389759" y="4858256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3086597" y="4872822"/>
            <a:ext cx="249382" cy="249382"/>
            <a:chOff x="6904181" y="1588524"/>
            <a:chExt cx="249382" cy="249382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2879207" y="4872822"/>
            <a:ext cx="249382" cy="249382"/>
            <a:chOff x="6904181" y="1588524"/>
            <a:chExt cx="249382" cy="249382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2629825" y="4872822"/>
            <a:ext cx="249382" cy="249382"/>
            <a:chOff x="6904181" y="1588524"/>
            <a:chExt cx="249382" cy="249382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2366617" y="4872822"/>
            <a:ext cx="249382" cy="249382"/>
            <a:chOff x="6904181" y="1588524"/>
            <a:chExt cx="249382" cy="249382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396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87314" y="-78007"/>
            <a:ext cx="8229600" cy="987425"/>
          </a:xfrm>
        </p:spPr>
        <p:txBody>
          <a:bodyPr/>
          <a:lstStyle/>
          <a:p>
            <a:r>
              <a:rPr lang="en-US" dirty="0"/>
              <a:t>SVD</a:t>
            </a:r>
          </a:p>
        </p:txBody>
      </p:sp>
      <p:sp>
        <p:nvSpPr>
          <p:cNvPr id="146436" name="Rectangle 4"/>
          <p:cNvSpPr>
            <a:spLocks noGrp="1" noChangeArrowheads="1"/>
          </p:cNvSpPr>
          <p:nvPr>
            <p:ph idx="4294967295"/>
          </p:nvPr>
        </p:nvSpPr>
        <p:spPr>
          <a:xfrm>
            <a:off x="0" y="1268413"/>
            <a:ext cx="8640763" cy="511333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146437" name="AutoShape 5"/>
          <p:cNvSpPr>
            <a:spLocks noChangeArrowheads="1"/>
          </p:cNvSpPr>
          <p:nvPr/>
        </p:nvSpPr>
        <p:spPr bwMode="auto">
          <a:xfrm rot="16200000">
            <a:off x="1495425" y="3424238"/>
            <a:ext cx="1828800" cy="1143000"/>
          </a:xfrm>
          <a:prstGeom prst="flowChartProcess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kumimoji="0" lang="en-US" sz="2400" b="1" dirty="0">
                <a:latin typeface="Sylfaen" pitchFamily="18" charset="0"/>
              </a:rPr>
              <a:t>A</a:t>
            </a:r>
            <a:endParaRPr kumimoji="0" lang="en-US" sz="2400" b="1" baseline="30000" dirty="0">
              <a:latin typeface="Sylfaen" pitchFamily="18" charset="0"/>
            </a:endParaRPr>
          </a:p>
        </p:txBody>
      </p:sp>
      <p:sp>
        <p:nvSpPr>
          <p:cNvPr id="146438" name="AutoShape 6"/>
          <p:cNvSpPr>
            <a:spLocks/>
          </p:cNvSpPr>
          <p:nvPr/>
        </p:nvSpPr>
        <p:spPr bwMode="auto">
          <a:xfrm>
            <a:off x="1638300" y="3081338"/>
            <a:ext cx="152400" cy="1752600"/>
          </a:xfrm>
          <a:prstGeom prst="leftBrace">
            <a:avLst>
              <a:gd name="adj1" fmla="val 9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6439" name="Text Box 7"/>
          <p:cNvSpPr txBox="1">
            <a:spLocks noChangeArrowheads="1"/>
          </p:cNvSpPr>
          <p:nvPr/>
        </p:nvSpPr>
        <p:spPr bwMode="auto">
          <a:xfrm>
            <a:off x="1381125" y="3767138"/>
            <a:ext cx="392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>
                <a:latin typeface="Sylfaen" pitchFamily="18" charset="0"/>
              </a:rPr>
              <a:t>m</a:t>
            </a:r>
          </a:p>
        </p:txBody>
      </p:sp>
      <p:sp>
        <p:nvSpPr>
          <p:cNvPr id="146440" name="Text Box 8"/>
          <p:cNvSpPr txBox="1">
            <a:spLocks noChangeArrowheads="1"/>
          </p:cNvSpPr>
          <p:nvPr/>
        </p:nvSpPr>
        <p:spPr bwMode="auto">
          <a:xfrm>
            <a:off x="2247900" y="2405063"/>
            <a:ext cx="3286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>
                <a:latin typeface="Sylfaen" pitchFamily="18" charset="0"/>
              </a:rPr>
              <a:t>n</a:t>
            </a:r>
          </a:p>
        </p:txBody>
      </p:sp>
      <p:sp>
        <p:nvSpPr>
          <p:cNvPr id="146441" name="AutoShape 9"/>
          <p:cNvSpPr>
            <a:spLocks/>
          </p:cNvSpPr>
          <p:nvPr/>
        </p:nvSpPr>
        <p:spPr bwMode="auto">
          <a:xfrm rot="5400000">
            <a:off x="2247900" y="2328863"/>
            <a:ext cx="304800" cy="1066800"/>
          </a:xfrm>
          <a:prstGeom prst="leftBrace">
            <a:avLst>
              <a:gd name="adj1" fmla="val 2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6450" name="AutoShape 18"/>
          <p:cNvSpPr>
            <a:spLocks noChangeArrowheads="1"/>
          </p:cNvSpPr>
          <p:nvPr/>
        </p:nvSpPr>
        <p:spPr bwMode="auto">
          <a:xfrm rot="16200000">
            <a:off x="3205957" y="3913981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146451" name="AutoShape 19"/>
          <p:cNvSpPr>
            <a:spLocks noChangeArrowheads="1"/>
          </p:cNvSpPr>
          <p:nvPr/>
        </p:nvSpPr>
        <p:spPr bwMode="auto">
          <a:xfrm rot="16200000">
            <a:off x="4260850" y="3092450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146453" name="Rectangle 21"/>
          <p:cNvSpPr>
            <a:spLocks noChangeArrowheads="1"/>
          </p:cNvSpPr>
          <p:nvPr/>
        </p:nvSpPr>
        <p:spPr bwMode="auto">
          <a:xfrm>
            <a:off x="2946400" y="3436938"/>
            <a:ext cx="9779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sz="6000">
                <a:latin typeface="Symbol" pitchFamily="18" charset="2"/>
                <a:sym typeface="Symbol" pitchFamily="18" charset="2"/>
              </a:rPr>
              <a:t></a:t>
            </a:r>
            <a:r>
              <a:rPr kumimoji="0" lang="en-US" sz="4400">
                <a:latin typeface="Symbol" pitchFamily="18" charset="2"/>
              </a:rPr>
              <a:t> </a:t>
            </a:r>
          </a:p>
        </p:txBody>
      </p:sp>
      <p:sp>
        <p:nvSpPr>
          <p:cNvPr id="146454" name="Rectangle 22"/>
          <p:cNvSpPr>
            <a:spLocks noChangeArrowheads="1"/>
          </p:cNvSpPr>
          <p:nvPr/>
        </p:nvSpPr>
        <p:spPr bwMode="auto">
          <a:xfrm>
            <a:off x="6229350" y="3121025"/>
            <a:ext cx="171450" cy="1831975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6455" name="Rectangle 23"/>
          <p:cNvSpPr>
            <a:spLocks noChangeArrowheads="1"/>
          </p:cNvSpPr>
          <p:nvPr/>
        </p:nvSpPr>
        <p:spPr bwMode="auto">
          <a:xfrm>
            <a:off x="6477000" y="3121025"/>
            <a:ext cx="158750" cy="1571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6456" name="AutoShape 24"/>
          <p:cNvSpPr>
            <a:spLocks noChangeArrowheads="1"/>
          </p:cNvSpPr>
          <p:nvPr/>
        </p:nvSpPr>
        <p:spPr bwMode="auto">
          <a:xfrm>
            <a:off x="4572000" y="3098800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146457" name="Rectangle 25"/>
          <p:cNvSpPr>
            <a:spLocks noChangeArrowheads="1"/>
          </p:cNvSpPr>
          <p:nvPr/>
        </p:nvSpPr>
        <p:spPr bwMode="auto">
          <a:xfrm>
            <a:off x="6781800" y="3121025"/>
            <a:ext cx="1150938" cy="1698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6458" name="Text Box 26"/>
          <p:cNvSpPr txBox="1">
            <a:spLocks noChangeArrowheads="1"/>
          </p:cNvSpPr>
          <p:nvPr/>
        </p:nvSpPr>
        <p:spPr bwMode="auto">
          <a:xfrm>
            <a:off x="5795963" y="3635375"/>
            <a:ext cx="452437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4400">
                <a:latin typeface="Comic Sans MS" pitchFamily="66" charset="0"/>
              </a:rPr>
              <a:t>+</a:t>
            </a:r>
          </a:p>
        </p:txBody>
      </p:sp>
      <p:sp>
        <p:nvSpPr>
          <p:cNvPr id="146459" name="Text Box 27"/>
          <p:cNvSpPr txBox="1">
            <a:spLocks noChangeArrowheads="1"/>
          </p:cNvSpPr>
          <p:nvPr/>
        </p:nvSpPr>
        <p:spPr bwMode="auto">
          <a:xfrm>
            <a:off x="3833813" y="2555875"/>
            <a:ext cx="782587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dirty="0">
                <a:sym typeface="Symbol" pitchFamily="18" charset="2"/>
              </a:rPr>
              <a:t></a:t>
            </a:r>
            <a:r>
              <a:rPr kumimoji="0" lang="en-US" baseline="-25000" dirty="0">
                <a:sym typeface="Symbol" pitchFamily="18" charset="2"/>
              </a:rPr>
              <a:t>1</a:t>
            </a:r>
            <a:r>
              <a:rPr kumimoji="0" lang="en-US" b="1" dirty="0"/>
              <a:t>u</a:t>
            </a:r>
            <a:r>
              <a:rPr kumimoji="0" lang="en-US" b="1" baseline="-25000" dirty="0"/>
              <a:t>1</a:t>
            </a:r>
            <a:r>
              <a:rPr kumimoji="0" lang="en-US" b="1" dirty="0"/>
              <a:t>v</a:t>
            </a:r>
            <a:r>
              <a:rPr kumimoji="0" lang="en-US" b="1" baseline="-25000" dirty="0"/>
              <a:t>1</a:t>
            </a:r>
          </a:p>
        </p:txBody>
      </p:sp>
      <p:sp>
        <p:nvSpPr>
          <p:cNvPr id="146460" name="Text Box 28"/>
          <p:cNvSpPr txBox="1">
            <a:spLocks noChangeArrowheads="1"/>
          </p:cNvSpPr>
          <p:nvPr/>
        </p:nvSpPr>
        <p:spPr bwMode="auto">
          <a:xfrm>
            <a:off x="6216650" y="2603500"/>
            <a:ext cx="79541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dirty="0">
                <a:sym typeface="Symbol" pitchFamily="18" charset="2"/>
              </a:rPr>
              <a:t></a:t>
            </a:r>
            <a:r>
              <a:rPr kumimoji="0" lang="en-US" baseline="-25000" dirty="0">
                <a:sym typeface="Symbol" pitchFamily="18" charset="2"/>
              </a:rPr>
              <a:t>2</a:t>
            </a:r>
            <a:r>
              <a:rPr kumimoji="0" lang="en-US" b="1" dirty="0"/>
              <a:t>u</a:t>
            </a:r>
            <a:r>
              <a:rPr kumimoji="0" lang="en-US" b="1" baseline="-25000" dirty="0"/>
              <a:t>2</a:t>
            </a:r>
            <a:r>
              <a:rPr kumimoji="0" lang="en-US" b="1" dirty="0"/>
              <a:t>v</a:t>
            </a:r>
            <a:r>
              <a:rPr kumimoji="0" lang="en-US" b="1" baseline="-25000" dirty="0"/>
              <a:t>2</a:t>
            </a:r>
            <a:endParaRPr kumimoji="0" lang="en-US" baseline="-25000" dirty="0"/>
          </a:p>
        </p:txBody>
      </p:sp>
      <p:pic>
        <p:nvPicPr>
          <p:cNvPr id="146462" name="Picture 30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76400" y="1520825"/>
            <a:ext cx="6248400" cy="635000"/>
          </a:xfrm>
          <a:prstGeom prst="rect">
            <a:avLst/>
          </a:prstGeom>
          <a:noFill/>
          <a:ln w="28575" algn="ctr">
            <a:noFill/>
            <a:miter lim="800000"/>
            <a:headEnd type="none" w="sm" len="sm"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6934200" y="5257800"/>
            <a:ext cx="194476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>
                <a:solidFill>
                  <a:srgbClr val="008000"/>
                </a:solidFill>
                <a:latin typeface="Times New Roman"/>
                <a:cs typeface="Times New Roman"/>
              </a:rPr>
              <a:t>σ</a:t>
            </a:r>
            <a:r>
              <a:rPr lang="en-US" sz="2800" b="1" baseline="-25000" dirty="0" err="1">
                <a:solidFill>
                  <a:srgbClr val="008000"/>
                </a:solidFill>
                <a:latin typeface="Times New Roman"/>
                <a:cs typeface="Times New Roman"/>
              </a:rPr>
              <a:t>i</a:t>
            </a:r>
            <a:r>
              <a:rPr lang="en-US" sz="2800" b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  </a:t>
            </a:r>
            <a:r>
              <a:rPr lang="en-US" sz="2800" b="1" dirty="0">
                <a:solidFill>
                  <a:srgbClr val="008000"/>
                </a:solidFill>
                <a:latin typeface="Times New Roman"/>
                <a:cs typeface="Times New Roman"/>
              </a:rPr>
              <a:t>… scalar</a:t>
            </a:r>
          </a:p>
          <a:p>
            <a:r>
              <a:rPr lang="en-US" sz="2800" b="1" dirty="0" err="1">
                <a:solidFill>
                  <a:srgbClr val="008000"/>
                </a:solidFill>
                <a:latin typeface="Times New Roman"/>
                <a:cs typeface="Times New Roman"/>
              </a:rPr>
              <a:t>u</a:t>
            </a:r>
            <a:r>
              <a:rPr lang="en-US" sz="2800" b="1" baseline="-25000" dirty="0" err="1">
                <a:solidFill>
                  <a:srgbClr val="008000"/>
                </a:solidFill>
                <a:latin typeface="Times New Roman"/>
                <a:cs typeface="Times New Roman"/>
              </a:rPr>
              <a:t>i</a:t>
            </a:r>
            <a:r>
              <a:rPr lang="en-US" sz="2800" b="1" dirty="0">
                <a:solidFill>
                  <a:srgbClr val="008000"/>
                </a:solidFill>
                <a:latin typeface="Times New Roman"/>
                <a:cs typeface="Times New Roman"/>
              </a:rPr>
              <a:t> … vector</a:t>
            </a:r>
          </a:p>
          <a:p>
            <a:r>
              <a:rPr lang="en-US" sz="2800" b="1" dirty="0">
                <a:solidFill>
                  <a:srgbClr val="008000"/>
                </a:solidFill>
                <a:latin typeface="Times New Roman"/>
                <a:cs typeface="Times New Roman"/>
              </a:rPr>
              <a:t>v</a:t>
            </a:r>
            <a:r>
              <a:rPr lang="en-US" sz="2800" b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i</a:t>
            </a:r>
            <a:r>
              <a:rPr lang="en-US" sz="2800" b="1" dirty="0">
                <a:solidFill>
                  <a:srgbClr val="008000"/>
                </a:solidFill>
                <a:latin typeface="Times New Roman"/>
                <a:cs typeface="Times New Roman"/>
              </a:rPr>
              <a:t> … vector</a:t>
            </a:r>
            <a:endParaRPr lang="en-US" sz="2800" b="1" dirty="0">
              <a:solidFill>
                <a:srgbClr val="008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46126" y="152472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ACEE88-8FA3-2A4E-948C-52245E09BCC1}"/>
              </a:ext>
            </a:extLst>
          </p:cNvPr>
          <p:cNvSpPr txBox="1"/>
          <p:nvPr/>
        </p:nvSpPr>
        <p:spPr>
          <a:xfrm>
            <a:off x="1622692" y="5335280"/>
            <a:ext cx="4039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we set </a:t>
            </a:r>
            <a:r>
              <a:rPr lang="en-US" sz="2400" dirty="0">
                <a:sym typeface="Symbol"/>
              </a:rPr>
              <a:t></a:t>
            </a:r>
            <a:r>
              <a:rPr lang="en-US" sz="2400" baseline="-25000" dirty="0"/>
              <a:t>2</a:t>
            </a:r>
            <a:r>
              <a:rPr lang="en-US" sz="2400" dirty="0"/>
              <a:t> = 0, then the green</a:t>
            </a:r>
          </a:p>
          <a:p>
            <a:r>
              <a:rPr lang="en-US" sz="2400" dirty="0"/>
              <a:t>columns may as well not exist.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2948441"/>
      </p:ext>
    </p:extLst>
  </p:cSld>
  <p:clrMapOvr>
    <a:masterClrMapping/>
  </p:clrMapOvr>
  <p:transition advTm="63359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47" name="Oval 46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64233" y="1103140"/>
            <a:ext cx="2762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has to do with something I didn’t tell you earlier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359014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47" name="Oval 46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64233" y="1103140"/>
            <a:ext cx="2762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has to do with something I didn’t tell you earlier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514877" y="2225191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118951" y="2592575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14877" y="3026998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995644" y="2677415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82090" y="3542553"/>
            <a:ext cx="3337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and to illustrate the concept, I need to add a cluster that is half as dense as the others.</a:t>
            </a:r>
          </a:p>
        </p:txBody>
      </p:sp>
      <p:sp>
        <p:nvSpPr>
          <p:cNvPr id="3" name="Oval 2"/>
          <p:cNvSpPr/>
          <p:nvPr/>
        </p:nvSpPr>
        <p:spPr>
          <a:xfrm>
            <a:off x="5920035" y="2026964"/>
            <a:ext cx="1461155" cy="14611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69417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2117723" y="3868056"/>
            <a:ext cx="4172025" cy="147009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090614" y="5040625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47" name="Oval 46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49432" y="2837672"/>
            <a:ext cx="2762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width of </a:t>
            </a:r>
            <a:r>
              <a:rPr lang="en-US"/>
              <a:t>the normal curve </a:t>
            </a:r>
            <a:r>
              <a:rPr lang="en-US" dirty="0"/>
              <a:t>depends on the density of data near the point of interest.</a:t>
            </a:r>
          </a:p>
        </p:txBody>
      </p:sp>
      <p:sp>
        <p:nvSpPr>
          <p:cNvPr id="46" name="Oval 45"/>
          <p:cNvSpPr/>
          <p:nvPr/>
        </p:nvSpPr>
        <p:spPr>
          <a:xfrm>
            <a:off x="6514877" y="2225191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118951" y="2592575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514877" y="3026998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995644" y="2677415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752009" y="1757152"/>
            <a:ext cx="876695" cy="1857246"/>
          </a:xfrm>
          <a:custGeom>
            <a:avLst/>
            <a:gdLst>
              <a:gd name="connsiteX0" fmla="*/ 887202 w 887202"/>
              <a:gd name="connsiteY0" fmla="*/ 0 h 3129699"/>
              <a:gd name="connsiteX1" fmla="*/ 123630 w 887202"/>
              <a:gd name="connsiteY1" fmla="*/ 1743959 h 3129699"/>
              <a:gd name="connsiteX2" fmla="*/ 10509 w 887202"/>
              <a:gd name="connsiteY2" fmla="*/ 3129699 h 312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7202" h="3129699">
                <a:moveTo>
                  <a:pt x="887202" y="0"/>
                </a:moveTo>
                <a:cubicBezTo>
                  <a:pt x="578474" y="611171"/>
                  <a:pt x="269746" y="1222342"/>
                  <a:pt x="123630" y="1743959"/>
                </a:cubicBezTo>
                <a:cubicBezTo>
                  <a:pt x="-22486" y="2265576"/>
                  <a:pt x="-5989" y="2697637"/>
                  <a:pt x="10509" y="3129699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arrow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04421" y="998655"/>
            <a:ext cx="1127216" cy="8774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88805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1995174" y="3657971"/>
            <a:ext cx="4172025" cy="147009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3937562" y="4841684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47" name="Oval 46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49431" y="2837672"/>
            <a:ext cx="26560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width of </a:t>
            </a:r>
            <a:r>
              <a:rPr lang="en-US"/>
              <a:t>the normal curve </a:t>
            </a:r>
            <a:r>
              <a:rPr lang="en-US" dirty="0"/>
              <a:t>depends on the density of data near the point of interest.</a:t>
            </a:r>
          </a:p>
        </p:txBody>
      </p:sp>
      <p:sp>
        <p:nvSpPr>
          <p:cNvPr id="46" name="Oval 45"/>
          <p:cNvSpPr/>
          <p:nvPr/>
        </p:nvSpPr>
        <p:spPr>
          <a:xfrm>
            <a:off x="6514877" y="2225191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118951" y="2592575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514877" y="3026998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995644" y="2677415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2324551" y="5194818"/>
            <a:ext cx="6341314" cy="764326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5306673" y="5732901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 rot="20528825">
            <a:off x="6059518" y="3551902"/>
            <a:ext cx="1525878" cy="1586395"/>
          </a:xfrm>
          <a:custGeom>
            <a:avLst/>
            <a:gdLst>
              <a:gd name="connsiteX0" fmla="*/ 311085 w 475932"/>
              <a:gd name="connsiteY0" fmla="*/ 0 h 1762812"/>
              <a:gd name="connsiteX1" fmla="*/ 461914 w 475932"/>
              <a:gd name="connsiteY1" fmla="*/ 1112363 h 1762812"/>
              <a:gd name="connsiteX2" fmla="*/ 0 w 475932"/>
              <a:gd name="connsiteY2" fmla="*/ 1762812 h 176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5932" h="1762812">
                <a:moveTo>
                  <a:pt x="311085" y="0"/>
                </a:moveTo>
                <a:cubicBezTo>
                  <a:pt x="412423" y="409280"/>
                  <a:pt x="513762" y="818561"/>
                  <a:pt x="461914" y="1112363"/>
                </a:cubicBezTo>
                <a:cubicBezTo>
                  <a:pt x="410067" y="1406165"/>
                  <a:pt x="0" y="1762812"/>
                  <a:pt x="0" y="1762812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arrow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447178" y="3496755"/>
            <a:ext cx="1602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 dense regions have wider curves.</a:t>
            </a:r>
          </a:p>
        </p:txBody>
      </p:sp>
      <p:sp>
        <p:nvSpPr>
          <p:cNvPr id="30" name="Freeform 29"/>
          <p:cNvSpPr/>
          <p:nvPr/>
        </p:nvSpPr>
        <p:spPr>
          <a:xfrm flipH="1">
            <a:off x="3827038" y="1746197"/>
            <a:ext cx="447293" cy="2843610"/>
          </a:xfrm>
          <a:custGeom>
            <a:avLst/>
            <a:gdLst>
              <a:gd name="connsiteX0" fmla="*/ 887202 w 887202"/>
              <a:gd name="connsiteY0" fmla="*/ 0 h 3129699"/>
              <a:gd name="connsiteX1" fmla="*/ 123630 w 887202"/>
              <a:gd name="connsiteY1" fmla="*/ 1743959 h 3129699"/>
              <a:gd name="connsiteX2" fmla="*/ 10509 w 887202"/>
              <a:gd name="connsiteY2" fmla="*/ 3129699 h 312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7202" h="3129699">
                <a:moveTo>
                  <a:pt x="887202" y="0"/>
                </a:moveTo>
                <a:cubicBezTo>
                  <a:pt x="578474" y="611171"/>
                  <a:pt x="269746" y="1222342"/>
                  <a:pt x="123630" y="1743959"/>
                </a:cubicBezTo>
                <a:cubicBezTo>
                  <a:pt x="-22486" y="2265576"/>
                  <a:pt x="-5989" y="2697637"/>
                  <a:pt x="10509" y="3129699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arrow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564119" y="962624"/>
            <a:ext cx="1127216" cy="8774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938965" y="2026175"/>
            <a:ext cx="1420893" cy="14322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29872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1258997" y="3648419"/>
            <a:ext cx="4172025" cy="147009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3231887" y="4854603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47" name="Oval 46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6514877" y="2225191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118951" y="2592575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514877" y="3026998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995644" y="2677415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3061415" y="5193971"/>
            <a:ext cx="6341314" cy="764326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118950" y="5807507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95432" y="1867203"/>
            <a:ext cx="253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so if these points</a:t>
            </a:r>
            <a:r>
              <a:rPr lang="mr-IN" dirty="0"/>
              <a:t>…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have half the density as these points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2796981" y="1442501"/>
            <a:ext cx="803441" cy="368376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00365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1258997" y="3648419"/>
            <a:ext cx="4172025" cy="147009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3204380" y="4801688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47" name="Oval 46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6514877" y="2225191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118951" y="2592575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514877" y="3026998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995644" y="2677415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2933645" y="5224904"/>
            <a:ext cx="6341314" cy="764326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5943600" y="5730966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95432" y="1867203"/>
            <a:ext cx="253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so if these points</a:t>
            </a:r>
            <a:r>
              <a:rPr lang="mr-IN" dirty="0"/>
              <a:t>…</a:t>
            </a:r>
            <a:r>
              <a:rPr lang="en-US" dirty="0"/>
              <a:t> have half the density as these points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2796981" y="1442501"/>
            <a:ext cx="803441" cy="368376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445172" y="2592572"/>
            <a:ext cx="3465437" cy="992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136340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359159" y="3977548"/>
            <a:ext cx="4172025" cy="147009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2227442" y="5222430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47" name="Oval 46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6514877" y="2225191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118951" y="2592575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514877" y="3026998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995644" y="2677415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3163255" y="5222430"/>
            <a:ext cx="6341314" cy="764326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220790" y="5760513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41684" y="3599084"/>
            <a:ext cx="2468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and this curve</a:t>
            </a:r>
            <a:r>
              <a:rPr lang="mr-IN" dirty="0"/>
              <a:t>…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is half as </a:t>
            </a:r>
            <a:r>
              <a:rPr lang="en-US" dirty="0" smtClean="0">
                <a:solidFill>
                  <a:schemeClr val="bg1"/>
                </a:solidFill>
              </a:rPr>
              <a:t>wide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796981" y="1442501"/>
            <a:ext cx="803441" cy="368376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95432" y="1867203"/>
            <a:ext cx="253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so if these points</a:t>
            </a:r>
            <a:r>
              <a:rPr lang="mr-IN" dirty="0"/>
              <a:t>…</a:t>
            </a:r>
            <a:r>
              <a:rPr lang="en-US" dirty="0"/>
              <a:t> have half the density as these points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445172" y="2592572"/>
            <a:ext cx="3465437" cy="992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089542" y="3789268"/>
            <a:ext cx="432920" cy="8912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4541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443730" y="3677503"/>
            <a:ext cx="4172025" cy="147009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2409694" y="4921359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47" name="Oval 46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6514877" y="2225191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118951" y="2592575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514877" y="3026998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995644" y="2677415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3117470" y="5392922"/>
            <a:ext cx="6341314" cy="764326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118951" y="5931005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41684" y="3599084"/>
            <a:ext cx="2468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and this curve</a:t>
            </a:r>
            <a:r>
              <a:rPr lang="mr-IN" dirty="0"/>
              <a:t>…</a:t>
            </a:r>
            <a:endParaRPr lang="en-US" dirty="0"/>
          </a:p>
          <a:p>
            <a:pPr algn="ctr"/>
            <a:r>
              <a:rPr lang="en-US" dirty="0"/>
              <a:t>is half as wide as </a:t>
            </a:r>
          </a:p>
          <a:p>
            <a:pPr algn="r"/>
            <a:r>
              <a:rPr lang="en-US" dirty="0"/>
              <a:t>this curve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95432" y="1867203"/>
            <a:ext cx="253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so if these points</a:t>
            </a:r>
            <a:r>
              <a:rPr lang="mr-IN" dirty="0"/>
              <a:t>…</a:t>
            </a:r>
            <a:r>
              <a:rPr lang="en-US" dirty="0"/>
              <a:t> have half the density as these points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079809" y="4983598"/>
            <a:ext cx="366743" cy="140702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796981" y="1442501"/>
            <a:ext cx="803441" cy="368376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445172" y="2592572"/>
            <a:ext cx="3465437" cy="992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089542" y="3789268"/>
            <a:ext cx="432920" cy="8912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254813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578719" y="3582624"/>
            <a:ext cx="4172025" cy="147009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2534081" y="4829919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47" name="Oval 46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6514877" y="2225191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118951" y="2592575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505450" y="3026998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995644" y="2677415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2739952" y="4907886"/>
            <a:ext cx="6341314" cy="764326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5797487" y="5402907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86748" y="3383340"/>
            <a:ext cx="25833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and this curve</a:t>
            </a:r>
            <a:r>
              <a:rPr lang="mr-IN" dirty="0"/>
              <a:t>…</a:t>
            </a:r>
            <a:endParaRPr lang="en-US" dirty="0"/>
          </a:p>
          <a:p>
            <a:pPr algn="ctr"/>
            <a:r>
              <a:rPr lang="en-US" dirty="0"/>
              <a:t>is half as wide as </a:t>
            </a:r>
          </a:p>
          <a:p>
            <a:pPr algn="r"/>
            <a:r>
              <a:rPr lang="en-US" dirty="0"/>
              <a:t>this curve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95432" y="1867203"/>
            <a:ext cx="253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so if these points</a:t>
            </a:r>
            <a:r>
              <a:rPr lang="mr-IN" dirty="0"/>
              <a:t>…</a:t>
            </a:r>
            <a:r>
              <a:rPr lang="en-US" dirty="0"/>
              <a:t> have half the density as these points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89387" y="4896168"/>
            <a:ext cx="366743" cy="140702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089542" y="3789268"/>
            <a:ext cx="432920" cy="8912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78719" y="5629150"/>
            <a:ext cx="777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dirty="0"/>
              <a:t>…</a:t>
            </a:r>
            <a:r>
              <a:rPr lang="en-US" dirty="0"/>
              <a:t>then scaling the similarity scores will make them the same for both clusters.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2796981" y="1442501"/>
            <a:ext cx="803441" cy="368376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445172" y="2592572"/>
            <a:ext cx="3465437" cy="992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6985535" y="5445969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098657" y="5445969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25279" y="5445969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023225" y="484593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142401" y="484593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216475" y="484593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3023222" y="3929237"/>
            <a:ext cx="249382" cy="249382"/>
            <a:chOff x="6904181" y="1588524"/>
            <a:chExt cx="249382" cy="249382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3116397" y="4042914"/>
            <a:ext cx="249382" cy="249382"/>
            <a:chOff x="6904181" y="1588524"/>
            <a:chExt cx="249382" cy="249382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208977" y="4211679"/>
            <a:ext cx="249382" cy="249382"/>
            <a:chOff x="6904181" y="1588524"/>
            <a:chExt cx="249382" cy="249382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6825279" y="5119699"/>
            <a:ext cx="249382" cy="249382"/>
            <a:chOff x="6904181" y="1588524"/>
            <a:chExt cx="249382" cy="249382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6948683" y="5133738"/>
            <a:ext cx="249382" cy="249382"/>
            <a:chOff x="6904181" y="1588524"/>
            <a:chExt cx="249382" cy="249382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7108939" y="5244390"/>
            <a:ext cx="249382" cy="249382"/>
            <a:chOff x="6904181" y="1588524"/>
            <a:chExt cx="249382" cy="249382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4992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4465" y="1102347"/>
            <a:ext cx="207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Here’s an example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370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58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85916" y="-76200"/>
            <a:ext cx="8229600" cy="987425"/>
          </a:xfrm>
        </p:spPr>
        <p:txBody>
          <a:bodyPr/>
          <a:lstStyle/>
          <a:p>
            <a:r>
              <a:rPr lang="en-US" dirty="0"/>
              <a:t>SVD - Properties</a:t>
            </a:r>
          </a:p>
        </p:txBody>
      </p:sp>
      <p:sp>
        <p:nvSpPr>
          <p:cNvPr id="13762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122237" y="1190338"/>
            <a:ext cx="8640763" cy="5113337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>
                <a:solidFill>
                  <a:srgbClr val="0000FF"/>
                </a:solidFill>
              </a:rPr>
              <a:t>It is </a:t>
            </a:r>
            <a:r>
              <a:rPr lang="en-US" b="1" dirty="0">
                <a:solidFill>
                  <a:srgbClr val="0000FF"/>
                </a:solidFill>
              </a:rPr>
              <a:t>always</a:t>
            </a:r>
            <a:r>
              <a:rPr lang="en-US" dirty="0">
                <a:solidFill>
                  <a:srgbClr val="0000FF"/>
                </a:solidFill>
              </a:rPr>
              <a:t> possible to decompose a real 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matrix </a:t>
            </a:r>
            <a:r>
              <a:rPr lang="en-US" b="1" i="1" dirty="0">
                <a:solidFill>
                  <a:srgbClr val="0000FF"/>
                </a:solidFill>
              </a:rPr>
              <a:t>A</a:t>
            </a:r>
            <a:r>
              <a:rPr lang="en-US" dirty="0">
                <a:solidFill>
                  <a:srgbClr val="0000FF"/>
                </a:solidFill>
              </a:rPr>
              <a:t> into </a:t>
            </a:r>
            <a:r>
              <a:rPr lang="en-US" b="1" i="1" dirty="0">
                <a:solidFill>
                  <a:srgbClr val="0000FF"/>
                </a:solidFill>
              </a:rPr>
              <a:t>A = U </a:t>
            </a:r>
            <a:r>
              <a:rPr lang="en-US" b="1" dirty="0">
                <a:solidFill>
                  <a:srgbClr val="0000FF"/>
                </a:solidFill>
                <a:sym typeface="Symbol"/>
              </a:rPr>
              <a:t>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V</a:t>
            </a:r>
            <a:r>
              <a:rPr lang="en-US" b="1" baseline="30000" dirty="0">
                <a:solidFill>
                  <a:srgbClr val="0000FF"/>
                </a:solidFill>
              </a:rPr>
              <a:t>T</a:t>
            </a:r>
            <a:r>
              <a:rPr lang="en-US" dirty="0">
                <a:solidFill>
                  <a:srgbClr val="0000FF"/>
                </a:solidFill>
              </a:rPr>
              <a:t> , where</a:t>
            </a:r>
          </a:p>
          <a:p>
            <a:r>
              <a:rPr lang="en-US" b="1" i="1" dirty="0"/>
              <a:t>U, </a:t>
            </a:r>
            <a:r>
              <a:rPr lang="en-US" b="1" dirty="0">
                <a:sym typeface="Symbol"/>
              </a:rPr>
              <a:t></a:t>
            </a:r>
            <a:r>
              <a:rPr lang="en-US" b="1" i="1" dirty="0"/>
              <a:t>, V</a:t>
            </a:r>
            <a:r>
              <a:rPr lang="en-US" dirty="0"/>
              <a:t>: </a:t>
            </a:r>
            <a:r>
              <a:rPr lang="en-US" dirty="0">
                <a:solidFill>
                  <a:srgbClr val="D60093"/>
                </a:solidFill>
              </a:rPr>
              <a:t>unique</a:t>
            </a:r>
          </a:p>
          <a:p>
            <a:r>
              <a:rPr lang="en-US" b="1" i="1" dirty="0"/>
              <a:t>U, V</a:t>
            </a:r>
            <a:r>
              <a:rPr lang="en-US" dirty="0"/>
              <a:t>: </a:t>
            </a:r>
            <a:r>
              <a:rPr lang="en-US" dirty="0">
                <a:solidFill>
                  <a:srgbClr val="D60093"/>
                </a:solidFill>
              </a:rPr>
              <a:t>column orthonormal</a:t>
            </a:r>
          </a:p>
          <a:p>
            <a:pPr lvl="1"/>
            <a:r>
              <a:rPr lang="en-US" b="1" i="1" dirty="0"/>
              <a:t>U</a:t>
            </a:r>
            <a:r>
              <a:rPr lang="en-US" b="1" i="1" baseline="30000" dirty="0"/>
              <a:t>T</a:t>
            </a:r>
            <a:r>
              <a:rPr lang="en-US" b="1" i="1" dirty="0"/>
              <a:t> U = I</a:t>
            </a:r>
            <a:r>
              <a:rPr lang="en-US" i="1" dirty="0"/>
              <a:t>; </a:t>
            </a:r>
            <a:r>
              <a:rPr lang="en-US" b="1" i="1" dirty="0"/>
              <a:t>V</a:t>
            </a:r>
            <a:r>
              <a:rPr lang="en-US" b="1" i="1" baseline="30000" dirty="0"/>
              <a:t>T</a:t>
            </a:r>
            <a:r>
              <a:rPr lang="en-US" b="1" i="1" dirty="0"/>
              <a:t> V = I</a:t>
            </a:r>
            <a:r>
              <a:rPr lang="en-US" i="1" dirty="0"/>
              <a:t>  </a:t>
            </a:r>
            <a:r>
              <a:rPr lang="en-US" dirty="0"/>
              <a:t>(</a:t>
            </a:r>
            <a:r>
              <a:rPr lang="en-US" b="1" i="1" dirty="0"/>
              <a:t>I</a:t>
            </a:r>
            <a:r>
              <a:rPr lang="en-US" dirty="0"/>
              <a:t>: identity matrix)</a:t>
            </a:r>
          </a:p>
          <a:p>
            <a:pPr lvl="1"/>
            <a:r>
              <a:rPr lang="en-US" dirty="0"/>
              <a:t>(Columns are orthogonal unit vectors)</a:t>
            </a:r>
          </a:p>
          <a:p>
            <a:r>
              <a:rPr lang="en-US" b="1" dirty="0">
                <a:sym typeface="Symbol"/>
              </a:rPr>
              <a:t></a:t>
            </a:r>
            <a:r>
              <a:rPr lang="en-US" dirty="0"/>
              <a:t>: </a:t>
            </a:r>
            <a:r>
              <a:rPr lang="en-US" dirty="0">
                <a:solidFill>
                  <a:srgbClr val="D60093"/>
                </a:solidFill>
              </a:rPr>
              <a:t>diagonal</a:t>
            </a:r>
          </a:p>
          <a:p>
            <a:pPr lvl="1"/>
            <a:r>
              <a:rPr lang="en-US" dirty="0"/>
              <a:t>Entries (</a:t>
            </a:r>
            <a:r>
              <a:rPr lang="en-US" b="1" dirty="0">
                <a:solidFill>
                  <a:srgbClr val="008000"/>
                </a:solidFill>
              </a:rPr>
              <a:t>singular values</a:t>
            </a:r>
            <a:r>
              <a:rPr lang="en-US" dirty="0"/>
              <a:t>) are </a:t>
            </a:r>
            <a:r>
              <a:rPr lang="en-US" dirty="0">
                <a:solidFill>
                  <a:srgbClr val="008000"/>
                </a:solidFill>
              </a:rPr>
              <a:t>positive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and sorted in decreasing order (</a:t>
            </a:r>
            <a:r>
              <a:rPr lang="el-GR" b="1" dirty="0">
                <a:latin typeface="Times New Roman"/>
                <a:cs typeface="Times New Roman"/>
              </a:rPr>
              <a:t>σ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b="1" dirty="0">
                <a:sym typeface="Symbol"/>
              </a:rPr>
              <a:t></a:t>
            </a:r>
            <a:r>
              <a:rPr lang="en-US" b="1" dirty="0"/>
              <a:t> </a:t>
            </a:r>
            <a:r>
              <a:rPr lang="el-GR" b="1" dirty="0">
                <a:latin typeface="Times New Roman"/>
                <a:cs typeface="Times New Roman"/>
              </a:rPr>
              <a:t>σ</a:t>
            </a:r>
            <a:r>
              <a:rPr lang="en-US" b="1" baseline="-25000" dirty="0"/>
              <a:t>2</a:t>
            </a:r>
            <a:r>
              <a:rPr lang="en-US" b="1" dirty="0"/>
              <a:t> </a:t>
            </a:r>
            <a:r>
              <a:rPr lang="en-US" b="1" dirty="0">
                <a:sym typeface="Symbol"/>
              </a:rPr>
              <a:t> </a:t>
            </a:r>
            <a:r>
              <a:rPr lang="en-US" b="1" dirty="0"/>
              <a:t>... </a:t>
            </a:r>
            <a:r>
              <a:rPr lang="en-US" b="1" dirty="0">
                <a:sym typeface="Symbol"/>
              </a:rPr>
              <a:t> </a:t>
            </a:r>
            <a:r>
              <a:rPr lang="en-US" b="1" dirty="0"/>
              <a:t>0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85800" y="6321623"/>
            <a:ext cx="807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Nice proof of uniqueness: </a:t>
            </a:r>
            <a:r>
              <a:rPr lang="en-US" sz="1400" dirty="0">
                <a:solidFill>
                  <a:srgbClr val="008000"/>
                </a:solidFill>
                <a:latin typeface="Arial" pitchFamily="34" charset="0"/>
                <a:cs typeface="Arial" pitchFamily="34" charset="0"/>
                <a:hlinkClick r:id="rId3"/>
              </a:rPr>
              <a:t>http://www.mpi-inf.mpg.de/~bast/ir-seminar-ws04/lecture2.pdf</a:t>
            </a:r>
            <a:r>
              <a:rPr lang="en-US" sz="14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5741767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4667481" y="3782294"/>
            <a:ext cx="0" cy="1347605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971281" y="4704466"/>
            <a:ext cx="0" cy="42543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4465" y="1102347"/>
            <a:ext cx="207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Here’s an example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83" b="25551"/>
          <a:stretch/>
        </p:blipFill>
        <p:spPr>
          <a:xfrm>
            <a:off x="381000" y="3270817"/>
            <a:ext cx="7315199" cy="197020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271559" y="4903656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554363" y="490365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846594" y="490365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554360" y="3657600"/>
            <a:ext cx="249382" cy="249382"/>
            <a:chOff x="6904181" y="1588524"/>
            <a:chExt cx="249382" cy="249382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856018" y="4579775"/>
            <a:ext cx="249382" cy="249382"/>
            <a:chOff x="6904181" y="1588524"/>
            <a:chExt cx="249382" cy="249382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334207" y="1786462"/>
            <a:ext cx="387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This curve has a standard deviation = 1.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53294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4073310" y="2995795"/>
            <a:ext cx="0" cy="1347605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377110" y="3917967"/>
            <a:ext cx="0" cy="42543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4465" y="1102347"/>
            <a:ext cx="207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Here’s an example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83" b="25551"/>
          <a:stretch/>
        </p:blipFill>
        <p:spPr>
          <a:xfrm>
            <a:off x="-152400" y="2536027"/>
            <a:ext cx="7315199" cy="197020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677388" y="4117157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960192" y="4117157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52423" y="4117157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960189" y="2871101"/>
            <a:ext cx="249382" cy="249382"/>
            <a:chOff x="6904181" y="1588524"/>
            <a:chExt cx="249382" cy="249382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261847" y="3793276"/>
            <a:ext cx="249382" cy="249382"/>
            <a:chOff x="6904181" y="1588524"/>
            <a:chExt cx="249382" cy="249382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334207" y="1786462"/>
            <a:ext cx="387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This curve has a standard deviation = 1.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289223" y="2980184"/>
            <a:ext cx="210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“unscaled” similarity values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186435" y="281078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 0.24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92656" y="373330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 0.05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4873529" y="3180115"/>
            <a:ext cx="457699" cy="172953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4965749" y="3495303"/>
            <a:ext cx="404197" cy="227094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49870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3770721" y="2623415"/>
            <a:ext cx="0" cy="1347605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074521" y="3545587"/>
            <a:ext cx="0" cy="42543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670451" y="5255442"/>
            <a:ext cx="0" cy="580881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4465" y="1102347"/>
            <a:ext cx="207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Here’s an example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83" b="25551"/>
          <a:stretch/>
        </p:blipFill>
        <p:spPr>
          <a:xfrm>
            <a:off x="-457200" y="2127438"/>
            <a:ext cx="7315199" cy="1970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5" b="25477"/>
          <a:stretch/>
        </p:blipFill>
        <p:spPr>
          <a:xfrm>
            <a:off x="113121" y="4948467"/>
            <a:ext cx="7315199" cy="104637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352828" y="3730253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85390" y="5678851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57603" y="3744777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949834" y="3744777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556720" y="5717357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84621" y="5717357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657600" y="2498721"/>
            <a:ext cx="249382" cy="249382"/>
            <a:chOff x="6904181" y="1588524"/>
            <a:chExt cx="249382" cy="249382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959258" y="3420896"/>
            <a:ext cx="249382" cy="249382"/>
            <a:chOff x="6904181" y="1588524"/>
            <a:chExt cx="249382" cy="249382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37863" y="5133319"/>
            <a:ext cx="249382" cy="249382"/>
            <a:chOff x="6904181" y="1588524"/>
            <a:chExt cx="249382" cy="249382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084618" y="5498700"/>
            <a:ext cx="249382" cy="249382"/>
            <a:chOff x="6904181" y="1588524"/>
            <a:chExt cx="249382" cy="24938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334207" y="1786462"/>
            <a:ext cx="387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This curve has a standard deviation = 1.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4207" y="4277493"/>
            <a:ext cx="387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curve has a standard deviation = 2.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83846" y="243840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 0.24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190067" y="336092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 0.05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986634" y="2607804"/>
            <a:ext cx="210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“unscaled” similarity values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4570940" y="2807735"/>
            <a:ext cx="457699" cy="172953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663160" y="3122923"/>
            <a:ext cx="404197" cy="227094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817983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3770721" y="2623415"/>
            <a:ext cx="0" cy="1347605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074521" y="3545587"/>
            <a:ext cx="0" cy="42543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670451" y="5255442"/>
            <a:ext cx="0" cy="580881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4465" y="1102347"/>
            <a:ext cx="207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Here’s an example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83" b="25551"/>
          <a:stretch/>
        </p:blipFill>
        <p:spPr>
          <a:xfrm>
            <a:off x="-457200" y="2127438"/>
            <a:ext cx="7315199" cy="1970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5" b="25477"/>
          <a:stretch/>
        </p:blipFill>
        <p:spPr>
          <a:xfrm>
            <a:off x="113121" y="4948467"/>
            <a:ext cx="7315199" cy="104637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352828" y="3730253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85390" y="5678851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57603" y="3744777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949834" y="3744777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556720" y="5717357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84621" y="5717357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657600" y="2498721"/>
            <a:ext cx="249382" cy="249382"/>
            <a:chOff x="6904181" y="1588524"/>
            <a:chExt cx="249382" cy="249382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959258" y="3420896"/>
            <a:ext cx="249382" cy="249382"/>
            <a:chOff x="6904181" y="1588524"/>
            <a:chExt cx="249382" cy="249382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37863" y="5133319"/>
            <a:ext cx="249382" cy="249382"/>
            <a:chOff x="6904181" y="1588524"/>
            <a:chExt cx="249382" cy="249382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084618" y="5498700"/>
            <a:ext cx="249382" cy="249382"/>
            <a:chOff x="6904181" y="1588524"/>
            <a:chExt cx="249382" cy="24938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334207" y="1786462"/>
            <a:ext cx="387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This curve has a standard deviation = 1.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4207" y="4277493"/>
            <a:ext cx="387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curve has a standard deviation = 2.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83846" y="243840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 0.24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190067" y="336092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 0.05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197742" y="2359427"/>
            <a:ext cx="210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“unscaled” similarity values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4570940" y="2807735"/>
            <a:ext cx="457699" cy="172953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663160" y="3122923"/>
            <a:ext cx="404197" cy="227094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sp>
        <p:nvSpPr>
          <p:cNvPr id="35" name="TextBox 34"/>
          <p:cNvSpPr txBox="1"/>
          <p:nvPr/>
        </p:nvSpPr>
        <p:spPr>
          <a:xfrm>
            <a:off x="1945863" y="6082738"/>
            <a:ext cx="4488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points are twice as far from the middle.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4774372" y="4661435"/>
            <a:ext cx="454898" cy="358869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5213636" y="4648200"/>
            <a:ext cx="15634" cy="442238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898347" y="498027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 0.12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465779" y="533774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0.024</a:t>
            </a:r>
          </a:p>
        </p:txBody>
      </p:sp>
    </p:spTree>
    <p:extLst>
      <p:ext uri="{BB962C8B-B14F-4D97-AF65-F5344CB8AC3E}">
        <p14:creationId xmlns:p14="http://schemas.microsoft.com/office/powerpoint/2010/main" val="97974016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5033913" y="1798524"/>
            <a:ext cx="0" cy="1347605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58687" y="2720696"/>
            <a:ext cx="0" cy="42543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26757" y="4646828"/>
            <a:ext cx="0" cy="580881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83" b="25551"/>
          <a:stretch/>
        </p:blipFill>
        <p:spPr>
          <a:xfrm>
            <a:off x="762001" y="1175926"/>
            <a:ext cx="7315199" cy="1970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5" b="25477"/>
          <a:stretch/>
        </p:blipFill>
        <p:spPr>
          <a:xfrm>
            <a:off x="914400" y="4474298"/>
            <a:ext cx="7315199" cy="104637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637991" y="2919886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637991" y="5108743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920795" y="291988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334000" y="291988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213026" y="5108743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740927" y="5108743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920792" y="1673830"/>
            <a:ext cx="249382" cy="249382"/>
            <a:chOff x="6904181" y="1588524"/>
            <a:chExt cx="249382" cy="249382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343424" y="2596005"/>
            <a:ext cx="249382" cy="249382"/>
            <a:chOff x="6904181" y="1588524"/>
            <a:chExt cx="249382" cy="249382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194169" y="4524705"/>
            <a:ext cx="249382" cy="249382"/>
            <a:chOff x="6904181" y="1588524"/>
            <a:chExt cx="249382" cy="249382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740924" y="4890086"/>
            <a:ext cx="249382" cy="249382"/>
            <a:chOff x="6904181" y="1588524"/>
            <a:chExt cx="249382" cy="24938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47038" y="161350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 0.24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574233" y="253603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 0.05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415272" y="445811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 0.12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982704" y="481559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0.024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7329" y="3178675"/>
            <a:ext cx="3885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</a:t>
            </a:r>
            <a:r>
              <a:rPr lang="en-US"/>
              <a:t>scale the similarity scores so they sum to 1: 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432303" y="3987424"/>
            <a:ext cx="3157435" cy="736976"/>
            <a:chOff x="260689" y="2463547"/>
            <a:chExt cx="3157435" cy="736976"/>
          </a:xfrm>
        </p:grpSpPr>
        <p:sp>
          <p:nvSpPr>
            <p:cNvPr id="68" name="TextBox 67"/>
            <p:cNvSpPr txBox="1"/>
            <p:nvPr/>
          </p:nvSpPr>
          <p:spPr>
            <a:xfrm>
              <a:off x="787275" y="2463547"/>
              <a:ext cx="700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Score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60689" y="2831191"/>
              <a:ext cx="1753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Sum of all scores</a:t>
              </a:r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584462" y="2832879"/>
              <a:ext cx="110639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1893668" y="2611852"/>
              <a:ext cx="1524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 Scaled Score</a:t>
              </a: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509026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5033913" y="1798524"/>
            <a:ext cx="0" cy="1347605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337713" y="2720696"/>
            <a:ext cx="0" cy="42543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26757" y="5331642"/>
            <a:ext cx="0" cy="580881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83" b="25551"/>
          <a:stretch/>
        </p:blipFill>
        <p:spPr>
          <a:xfrm>
            <a:off x="799660" y="1322243"/>
            <a:ext cx="7315199" cy="1970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5" b="25477"/>
          <a:stretch/>
        </p:blipFill>
        <p:spPr>
          <a:xfrm>
            <a:off x="838201" y="5049624"/>
            <a:ext cx="7315199" cy="104637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637991" y="2919886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637991" y="5793557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920795" y="291988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213026" y="291988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213026" y="5793557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740927" y="5793557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920792" y="1673830"/>
            <a:ext cx="249382" cy="249382"/>
            <a:chOff x="6904181" y="1588524"/>
            <a:chExt cx="249382" cy="249382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222450" y="2596005"/>
            <a:ext cx="249382" cy="249382"/>
            <a:chOff x="6904181" y="1588524"/>
            <a:chExt cx="249382" cy="249382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194169" y="5209519"/>
            <a:ext cx="249382" cy="249382"/>
            <a:chOff x="6904181" y="1588524"/>
            <a:chExt cx="249382" cy="249382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740924" y="5574900"/>
            <a:ext cx="249382" cy="249382"/>
            <a:chOff x="6904181" y="1588524"/>
            <a:chExt cx="249382" cy="24938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47038" y="161350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 0.24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453259" y="253603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 0.05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415272" y="514293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 0.12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982704" y="550040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0.024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6997739" y="1175923"/>
            <a:ext cx="1926649" cy="1645008"/>
            <a:chOff x="6758166" y="318673"/>
            <a:chExt cx="1926649" cy="1645008"/>
          </a:xfrm>
        </p:grpSpPr>
        <p:sp>
          <p:nvSpPr>
            <p:cNvPr id="3" name="TextBox 2"/>
            <p:cNvSpPr txBox="1"/>
            <p:nvPr/>
          </p:nvSpPr>
          <p:spPr>
            <a:xfrm>
              <a:off x="7073156" y="318673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0.24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758166" y="686317"/>
              <a:ext cx="1223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0.24 + 0.05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6816676" y="688005"/>
              <a:ext cx="110639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7923068" y="466978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= 0.82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73156" y="122670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0.05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758166" y="1594349"/>
              <a:ext cx="1223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0.24 + 0.05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6816676" y="1596037"/>
              <a:ext cx="110639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7923068" y="137501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 0.18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34255" y="3262393"/>
            <a:ext cx="3885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</a:t>
            </a:r>
            <a:r>
              <a:rPr lang="en-US"/>
              <a:t>scale the similarity scores so they sum to 1: 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489229" y="4071142"/>
            <a:ext cx="3157435" cy="736976"/>
            <a:chOff x="260689" y="2463547"/>
            <a:chExt cx="3157435" cy="736976"/>
          </a:xfrm>
        </p:grpSpPr>
        <p:sp>
          <p:nvSpPr>
            <p:cNvPr id="55" name="TextBox 54"/>
            <p:cNvSpPr txBox="1"/>
            <p:nvPr/>
          </p:nvSpPr>
          <p:spPr>
            <a:xfrm>
              <a:off x="787275" y="2463547"/>
              <a:ext cx="700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Score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60689" y="2831191"/>
              <a:ext cx="1753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Sum of all scores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84462" y="2832879"/>
              <a:ext cx="110639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893668" y="2611852"/>
              <a:ext cx="1524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 Scaled Score</a:t>
              </a:r>
            </a:p>
          </p:txBody>
        </p:sp>
      </p:grpSp>
      <p:sp>
        <p:nvSpPr>
          <p:cNvPr id="31" name="Footer Placeholder 3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395126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5033913" y="1798524"/>
            <a:ext cx="0" cy="1347605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337713" y="2720696"/>
            <a:ext cx="0" cy="42543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26757" y="4646828"/>
            <a:ext cx="0" cy="580881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83" b="25551"/>
          <a:stretch/>
        </p:blipFill>
        <p:spPr>
          <a:xfrm>
            <a:off x="834275" y="1420150"/>
            <a:ext cx="7315199" cy="1970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5" b="25477"/>
          <a:stretch/>
        </p:blipFill>
        <p:spPr>
          <a:xfrm>
            <a:off x="590962" y="4277112"/>
            <a:ext cx="7315199" cy="104637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637991" y="2919886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637991" y="5108743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920795" y="291988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213026" y="291988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213026" y="5108743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740927" y="5108743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920792" y="1673830"/>
            <a:ext cx="249382" cy="249382"/>
            <a:chOff x="6904181" y="1588524"/>
            <a:chExt cx="249382" cy="249382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222450" y="2596005"/>
            <a:ext cx="249382" cy="249382"/>
            <a:chOff x="6904181" y="1588524"/>
            <a:chExt cx="249382" cy="249382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194169" y="4524705"/>
            <a:ext cx="249382" cy="249382"/>
            <a:chOff x="6904181" y="1588524"/>
            <a:chExt cx="249382" cy="249382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740924" y="4890086"/>
            <a:ext cx="249382" cy="249382"/>
            <a:chOff x="6904181" y="1588524"/>
            <a:chExt cx="249382" cy="24938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47038" y="161350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 0.24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453259" y="253603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 0.05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415272" y="445811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 0.12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982704" y="481559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0.024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6997739" y="1175923"/>
            <a:ext cx="1926649" cy="1645008"/>
            <a:chOff x="6758166" y="318673"/>
            <a:chExt cx="1926649" cy="1645008"/>
          </a:xfrm>
        </p:grpSpPr>
        <p:sp>
          <p:nvSpPr>
            <p:cNvPr id="3" name="TextBox 2"/>
            <p:cNvSpPr txBox="1"/>
            <p:nvPr/>
          </p:nvSpPr>
          <p:spPr>
            <a:xfrm>
              <a:off x="7073156" y="318673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0.24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758166" y="686317"/>
              <a:ext cx="1223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0.24 + 0.05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6816676" y="688005"/>
              <a:ext cx="110639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7923068" y="466978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= 0.82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73156" y="122670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0.05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758166" y="1594349"/>
              <a:ext cx="1223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0.24 + 0.05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6816676" y="1596037"/>
              <a:ext cx="110639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7923068" y="137501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 0.18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2000" y="4170612"/>
            <a:ext cx="1985159" cy="1849188"/>
            <a:chOff x="7003204" y="2760797"/>
            <a:chExt cx="1985159" cy="1849188"/>
          </a:xfrm>
        </p:grpSpPr>
        <p:sp>
          <p:nvSpPr>
            <p:cNvPr id="41" name="TextBox 40"/>
            <p:cNvSpPr txBox="1"/>
            <p:nvPr/>
          </p:nvSpPr>
          <p:spPr>
            <a:xfrm>
              <a:off x="7376704" y="276079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0.12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03204" y="3128441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0.12 + 0.024</a:t>
              </a: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7120224" y="3130129"/>
              <a:ext cx="110639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8226616" y="2909102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= 0.82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18194" y="3873009"/>
              <a:ext cx="7104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0.024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003204" y="4240653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0.12 + 0.024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7120224" y="4242341"/>
              <a:ext cx="110639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8226616" y="4021314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 0.18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77329" y="1188218"/>
            <a:ext cx="3885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</a:t>
            </a:r>
            <a:r>
              <a:rPr lang="en-US"/>
              <a:t>scale the similarity scores so they sum to 1: 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432303" y="1996967"/>
            <a:ext cx="3157435" cy="736976"/>
            <a:chOff x="260689" y="2463547"/>
            <a:chExt cx="3157435" cy="736976"/>
          </a:xfrm>
        </p:grpSpPr>
        <p:sp>
          <p:nvSpPr>
            <p:cNvPr id="67" name="TextBox 66"/>
            <p:cNvSpPr txBox="1"/>
            <p:nvPr/>
          </p:nvSpPr>
          <p:spPr>
            <a:xfrm>
              <a:off x="787275" y="2463547"/>
              <a:ext cx="700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Score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60689" y="2831191"/>
              <a:ext cx="1753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Sum of all scores</a:t>
              </a:r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584462" y="2832879"/>
              <a:ext cx="110639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1893668" y="2611852"/>
              <a:ext cx="1524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 Scaled Score</a:t>
              </a:r>
            </a:p>
          </p:txBody>
        </p:sp>
      </p:grpSp>
      <p:sp>
        <p:nvSpPr>
          <p:cNvPr id="33" name="Footer Placeholder 3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60214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5295907" y="1798524"/>
            <a:ext cx="0" cy="1347605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599707" y="2720696"/>
            <a:ext cx="0" cy="42543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479966" y="4646828"/>
            <a:ext cx="0" cy="580881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83" b="25551"/>
          <a:stretch/>
        </p:blipFill>
        <p:spPr>
          <a:xfrm>
            <a:off x="1093512" y="1349055"/>
            <a:ext cx="7315199" cy="1970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5" b="25477"/>
          <a:stretch/>
        </p:blipFill>
        <p:spPr>
          <a:xfrm>
            <a:off x="1828799" y="4288607"/>
            <a:ext cx="7315199" cy="104637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899985" y="2919886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91200" y="5108743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82789" y="291988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75020" y="291988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66235" y="5108743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894136" y="5108743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182786" y="1673830"/>
            <a:ext cx="249382" cy="249382"/>
            <a:chOff x="6904181" y="1588524"/>
            <a:chExt cx="249382" cy="249382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484444" y="2596005"/>
            <a:ext cx="249382" cy="249382"/>
            <a:chOff x="6904181" y="1588524"/>
            <a:chExt cx="249382" cy="249382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6347378" y="4524705"/>
            <a:ext cx="249382" cy="249382"/>
            <a:chOff x="6904181" y="1588524"/>
            <a:chExt cx="249382" cy="249382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894133" y="4890086"/>
            <a:ext cx="249382" cy="249382"/>
            <a:chOff x="6904181" y="1588524"/>
            <a:chExt cx="249382" cy="24938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409032" y="161350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 0.24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715253" y="253603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 0.05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568481" y="445811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 0.12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135913" y="481559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0.024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6997739" y="1175923"/>
            <a:ext cx="1926649" cy="1645008"/>
            <a:chOff x="6758166" y="318673"/>
            <a:chExt cx="1926649" cy="1645008"/>
          </a:xfrm>
        </p:grpSpPr>
        <p:sp>
          <p:nvSpPr>
            <p:cNvPr id="3" name="TextBox 2"/>
            <p:cNvSpPr txBox="1"/>
            <p:nvPr/>
          </p:nvSpPr>
          <p:spPr>
            <a:xfrm>
              <a:off x="7073156" y="318673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0.24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758166" y="686317"/>
              <a:ext cx="1223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0.24 + 0.05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6816676" y="688005"/>
              <a:ext cx="110639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7923068" y="466978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= 0.82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73156" y="122670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0.05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758166" y="1594349"/>
              <a:ext cx="1223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0.24 + 0.05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6816676" y="1596037"/>
              <a:ext cx="110639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7923068" y="137501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 0.18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85800" y="3724802"/>
            <a:ext cx="1985159" cy="1849188"/>
            <a:chOff x="7003204" y="2760797"/>
            <a:chExt cx="1985159" cy="1849188"/>
          </a:xfrm>
        </p:grpSpPr>
        <p:sp>
          <p:nvSpPr>
            <p:cNvPr id="41" name="TextBox 40"/>
            <p:cNvSpPr txBox="1"/>
            <p:nvPr/>
          </p:nvSpPr>
          <p:spPr>
            <a:xfrm>
              <a:off x="7376704" y="276079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0.12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03204" y="3128441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0.12 + 0.024</a:t>
              </a: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7120224" y="3130129"/>
              <a:ext cx="110639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8226616" y="2909102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= 0.82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18194" y="3873009"/>
              <a:ext cx="7104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0.024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003204" y="4240653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0.12 + 0.024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7120224" y="4242341"/>
              <a:ext cx="110639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8226616" y="4021314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 0.18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77329" y="1188218"/>
            <a:ext cx="3885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</a:t>
            </a:r>
            <a:r>
              <a:rPr lang="en-US"/>
              <a:t>scale the similarity scores so they sum to 1: 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432303" y="1996967"/>
            <a:ext cx="3157435" cy="736976"/>
            <a:chOff x="260689" y="2463547"/>
            <a:chExt cx="3157435" cy="736976"/>
          </a:xfrm>
        </p:grpSpPr>
        <p:sp>
          <p:nvSpPr>
            <p:cNvPr id="67" name="TextBox 66"/>
            <p:cNvSpPr txBox="1"/>
            <p:nvPr/>
          </p:nvSpPr>
          <p:spPr>
            <a:xfrm>
              <a:off x="787275" y="2463547"/>
              <a:ext cx="700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Score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60689" y="2831191"/>
              <a:ext cx="1753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Sum of all scores</a:t>
              </a:r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584462" y="2832879"/>
              <a:ext cx="110639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1893668" y="2611852"/>
              <a:ext cx="1524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 Scaled Score</a:t>
              </a: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8464306" y="1015267"/>
            <a:ext cx="693022" cy="189295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37744" y="3061402"/>
            <a:ext cx="197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These are the same as these! 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7254216" y="2845390"/>
            <a:ext cx="710452" cy="300739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2256935" y="3724802"/>
            <a:ext cx="693022" cy="189295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1727821" y="3532445"/>
            <a:ext cx="298411" cy="89234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ooter Placeholder 3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731479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2465568" y="2287240"/>
            <a:ext cx="233521" cy="129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875270" y="4514183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884506" y="2054457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2129840" y="2158942"/>
            <a:ext cx="2281286" cy="2121031"/>
            <a:chOff x="2875175" y="245097"/>
            <a:chExt cx="2281286" cy="2121031"/>
          </a:xfrm>
        </p:grpSpPr>
        <p:sp>
          <p:nvSpPr>
            <p:cNvPr id="47" name="Oval 46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5091430" y="3280993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695504" y="3648377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091430" y="4082800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572197" y="3733217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997739" y="1175923"/>
            <a:ext cx="1926649" cy="1645008"/>
            <a:chOff x="6758166" y="318673"/>
            <a:chExt cx="1926649" cy="1645008"/>
          </a:xfrm>
        </p:grpSpPr>
        <p:sp>
          <p:nvSpPr>
            <p:cNvPr id="28" name="TextBox 27"/>
            <p:cNvSpPr txBox="1"/>
            <p:nvPr/>
          </p:nvSpPr>
          <p:spPr>
            <a:xfrm>
              <a:off x="7073156" y="318673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0.24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58166" y="686317"/>
              <a:ext cx="1223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0.24 + 0.05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6816676" y="688005"/>
              <a:ext cx="110639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7923068" y="466978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= 0.82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73156" y="122670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0.05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758166" y="1594349"/>
              <a:ext cx="1223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0.24 + 0.05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6816676" y="1596037"/>
              <a:ext cx="110639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923068" y="137501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 0.18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939229" y="3724802"/>
            <a:ext cx="1985159" cy="1849188"/>
            <a:chOff x="7003204" y="2760797"/>
            <a:chExt cx="1985159" cy="1849188"/>
          </a:xfrm>
        </p:grpSpPr>
        <p:sp>
          <p:nvSpPr>
            <p:cNvPr id="38" name="TextBox 37"/>
            <p:cNvSpPr txBox="1"/>
            <p:nvPr/>
          </p:nvSpPr>
          <p:spPr>
            <a:xfrm>
              <a:off x="7376704" y="276079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0.12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03204" y="3128441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0.12 + 0.024</a:t>
              </a: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7120224" y="3130129"/>
              <a:ext cx="110639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8226616" y="2909102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= 0.82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318194" y="3873009"/>
              <a:ext cx="7104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0.024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003204" y="4240653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0.12 + 0.024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7120224" y="4242341"/>
              <a:ext cx="110639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8226616" y="4021314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 0.18</a:t>
              </a:r>
            </a:p>
          </p:txBody>
        </p:sp>
      </p:grpSp>
      <p:cxnSp>
        <p:nvCxnSpPr>
          <p:cNvPr id="4" name="Straight Connector 3"/>
          <p:cNvCxnSpPr>
            <a:stCxn id="47" idx="6"/>
            <a:endCxn id="53" idx="2"/>
          </p:cNvCxnSpPr>
          <p:nvPr/>
        </p:nvCxnSpPr>
        <p:spPr>
          <a:xfrm>
            <a:off x="2554049" y="2432320"/>
            <a:ext cx="301657" cy="65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47" idx="5"/>
            <a:endCxn id="52" idx="1"/>
          </p:cNvCxnSpPr>
          <p:nvPr/>
        </p:nvCxnSpPr>
        <p:spPr>
          <a:xfrm>
            <a:off x="2520913" y="2512305"/>
            <a:ext cx="66266" cy="66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2103559" y="2035603"/>
            <a:ext cx="1127216" cy="8774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436971" y="810615"/>
            <a:ext cx="3536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That implies that the scaled similarity scores for this relatively tight cluster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23398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2342898" y="3488054"/>
            <a:ext cx="233521" cy="129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752600" y="5714997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761836" y="3255271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2007170" y="3359756"/>
            <a:ext cx="2281286" cy="2121031"/>
            <a:chOff x="2875175" y="245097"/>
            <a:chExt cx="2281286" cy="2121031"/>
          </a:xfrm>
        </p:grpSpPr>
        <p:sp>
          <p:nvSpPr>
            <p:cNvPr id="47" name="Oval 46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4968760" y="4481807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572834" y="4849191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968760" y="5283614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449527" y="4934031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997739" y="1175923"/>
            <a:ext cx="1926649" cy="1645008"/>
            <a:chOff x="6758166" y="318673"/>
            <a:chExt cx="1926649" cy="1645008"/>
          </a:xfrm>
        </p:grpSpPr>
        <p:sp>
          <p:nvSpPr>
            <p:cNvPr id="28" name="TextBox 27"/>
            <p:cNvSpPr txBox="1"/>
            <p:nvPr/>
          </p:nvSpPr>
          <p:spPr>
            <a:xfrm>
              <a:off x="7073156" y="318673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0.24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58166" y="686317"/>
              <a:ext cx="1223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0.24 + 0.05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6816676" y="688005"/>
              <a:ext cx="110639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7923068" y="466978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= 0.82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73156" y="122670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0.05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758166" y="1594349"/>
              <a:ext cx="1223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0.24 + 0.05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6816676" y="1596037"/>
              <a:ext cx="110639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923068" y="137501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 0.18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939229" y="3724802"/>
            <a:ext cx="1985159" cy="1849188"/>
            <a:chOff x="7003204" y="2760797"/>
            <a:chExt cx="1985159" cy="1849188"/>
          </a:xfrm>
        </p:grpSpPr>
        <p:sp>
          <p:nvSpPr>
            <p:cNvPr id="38" name="TextBox 37"/>
            <p:cNvSpPr txBox="1"/>
            <p:nvPr/>
          </p:nvSpPr>
          <p:spPr>
            <a:xfrm>
              <a:off x="7376704" y="276079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0.12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03204" y="3128441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0.12 + 0.024</a:t>
              </a: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7120224" y="3130129"/>
              <a:ext cx="110639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8226616" y="2909102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= 0.82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318194" y="3873009"/>
              <a:ext cx="7104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0.024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003204" y="4240653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0.12 + 0.024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7120224" y="4242341"/>
              <a:ext cx="110639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8226616" y="4021314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 0.18</a:t>
              </a:r>
            </a:p>
          </p:txBody>
        </p:sp>
      </p:grpSp>
      <p:cxnSp>
        <p:nvCxnSpPr>
          <p:cNvPr id="4" name="Straight Connector 3"/>
          <p:cNvCxnSpPr>
            <a:stCxn id="47" idx="6"/>
            <a:endCxn id="53" idx="2"/>
          </p:cNvCxnSpPr>
          <p:nvPr/>
        </p:nvCxnSpPr>
        <p:spPr>
          <a:xfrm>
            <a:off x="2431379" y="3633134"/>
            <a:ext cx="301657" cy="65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47" idx="5"/>
            <a:endCxn id="52" idx="1"/>
          </p:cNvCxnSpPr>
          <p:nvPr/>
        </p:nvCxnSpPr>
        <p:spPr>
          <a:xfrm>
            <a:off x="2398243" y="3713119"/>
            <a:ext cx="66266" cy="66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4414578" y="4329923"/>
            <a:ext cx="1440301" cy="13798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69323" y="1045576"/>
            <a:ext cx="3536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That implies that the scaled similarity scores for </a:t>
            </a:r>
            <a:r>
              <a:rPr lang="en-US"/>
              <a:t>this relatively tight cluster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569852" y="2437216"/>
            <a:ext cx="2251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mr-IN" dirty="0"/>
              <a:t>…</a:t>
            </a:r>
            <a:r>
              <a:rPr lang="en-US" dirty="0"/>
              <a:t>are the same for this relatively loose cluster!</a:t>
            </a:r>
          </a:p>
        </p:txBody>
      </p:sp>
      <p:sp>
        <p:nvSpPr>
          <p:cNvPr id="66" name="Oval 65"/>
          <p:cNvSpPr/>
          <p:nvPr/>
        </p:nvSpPr>
        <p:spPr>
          <a:xfrm>
            <a:off x="1980889" y="3236417"/>
            <a:ext cx="1127216" cy="8774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50" idx="1"/>
            <a:endCxn id="46" idx="5"/>
          </p:cNvCxnSpPr>
          <p:nvPr/>
        </p:nvCxnSpPr>
        <p:spPr>
          <a:xfrm flipH="1" flipV="1">
            <a:off x="5161867" y="4674917"/>
            <a:ext cx="320790" cy="292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0" idx="2"/>
            <a:endCxn id="48" idx="6"/>
          </p:cNvCxnSpPr>
          <p:nvPr/>
        </p:nvCxnSpPr>
        <p:spPr>
          <a:xfrm flipH="1" flipV="1">
            <a:off x="4799074" y="4962310"/>
            <a:ext cx="650450" cy="84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50" idx="3"/>
            <a:endCxn id="49" idx="7"/>
          </p:cNvCxnSpPr>
          <p:nvPr/>
        </p:nvCxnSpPr>
        <p:spPr>
          <a:xfrm flipH="1">
            <a:off x="5161867" y="5127138"/>
            <a:ext cx="320790" cy="1896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0822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9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906" y="-94228"/>
            <a:ext cx="8229600" cy="987425"/>
          </a:xfrm>
        </p:spPr>
        <p:txBody>
          <a:bodyPr/>
          <a:lstStyle/>
          <a:p>
            <a:r>
              <a:rPr lang="en-US" dirty="0"/>
              <a:t>SVD – Example: Users-to-Movies</a:t>
            </a:r>
          </a:p>
        </p:txBody>
      </p:sp>
      <p:sp>
        <p:nvSpPr>
          <p:cNvPr id="140493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27025" y="1052601"/>
            <a:ext cx="8686800" cy="1166813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FF0066"/>
                </a:solidFill>
              </a:rPr>
              <a:t>Consider a matrix. What does SVD do?</a:t>
            </a:r>
            <a:endParaRPr lang="en-US" sz="1800" b="1" dirty="0"/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04936" name="Freeform 8"/>
          <p:cNvSpPr>
            <a:spLocks/>
          </p:cNvSpPr>
          <p:nvPr/>
        </p:nvSpPr>
        <p:spPr bwMode="auto">
          <a:xfrm>
            <a:off x="795248" y="3018528"/>
            <a:ext cx="228600" cy="2590800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04939" name="Freeform 11"/>
          <p:cNvSpPr>
            <a:spLocks/>
          </p:cNvSpPr>
          <p:nvPr/>
        </p:nvSpPr>
        <p:spPr bwMode="auto">
          <a:xfrm flipH="1">
            <a:off x="2456408" y="3018528"/>
            <a:ext cx="228600" cy="2590800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04949" name="Text Box 21"/>
          <p:cNvSpPr txBox="1">
            <a:spLocks noChangeArrowheads="1"/>
          </p:cNvSpPr>
          <p:nvPr/>
        </p:nvSpPr>
        <p:spPr bwMode="auto">
          <a:xfrm>
            <a:off x="2679192" y="3941426"/>
            <a:ext cx="401072" cy="584775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3200" b="1" dirty="0">
                <a:solidFill>
                  <a:srgbClr val="008000"/>
                </a:solidFill>
              </a:rPr>
              <a:t>=</a:t>
            </a:r>
          </a:p>
        </p:txBody>
      </p:sp>
      <p:sp>
        <p:nvSpPr>
          <p:cNvPr id="1404950" name="Line 22"/>
          <p:cNvSpPr>
            <a:spLocks noChangeShapeType="1"/>
          </p:cNvSpPr>
          <p:nvPr/>
        </p:nvSpPr>
        <p:spPr bwMode="auto">
          <a:xfrm flipV="1">
            <a:off x="304800" y="3018528"/>
            <a:ext cx="0" cy="533400"/>
          </a:xfrm>
          <a:prstGeom prst="line">
            <a:avLst/>
          </a:prstGeom>
          <a:noFill/>
          <a:ln w="15875">
            <a:solidFill>
              <a:srgbClr val="008000"/>
            </a:solidFill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008000"/>
              </a:solidFill>
            </a:endParaRPr>
          </a:p>
        </p:txBody>
      </p:sp>
      <p:sp>
        <p:nvSpPr>
          <p:cNvPr id="1404951" name="Text Box 23"/>
          <p:cNvSpPr txBox="1">
            <a:spLocks noChangeArrowheads="1"/>
          </p:cNvSpPr>
          <p:nvPr/>
        </p:nvSpPr>
        <p:spPr bwMode="auto">
          <a:xfrm>
            <a:off x="0" y="3596656"/>
            <a:ext cx="635110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SciFi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404953" name="Text Box 25"/>
          <p:cNvSpPr txBox="1">
            <a:spLocks noChangeArrowheads="1"/>
          </p:cNvSpPr>
          <p:nvPr/>
        </p:nvSpPr>
        <p:spPr bwMode="auto">
          <a:xfrm>
            <a:off x="-69331" y="5029195"/>
            <a:ext cx="883255" cy="307777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</a:rPr>
              <a:t>Romance</a:t>
            </a:r>
          </a:p>
        </p:txBody>
      </p:sp>
      <p:sp>
        <p:nvSpPr>
          <p:cNvPr id="1404954" name="Line 26"/>
          <p:cNvSpPr>
            <a:spLocks noChangeShapeType="1"/>
          </p:cNvSpPr>
          <p:nvPr/>
        </p:nvSpPr>
        <p:spPr bwMode="auto">
          <a:xfrm>
            <a:off x="304800" y="4085328"/>
            <a:ext cx="0" cy="228600"/>
          </a:xfrm>
          <a:prstGeom prst="line">
            <a:avLst/>
          </a:prstGeom>
          <a:noFill/>
          <a:ln w="15875">
            <a:solidFill>
              <a:srgbClr val="008000"/>
            </a:solidFill>
            <a:round/>
            <a:headEnd type="none" w="sm" len="sm"/>
            <a:tailEnd type="arrow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008000"/>
              </a:solidFill>
            </a:endParaRPr>
          </a:p>
        </p:txBody>
      </p:sp>
      <p:sp>
        <p:nvSpPr>
          <p:cNvPr id="1404955" name="Line 27"/>
          <p:cNvSpPr>
            <a:spLocks noChangeShapeType="1"/>
          </p:cNvSpPr>
          <p:nvPr/>
        </p:nvSpPr>
        <p:spPr bwMode="auto">
          <a:xfrm flipV="1">
            <a:off x="304800" y="4542528"/>
            <a:ext cx="0" cy="457200"/>
          </a:xfrm>
          <a:prstGeom prst="line">
            <a:avLst/>
          </a:prstGeom>
          <a:noFill/>
          <a:ln w="15875">
            <a:solidFill>
              <a:srgbClr val="008000"/>
            </a:solidFill>
            <a:round/>
            <a:headEnd type="none" w="sm" len="sm"/>
            <a:tailEnd type="arrow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008000"/>
              </a:solidFill>
            </a:endParaRPr>
          </a:p>
        </p:txBody>
      </p:sp>
      <p:sp>
        <p:nvSpPr>
          <p:cNvPr id="1404956" name="Line 28"/>
          <p:cNvSpPr>
            <a:spLocks noChangeShapeType="1"/>
          </p:cNvSpPr>
          <p:nvPr/>
        </p:nvSpPr>
        <p:spPr bwMode="auto">
          <a:xfrm>
            <a:off x="304800" y="5380728"/>
            <a:ext cx="0" cy="228600"/>
          </a:xfrm>
          <a:prstGeom prst="line">
            <a:avLst/>
          </a:prstGeom>
          <a:noFill/>
          <a:ln w="15875">
            <a:solidFill>
              <a:srgbClr val="008000"/>
            </a:solidFill>
            <a:round/>
            <a:headEnd type="none" w="sm" len="sm"/>
            <a:tailEnd type="arrow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1033775" y="1384022"/>
            <a:ext cx="1338828" cy="18816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700" dirty="0">
                <a:solidFill>
                  <a:srgbClr val="008000"/>
                </a:solidFill>
              </a:rPr>
              <a:t> Matrix</a:t>
            </a:r>
          </a:p>
          <a:p>
            <a:pPr>
              <a:lnSpc>
                <a:spcPct val="140000"/>
              </a:lnSpc>
            </a:pPr>
            <a:r>
              <a:rPr lang="en-US" sz="1700" dirty="0">
                <a:solidFill>
                  <a:srgbClr val="008000"/>
                </a:solidFill>
              </a:rPr>
              <a:t>Alien</a:t>
            </a:r>
          </a:p>
          <a:p>
            <a:pPr>
              <a:lnSpc>
                <a:spcPct val="140000"/>
              </a:lnSpc>
            </a:pPr>
            <a:r>
              <a:rPr lang="en-US" sz="1700" dirty="0">
                <a:solidFill>
                  <a:srgbClr val="008000"/>
                </a:solidFill>
              </a:rPr>
              <a:t>Serenity</a:t>
            </a:r>
          </a:p>
          <a:p>
            <a:pPr>
              <a:lnSpc>
                <a:spcPct val="140000"/>
              </a:lnSpc>
            </a:pPr>
            <a:r>
              <a:rPr lang="en-US" sz="1700" dirty="0">
                <a:solidFill>
                  <a:srgbClr val="008000"/>
                </a:solidFill>
              </a:rPr>
              <a:t>Casablanca</a:t>
            </a:r>
          </a:p>
          <a:p>
            <a:pPr>
              <a:lnSpc>
                <a:spcPct val="140000"/>
              </a:lnSpc>
            </a:pPr>
            <a:r>
              <a:rPr lang="en-US" sz="1700" dirty="0">
                <a:solidFill>
                  <a:srgbClr val="008000"/>
                </a:solidFill>
              </a:rPr>
              <a:t> </a:t>
            </a:r>
            <a:r>
              <a:rPr lang="en-US" sz="1700" dirty="0" err="1">
                <a:solidFill>
                  <a:srgbClr val="008000"/>
                </a:solidFill>
              </a:rPr>
              <a:t>Amelie</a:t>
            </a:r>
            <a:endParaRPr lang="en-US" sz="1700" dirty="0">
              <a:solidFill>
                <a:srgbClr val="008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58672" y="3018528"/>
            <a:ext cx="198452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1   1   1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0   0</a:t>
            </a:r>
          </a:p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3   3   3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0   0</a:t>
            </a:r>
          </a:p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4   4   4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0   0</a:t>
            </a:r>
          </a:p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5   5   5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0   0</a:t>
            </a:r>
          </a:p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4   4</a:t>
            </a:r>
          </a:p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0   0   0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5   5</a:t>
            </a:r>
          </a:p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2   2</a:t>
            </a:r>
          </a:p>
        </p:txBody>
      </p:sp>
      <p:sp>
        <p:nvSpPr>
          <p:cNvPr id="54" name="Rectangle 2"/>
          <p:cNvSpPr>
            <a:spLocks noChangeArrowheads="1"/>
          </p:cNvSpPr>
          <p:nvPr/>
        </p:nvSpPr>
        <p:spPr bwMode="auto">
          <a:xfrm>
            <a:off x="4178300" y="3454400"/>
            <a:ext cx="328612" cy="3206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10"/>
          <p:cNvSpPr>
            <a:spLocks noChangeArrowheads="1"/>
          </p:cNvSpPr>
          <p:nvPr/>
        </p:nvSpPr>
        <p:spPr bwMode="auto">
          <a:xfrm>
            <a:off x="4175125" y="3811587"/>
            <a:ext cx="3952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  <a:sym typeface="Symbol" pitchFamily="18" charset="2"/>
              </a:rPr>
              <a:t></a:t>
            </a:r>
          </a:p>
        </p:txBody>
      </p:sp>
      <p:grpSp>
        <p:nvGrpSpPr>
          <p:cNvPr id="56" name="Group 11"/>
          <p:cNvGrpSpPr>
            <a:grpSpLocks/>
          </p:cNvGrpSpPr>
          <p:nvPr/>
        </p:nvGrpSpPr>
        <p:grpSpPr bwMode="auto">
          <a:xfrm>
            <a:off x="3200400" y="3448050"/>
            <a:ext cx="468312" cy="1752600"/>
            <a:chOff x="1663" y="1551"/>
            <a:chExt cx="295" cy="1104"/>
          </a:xfrm>
        </p:grpSpPr>
        <p:sp>
          <p:nvSpPr>
            <p:cNvPr id="57" name="AutoShape 12"/>
            <p:cNvSpPr>
              <a:spLocks/>
            </p:cNvSpPr>
            <p:nvPr/>
          </p:nvSpPr>
          <p:spPr bwMode="auto">
            <a:xfrm>
              <a:off x="1862" y="1551"/>
              <a:ext cx="96" cy="1104"/>
            </a:xfrm>
            <a:prstGeom prst="leftBrace">
              <a:avLst>
                <a:gd name="adj1" fmla="val 958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Text Box 13"/>
            <p:cNvSpPr txBox="1">
              <a:spLocks noChangeArrowheads="1"/>
            </p:cNvSpPr>
            <p:nvPr/>
          </p:nvSpPr>
          <p:spPr bwMode="auto">
            <a:xfrm>
              <a:off x="1663" y="1955"/>
              <a:ext cx="24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kumimoji="0" lang="en-US" sz="2000">
                  <a:latin typeface="Sylfaen" pitchFamily="18" charset="0"/>
                </a:rPr>
                <a:t>m</a:t>
              </a:r>
            </a:p>
          </p:txBody>
        </p:sp>
      </p:grpSp>
      <p:grpSp>
        <p:nvGrpSpPr>
          <p:cNvPr id="59" name="Group 14"/>
          <p:cNvGrpSpPr>
            <a:grpSpLocks/>
          </p:cNvGrpSpPr>
          <p:nvPr/>
        </p:nvGrpSpPr>
        <p:grpSpPr bwMode="auto">
          <a:xfrm>
            <a:off x="4670425" y="2749550"/>
            <a:ext cx="1066800" cy="660400"/>
            <a:chOff x="2589" y="1111"/>
            <a:chExt cx="672" cy="416"/>
          </a:xfrm>
        </p:grpSpPr>
        <p:sp>
          <p:nvSpPr>
            <p:cNvPr id="60" name="Text Box 15"/>
            <p:cNvSpPr txBox="1">
              <a:spLocks noChangeArrowheads="1"/>
            </p:cNvSpPr>
            <p:nvPr/>
          </p:nvSpPr>
          <p:spPr bwMode="auto">
            <a:xfrm>
              <a:off x="2831" y="1111"/>
              <a:ext cx="20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kumimoji="0" lang="en-US" sz="2000">
                  <a:latin typeface="Sylfaen" pitchFamily="18" charset="0"/>
                </a:rPr>
                <a:t>n</a:t>
              </a:r>
            </a:p>
          </p:txBody>
        </p:sp>
        <p:sp>
          <p:nvSpPr>
            <p:cNvPr id="61" name="AutoShape 16"/>
            <p:cNvSpPr>
              <a:spLocks/>
            </p:cNvSpPr>
            <p:nvPr/>
          </p:nvSpPr>
          <p:spPr bwMode="auto">
            <a:xfrm rot="5400000">
              <a:off x="2829" y="1095"/>
              <a:ext cx="192" cy="672"/>
            </a:xfrm>
            <a:prstGeom prst="leftBrace">
              <a:avLst>
                <a:gd name="adj1" fmla="val 291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2" name="Rectangle 17"/>
          <p:cNvSpPr>
            <a:spLocks noChangeArrowheads="1"/>
          </p:cNvSpPr>
          <p:nvPr/>
        </p:nvSpPr>
        <p:spPr bwMode="auto">
          <a:xfrm>
            <a:off x="3709987" y="5195887"/>
            <a:ext cx="43973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</a:rPr>
              <a:t>U</a:t>
            </a:r>
            <a:endParaRPr kumimoji="0" lang="en-US" sz="2800" b="1" baseline="30000">
              <a:latin typeface="Sylfaen" pitchFamily="18" charset="0"/>
            </a:endParaRPr>
          </a:p>
        </p:txBody>
      </p:sp>
      <p:sp>
        <p:nvSpPr>
          <p:cNvPr id="63" name="AutoShape 18"/>
          <p:cNvSpPr>
            <a:spLocks noChangeArrowheads="1"/>
          </p:cNvSpPr>
          <p:nvPr/>
        </p:nvSpPr>
        <p:spPr bwMode="auto">
          <a:xfrm rot="16200000">
            <a:off x="2912269" y="4280693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64" name="AutoShape 19"/>
          <p:cNvSpPr>
            <a:spLocks noChangeArrowheads="1"/>
          </p:cNvSpPr>
          <p:nvPr/>
        </p:nvSpPr>
        <p:spPr bwMode="auto">
          <a:xfrm rot="16200000">
            <a:off x="4167187" y="3459162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65" name="Rectangle 20"/>
          <p:cNvSpPr>
            <a:spLocks noChangeArrowheads="1"/>
          </p:cNvSpPr>
          <p:nvPr/>
        </p:nvSpPr>
        <p:spPr bwMode="auto">
          <a:xfrm>
            <a:off x="4940300" y="3773487"/>
            <a:ext cx="584200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</a:rPr>
              <a:t>V</a:t>
            </a:r>
            <a:r>
              <a:rPr kumimoji="0" lang="en-US" sz="2800" b="1" baseline="30000">
                <a:latin typeface="Sylfaen" pitchFamily="18" charset="0"/>
              </a:rPr>
              <a:t>T</a:t>
            </a:r>
          </a:p>
        </p:txBody>
      </p:sp>
      <p:sp>
        <p:nvSpPr>
          <p:cNvPr id="66" name="Rectangle 22"/>
          <p:cNvSpPr>
            <a:spLocks noChangeArrowheads="1"/>
          </p:cNvSpPr>
          <p:nvPr/>
        </p:nvSpPr>
        <p:spPr bwMode="auto">
          <a:xfrm>
            <a:off x="3903662" y="3444875"/>
            <a:ext cx="171450" cy="1831975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Rectangle 23"/>
          <p:cNvSpPr>
            <a:spLocks noChangeArrowheads="1"/>
          </p:cNvSpPr>
          <p:nvPr/>
        </p:nvSpPr>
        <p:spPr bwMode="auto">
          <a:xfrm>
            <a:off x="4343400" y="3624262"/>
            <a:ext cx="158750" cy="1571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AutoShape 24"/>
          <p:cNvSpPr>
            <a:spLocks noChangeArrowheads="1"/>
          </p:cNvSpPr>
          <p:nvPr/>
        </p:nvSpPr>
        <p:spPr bwMode="auto">
          <a:xfrm>
            <a:off x="4627562" y="3465512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69" name="Rectangle 25"/>
          <p:cNvSpPr>
            <a:spLocks noChangeArrowheads="1"/>
          </p:cNvSpPr>
          <p:nvPr/>
        </p:nvSpPr>
        <p:spPr bwMode="auto">
          <a:xfrm>
            <a:off x="4625975" y="3633787"/>
            <a:ext cx="1150937" cy="1698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Text Box 31"/>
          <p:cNvSpPr txBox="1">
            <a:spLocks noChangeArrowheads="1"/>
          </p:cNvSpPr>
          <p:nvPr/>
        </p:nvSpPr>
        <p:spPr bwMode="auto">
          <a:xfrm>
            <a:off x="5381773" y="5352871"/>
            <a:ext cx="3315331" cy="1200329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“Concepts” </a:t>
            </a:r>
            <a:br>
              <a:rPr lang="en-US" sz="2400" b="1" dirty="0">
                <a:solidFill>
                  <a:srgbClr val="0000FF"/>
                </a:solidFill>
              </a:rPr>
            </a:br>
            <a:r>
              <a:rPr lang="en-US" sz="2400" b="1" dirty="0">
                <a:solidFill>
                  <a:srgbClr val="0000FF"/>
                </a:solidFill>
              </a:rPr>
              <a:t>AKA Latent dimensions</a:t>
            </a:r>
            <a:br>
              <a:rPr lang="en-US" sz="2400" b="1" dirty="0">
                <a:solidFill>
                  <a:srgbClr val="0000FF"/>
                </a:solidFill>
              </a:rPr>
            </a:br>
            <a:r>
              <a:rPr lang="en-US" sz="2400" b="1" dirty="0">
                <a:solidFill>
                  <a:srgbClr val="0000FF"/>
                </a:solidFill>
              </a:rPr>
              <a:t>AKA Latent factors</a:t>
            </a:r>
          </a:p>
        </p:txBody>
      </p:sp>
      <p:sp>
        <p:nvSpPr>
          <p:cNvPr id="71" name="Line 33"/>
          <p:cNvSpPr>
            <a:spLocks noChangeShapeType="1"/>
          </p:cNvSpPr>
          <p:nvPr/>
        </p:nvSpPr>
        <p:spPr bwMode="auto">
          <a:xfrm flipH="1" flipV="1">
            <a:off x="4149725" y="4648200"/>
            <a:ext cx="1262276" cy="88346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0000FF"/>
              </a:solidFill>
            </a:endParaRPr>
          </a:p>
        </p:txBody>
      </p:sp>
      <p:sp>
        <p:nvSpPr>
          <p:cNvPr id="72" name="Line 33"/>
          <p:cNvSpPr>
            <a:spLocks noChangeShapeType="1"/>
          </p:cNvSpPr>
          <p:nvPr/>
        </p:nvSpPr>
        <p:spPr bwMode="auto">
          <a:xfrm flipH="1" flipV="1">
            <a:off x="5638800" y="3811586"/>
            <a:ext cx="228600" cy="1589684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0000FF"/>
              </a:solidFill>
            </a:endParaRPr>
          </a:p>
        </p:txBody>
      </p:sp>
      <p:pic>
        <p:nvPicPr>
          <p:cNvPr id="73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6826"/>
          <a:stretch/>
        </p:blipFill>
        <p:spPr bwMode="auto">
          <a:xfrm>
            <a:off x="6248400" y="3201651"/>
            <a:ext cx="2796275" cy="196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Line 33"/>
          <p:cNvSpPr>
            <a:spLocks noChangeShapeType="1"/>
          </p:cNvSpPr>
          <p:nvPr/>
        </p:nvSpPr>
        <p:spPr bwMode="auto">
          <a:xfrm flipV="1">
            <a:off x="6248400" y="4199628"/>
            <a:ext cx="381000" cy="120164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0000FF"/>
              </a:solidFill>
            </a:endParaRPr>
          </a:p>
        </p:txBody>
      </p:sp>
      <p:sp>
        <p:nvSpPr>
          <p:cNvPr id="75" name="Line 33"/>
          <p:cNvSpPr>
            <a:spLocks noChangeShapeType="1"/>
          </p:cNvSpPr>
          <p:nvPr/>
        </p:nvSpPr>
        <p:spPr bwMode="auto">
          <a:xfrm flipV="1">
            <a:off x="7086600" y="4868019"/>
            <a:ext cx="559936" cy="58742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084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 animBg="1"/>
      <p:bldP spid="72" grpId="0" animBg="1"/>
      <p:bldP spid="74" grpId="0" animBg="1"/>
      <p:bldP spid="75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2465568" y="2287240"/>
            <a:ext cx="233521" cy="129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875270" y="4514183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884506" y="2054457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2129840" y="2158942"/>
            <a:ext cx="2281286" cy="2121031"/>
            <a:chOff x="2875175" y="245097"/>
            <a:chExt cx="2281286" cy="2121031"/>
          </a:xfrm>
        </p:grpSpPr>
        <p:sp>
          <p:nvSpPr>
            <p:cNvPr id="47" name="Oval 46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5091430" y="3280993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695504" y="3648377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091430" y="4082800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572197" y="3733217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47" idx="6"/>
            <a:endCxn id="53" idx="2"/>
          </p:cNvCxnSpPr>
          <p:nvPr/>
        </p:nvCxnSpPr>
        <p:spPr>
          <a:xfrm>
            <a:off x="2554049" y="2432320"/>
            <a:ext cx="301657" cy="65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47" idx="5"/>
            <a:endCxn id="52" idx="1"/>
          </p:cNvCxnSpPr>
          <p:nvPr/>
        </p:nvCxnSpPr>
        <p:spPr>
          <a:xfrm>
            <a:off x="2520913" y="2512305"/>
            <a:ext cx="66266" cy="66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4537248" y="3129109"/>
            <a:ext cx="1440301" cy="13798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103559" y="2035603"/>
            <a:ext cx="1127216" cy="8774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50" idx="1"/>
            <a:endCxn id="46" idx="5"/>
          </p:cNvCxnSpPr>
          <p:nvPr/>
        </p:nvCxnSpPr>
        <p:spPr>
          <a:xfrm flipH="1" flipV="1">
            <a:off x="5284537" y="3474103"/>
            <a:ext cx="320790" cy="292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0" idx="2"/>
            <a:endCxn id="48" idx="6"/>
          </p:cNvCxnSpPr>
          <p:nvPr/>
        </p:nvCxnSpPr>
        <p:spPr>
          <a:xfrm flipH="1" flipV="1">
            <a:off x="4921744" y="3761496"/>
            <a:ext cx="650450" cy="84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50" idx="3"/>
            <a:endCxn id="49" idx="7"/>
          </p:cNvCxnSpPr>
          <p:nvPr/>
        </p:nvCxnSpPr>
        <p:spPr>
          <a:xfrm flipH="1">
            <a:off x="5284537" y="3926324"/>
            <a:ext cx="320790" cy="1896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184886" y="1056558"/>
            <a:ext cx="4404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reality is a little more complicated, but only slightly.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047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1504698" y="3259454"/>
            <a:ext cx="233521" cy="129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914400" y="5486397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923636" y="3026671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1168970" y="3131156"/>
            <a:ext cx="2281286" cy="2121031"/>
            <a:chOff x="2875175" y="245097"/>
            <a:chExt cx="2281286" cy="2121031"/>
          </a:xfrm>
        </p:grpSpPr>
        <p:sp>
          <p:nvSpPr>
            <p:cNvPr id="47" name="Oval 46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4130560" y="4253207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734634" y="4620591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130560" y="5055014"/>
            <a:ext cx="226243" cy="2262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611327" y="4705431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47" idx="6"/>
            <a:endCxn id="53" idx="2"/>
          </p:cNvCxnSpPr>
          <p:nvPr/>
        </p:nvCxnSpPr>
        <p:spPr>
          <a:xfrm>
            <a:off x="1593179" y="3404534"/>
            <a:ext cx="301657" cy="65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47" idx="5"/>
            <a:endCxn id="52" idx="1"/>
          </p:cNvCxnSpPr>
          <p:nvPr/>
        </p:nvCxnSpPr>
        <p:spPr>
          <a:xfrm>
            <a:off x="1560043" y="3484519"/>
            <a:ext cx="66266" cy="66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3576378" y="4101323"/>
            <a:ext cx="1440301" cy="13798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142689" y="3007817"/>
            <a:ext cx="1127216" cy="8774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50" idx="1"/>
            <a:endCxn id="46" idx="5"/>
          </p:cNvCxnSpPr>
          <p:nvPr/>
        </p:nvCxnSpPr>
        <p:spPr>
          <a:xfrm flipH="1" flipV="1">
            <a:off x="4323667" y="4446317"/>
            <a:ext cx="320790" cy="292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0" idx="2"/>
            <a:endCxn id="48" idx="6"/>
          </p:cNvCxnSpPr>
          <p:nvPr/>
        </p:nvCxnSpPr>
        <p:spPr>
          <a:xfrm flipH="1" flipV="1">
            <a:off x="3960874" y="4733710"/>
            <a:ext cx="650450" cy="84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50" idx="3"/>
            <a:endCxn id="49" idx="7"/>
          </p:cNvCxnSpPr>
          <p:nvPr/>
        </p:nvCxnSpPr>
        <p:spPr>
          <a:xfrm flipH="1">
            <a:off x="4323667" y="4898538"/>
            <a:ext cx="320790" cy="1896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184886" y="1056558"/>
            <a:ext cx="4404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reality is a little more complicated, but only slightly.</a:t>
            </a:r>
          </a:p>
          <a:p>
            <a:pPr algn="ctr"/>
            <a:endParaRPr lang="en-US" dirty="0"/>
          </a:p>
          <a:p>
            <a:pPr algn="r"/>
            <a:r>
              <a:rPr lang="en-US" dirty="0"/>
              <a:t>t-SNE has a “perplexity” parameter equal to the expected density, and that comes into play, but these clusters are still more “similar” than you might expect.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06375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32" name="Oval 31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Connector 4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9879" y="1347447"/>
            <a:ext cx="2572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back to the original scatter plot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794303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V="1">
            <a:off x="3890038" y="1221878"/>
            <a:ext cx="233521" cy="129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32" name="Oval 31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Connector 4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4"/>
            <a:endCxn id="39" idx="0"/>
          </p:cNvCxnSpPr>
          <p:nvPr/>
        </p:nvCxnSpPr>
        <p:spPr>
          <a:xfrm flipH="1">
            <a:off x="3666412" y="1489636"/>
            <a:ext cx="197963" cy="12820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32" idx="4"/>
            <a:endCxn id="41" idx="0"/>
          </p:cNvCxnSpPr>
          <p:nvPr/>
        </p:nvCxnSpPr>
        <p:spPr>
          <a:xfrm>
            <a:off x="3864372" y="1489639"/>
            <a:ext cx="28280" cy="15082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2" idx="4"/>
            <a:endCxn id="40" idx="0"/>
          </p:cNvCxnSpPr>
          <p:nvPr/>
        </p:nvCxnSpPr>
        <p:spPr>
          <a:xfrm>
            <a:off x="3864372" y="1489636"/>
            <a:ext cx="103694" cy="1121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32" idx="4"/>
            <a:endCxn id="42" idx="1"/>
          </p:cNvCxnSpPr>
          <p:nvPr/>
        </p:nvCxnSpPr>
        <p:spPr>
          <a:xfrm>
            <a:off x="3864372" y="1489636"/>
            <a:ext cx="249948" cy="13811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2" idx="5"/>
            <a:endCxn id="34" idx="1"/>
          </p:cNvCxnSpPr>
          <p:nvPr/>
        </p:nvCxnSpPr>
        <p:spPr>
          <a:xfrm>
            <a:off x="3944360" y="1456503"/>
            <a:ext cx="66266" cy="66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2" idx="6"/>
            <a:endCxn id="35" idx="2"/>
          </p:cNvCxnSpPr>
          <p:nvPr/>
        </p:nvCxnSpPr>
        <p:spPr>
          <a:xfrm>
            <a:off x="3977496" y="1376518"/>
            <a:ext cx="301657" cy="65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32" idx="6"/>
            <a:endCxn id="45" idx="2"/>
          </p:cNvCxnSpPr>
          <p:nvPr/>
        </p:nvCxnSpPr>
        <p:spPr>
          <a:xfrm>
            <a:off x="3977493" y="1376515"/>
            <a:ext cx="14045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32" idx="6"/>
            <a:endCxn id="44" idx="2"/>
          </p:cNvCxnSpPr>
          <p:nvPr/>
        </p:nvCxnSpPr>
        <p:spPr>
          <a:xfrm>
            <a:off x="3977496" y="1376515"/>
            <a:ext cx="1102937" cy="160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32" idx="6"/>
            <a:endCxn id="65" idx="2"/>
          </p:cNvCxnSpPr>
          <p:nvPr/>
        </p:nvCxnSpPr>
        <p:spPr>
          <a:xfrm>
            <a:off x="3977496" y="1376518"/>
            <a:ext cx="1630837" cy="2262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32" idx="6"/>
            <a:endCxn id="58" idx="2"/>
          </p:cNvCxnSpPr>
          <p:nvPr/>
        </p:nvCxnSpPr>
        <p:spPr>
          <a:xfrm>
            <a:off x="3977493" y="1376518"/>
            <a:ext cx="1329180" cy="386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9879" y="1347444"/>
            <a:ext cx="2572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We’ve calculated similarity scores for this point.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884605" y="1423649"/>
            <a:ext cx="781807" cy="29223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13342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/>
          <p:cNvCxnSpPr/>
          <p:nvPr/>
        </p:nvCxnSpPr>
        <p:spPr>
          <a:xfrm flipV="1">
            <a:off x="4068121" y="1329383"/>
            <a:ext cx="79054" cy="2392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124686" y="1448362"/>
            <a:ext cx="233521" cy="129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32" name="Oval 31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Connector 4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6" idx="0"/>
            <a:endCxn id="34" idx="4"/>
          </p:cNvCxnSpPr>
          <p:nvPr/>
        </p:nvCxnSpPr>
        <p:spPr>
          <a:xfrm flipV="1">
            <a:off x="3666409" y="1715882"/>
            <a:ext cx="424206" cy="1055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38" idx="0"/>
            <a:endCxn id="34" idx="4"/>
          </p:cNvCxnSpPr>
          <p:nvPr/>
        </p:nvCxnSpPr>
        <p:spPr>
          <a:xfrm flipV="1">
            <a:off x="3892655" y="1715879"/>
            <a:ext cx="197963" cy="12820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7" idx="0"/>
            <a:endCxn id="34" idx="4"/>
          </p:cNvCxnSpPr>
          <p:nvPr/>
        </p:nvCxnSpPr>
        <p:spPr>
          <a:xfrm flipV="1">
            <a:off x="3968069" y="1715882"/>
            <a:ext cx="122549" cy="8955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34" idx="6"/>
            <a:endCxn id="40" idx="2"/>
          </p:cNvCxnSpPr>
          <p:nvPr/>
        </p:nvCxnSpPr>
        <p:spPr>
          <a:xfrm flipV="1">
            <a:off x="4203736" y="1536774"/>
            <a:ext cx="876694" cy="65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2" idx="5"/>
            <a:endCxn id="34" idx="1"/>
          </p:cNvCxnSpPr>
          <p:nvPr/>
        </p:nvCxnSpPr>
        <p:spPr>
          <a:xfrm>
            <a:off x="3944360" y="1456503"/>
            <a:ext cx="66266" cy="66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1" idx="2"/>
            <a:endCxn id="34" idx="6"/>
          </p:cNvCxnSpPr>
          <p:nvPr/>
        </p:nvCxnSpPr>
        <p:spPr>
          <a:xfrm flipH="1">
            <a:off x="4203739" y="1376518"/>
            <a:ext cx="1178351" cy="2262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34" idx="6"/>
            <a:endCxn id="42" idx="2"/>
          </p:cNvCxnSpPr>
          <p:nvPr/>
        </p:nvCxnSpPr>
        <p:spPr>
          <a:xfrm>
            <a:off x="4203739" y="1602758"/>
            <a:ext cx="1102937" cy="160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44" idx="2"/>
            <a:endCxn id="34" idx="6"/>
          </p:cNvCxnSpPr>
          <p:nvPr/>
        </p:nvCxnSpPr>
        <p:spPr>
          <a:xfrm flipH="1">
            <a:off x="4203736" y="1602758"/>
            <a:ext cx="14045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32559" y="1647796"/>
            <a:ext cx="2572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do it for this point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957285" y="1723998"/>
            <a:ext cx="781807" cy="29223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39" idx="0"/>
            <a:endCxn id="34" idx="4"/>
          </p:cNvCxnSpPr>
          <p:nvPr/>
        </p:nvCxnSpPr>
        <p:spPr>
          <a:xfrm flipH="1" flipV="1">
            <a:off x="4090615" y="1715879"/>
            <a:ext cx="103694" cy="1121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6023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/>
          <p:cNvCxnSpPr/>
          <p:nvPr/>
        </p:nvCxnSpPr>
        <p:spPr>
          <a:xfrm flipV="1">
            <a:off x="4068121" y="1329383"/>
            <a:ext cx="79054" cy="2392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124686" y="1448362"/>
            <a:ext cx="233521" cy="129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32" name="Oval 31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Connector 4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6" idx="0"/>
            <a:endCxn id="34" idx="4"/>
          </p:cNvCxnSpPr>
          <p:nvPr/>
        </p:nvCxnSpPr>
        <p:spPr>
          <a:xfrm flipV="1">
            <a:off x="3666409" y="1715882"/>
            <a:ext cx="424206" cy="1055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38" idx="0"/>
            <a:endCxn id="34" idx="4"/>
          </p:cNvCxnSpPr>
          <p:nvPr/>
        </p:nvCxnSpPr>
        <p:spPr>
          <a:xfrm flipV="1">
            <a:off x="3892655" y="1715879"/>
            <a:ext cx="197963" cy="12820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7" idx="0"/>
            <a:endCxn id="34" idx="4"/>
          </p:cNvCxnSpPr>
          <p:nvPr/>
        </p:nvCxnSpPr>
        <p:spPr>
          <a:xfrm flipV="1">
            <a:off x="3968069" y="1715882"/>
            <a:ext cx="122549" cy="8955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34" idx="6"/>
            <a:endCxn id="40" idx="2"/>
          </p:cNvCxnSpPr>
          <p:nvPr/>
        </p:nvCxnSpPr>
        <p:spPr>
          <a:xfrm flipV="1">
            <a:off x="4203736" y="1536774"/>
            <a:ext cx="876694" cy="65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2" idx="5"/>
            <a:endCxn id="34" idx="1"/>
          </p:cNvCxnSpPr>
          <p:nvPr/>
        </p:nvCxnSpPr>
        <p:spPr>
          <a:xfrm>
            <a:off x="3944360" y="1456503"/>
            <a:ext cx="66266" cy="66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1" idx="2"/>
            <a:endCxn id="34" idx="6"/>
          </p:cNvCxnSpPr>
          <p:nvPr/>
        </p:nvCxnSpPr>
        <p:spPr>
          <a:xfrm flipH="1">
            <a:off x="4203739" y="1376518"/>
            <a:ext cx="1178351" cy="2262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34" idx="6"/>
            <a:endCxn id="42" idx="2"/>
          </p:cNvCxnSpPr>
          <p:nvPr/>
        </p:nvCxnSpPr>
        <p:spPr>
          <a:xfrm>
            <a:off x="4203739" y="1602758"/>
            <a:ext cx="1102937" cy="160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44" idx="2"/>
            <a:endCxn id="34" idx="6"/>
          </p:cNvCxnSpPr>
          <p:nvPr/>
        </p:nvCxnSpPr>
        <p:spPr>
          <a:xfrm flipH="1">
            <a:off x="4203736" y="1602758"/>
            <a:ext cx="14045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32559" y="1647793"/>
            <a:ext cx="2572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do it for this point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and we do it for all the points.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957285" y="1723998"/>
            <a:ext cx="781807" cy="29223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39" idx="0"/>
            <a:endCxn id="34" idx="4"/>
          </p:cNvCxnSpPr>
          <p:nvPr/>
        </p:nvCxnSpPr>
        <p:spPr>
          <a:xfrm flipH="1" flipV="1">
            <a:off x="4090615" y="1715879"/>
            <a:ext cx="103694" cy="1121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091711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/>
          <p:cNvCxnSpPr/>
          <p:nvPr/>
        </p:nvCxnSpPr>
        <p:spPr>
          <a:xfrm flipV="1">
            <a:off x="4068121" y="1329383"/>
            <a:ext cx="79054" cy="2392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124686" y="1448362"/>
            <a:ext cx="233521" cy="129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32" name="Oval 31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Connector 4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6" idx="0"/>
            <a:endCxn id="34" idx="4"/>
          </p:cNvCxnSpPr>
          <p:nvPr/>
        </p:nvCxnSpPr>
        <p:spPr>
          <a:xfrm flipV="1">
            <a:off x="3666409" y="1715882"/>
            <a:ext cx="424206" cy="1055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38" idx="0"/>
            <a:endCxn id="34" idx="4"/>
          </p:cNvCxnSpPr>
          <p:nvPr/>
        </p:nvCxnSpPr>
        <p:spPr>
          <a:xfrm flipV="1">
            <a:off x="3892655" y="1715879"/>
            <a:ext cx="197963" cy="12820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7" idx="0"/>
            <a:endCxn id="34" idx="4"/>
          </p:cNvCxnSpPr>
          <p:nvPr/>
        </p:nvCxnSpPr>
        <p:spPr>
          <a:xfrm flipV="1">
            <a:off x="3968069" y="1715882"/>
            <a:ext cx="122549" cy="8955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34" idx="6"/>
            <a:endCxn id="40" idx="2"/>
          </p:cNvCxnSpPr>
          <p:nvPr/>
        </p:nvCxnSpPr>
        <p:spPr>
          <a:xfrm flipV="1">
            <a:off x="4203736" y="1536774"/>
            <a:ext cx="876694" cy="65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2" idx="5"/>
            <a:endCxn id="34" idx="1"/>
          </p:cNvCxnSpPr>
          <p:nvPr/>
        </p:nvCxnSpPr>
        <p:spPr>
          <a:xfrm>
            <a:off x="3944360" y="1456503"/>
            <a:ext cx="66266" cy="66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1" idx="2"/>
            <a:endCxn id="34" idx="6"/>
          </p:cNvCxnSpPr>
          <p:nvPr/>
        </p:nvCxnSpPr>
        <p:spPr>
          <a:xfrm flipH="1">
            <a:off x="4203739" y="1376518"/>
            <a:ext cx="1178351" cy="2262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34" idx="6"/>
            <a:endCxn id="42" idx="2"/>
          </p:cNvCxnSpPr>
          <p:nvPr/>
        </p:nvCxnSpPr>
        <p:spPr>
          <a:xfrm>
            <a:off x="4203739" y="1602758"/>
            <a:ext cx="1102937" cy="160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44" idx="2"/>
            <a:endCxn id="34" idx="6"/>
          </p:cNvCxnSpPr>
          <p:nvPr/>
        </p:nvCxnSpPr>
        <p:spPr>
          <a:xfrm flipH="1">
            <a:off x="4203736" y="1602758"/>
            <a:ext cx="14045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32559" y="1647793"/>
            <a:ext cx="2572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last thing and the scatter plot will be all set with similarity scores!!!</a:t>
            </a:r>
          </a:p>
        </p:txBody>
      </p:sp>
      <p:cxnSp>
        <p:nvCxnSpPr>
          <p:cNvPr id="55" name="Straight Connector 54"/>
          <p:cNvCxnSpPr>
            <a:stCxn id="39" idx="0"/>
            <a:endCxn id="34" idx="4"/>
          </p:cNvCxnSpPr>
          <p:nvPr/>
        </p:nvCxnSpPr>
        <p:spPr>
          <a:xfrm flipH="1" flipV="1">
            <a:off x="4090615" y="1715879"/>
            <a:ext cx="103694" cy="1121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541248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/>
          <p:cNvCxnSpPr/>
          <p:nvPr/>
        </p:nvCxnSpPr>
        <p:spPr>
          <a:xfrm flipV="1">
            <a:off x="3741826" y="1697028"/>
            <a:ext cx="301657" cy="1007879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32" name="Oval 31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Connector 4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824090" y="3692592"/>
            <a:ext cx="4172025" cy="1470099"/>
          </a:xfrm>
          <a:prstGeom prst="rect">
            <a:avLst/>
          </a:prstGeom>
        </p:spPr>
      </p:pic>
      <p:sp>
        <p:nvSpPr>
          <p:cNvPr id="46" name="Oval 45"/>
          <p:cNvSpPr/>
          <p:nvPr/>
        </p:nvSpPr>
        <p:spPr>
          <a:xfrm>
            <a:off x="2683860" y="4858257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2362259" y="5396347"/>
            <a:ext cx="6341314" cy="764326"/>
          </a:xfrm>
          <a:prstGeom prst="rect">
            <a:avLst/>
          </a:prstGeom>
        </p:spPr>
      </p:pic>
      <p:sp>
        <p:nvSpPr>
          <p:cNvPr id="48" name="Oval 47"/>
          <p:cNvSpPr/>
          <p:nvPr/>
        </p:nvSpPr>
        <p:spPr>
          <a:xfrm>
            <a:off x="5382086" y="5932275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977215"/>
            <a:ext cx="3081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Because the width of the distribution is based on the density of the surrounding data points, the similarity score to this node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3047648" y="2333885"/>
            <a:ext cx="502138" cy="197657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073444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/>
          <p:cNvCxnSpPr/>
          <p:nvPr/>
        </p:nvCxnSpPr>
        <p:spPr>
          <a:xfrm flipV="1">
            <a:off x="3713545" y="1734736"/>
            <a:ext cx="301657" cy="100787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32" name="Oval 31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Connector 4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1258997" y="3648419"/>
            <a:ext cx="4172025" cy="1470099"/>
          </a:xfrm>
          <a:prstGeom prst="rect">
            <a:avLst/>
          </a:prstGeom>
        </p:spPr>
      </p:pic>
      <p:sp>
        <p:nvSpPr>
          <p:cNvPr id="46" name="Oval 45"/>
          <p:cNvSpPr/>
          <p:nvPr/>
        </p:nvSpPr>
        <p:spPr>
          <a:xfrm>
            <a:off x="3194831" y="4842568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2437673" y="5301008"/>
            <a:ext cx="6341314" cy="764326"/>
          </a:xfrm>
          <a:prstGeom prst="rect">
            <a:avLst/>
          </a:prstGeom>
        </p:spPr>
      </p:pic>
      <p:sp>
        <p:nvSpPr>
          <p:cNvPr id="48" name="Oval 47"/>
          <p:cNvSpPr/>
          <p:nvPr/>
        </p:nvSpPr>
        <p:spPr>
          <a:xfrm>
            <a:off x="5488757" y="5715702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79581" y="1883969"/>
            <a:ext cx="2728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might not be the same as the similarity to this node.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186260" y="1715880"/>
            <a:ext cx="668684" cy="621378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10173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/>
          <p:cNvCxnSpPr/>
          <p:nvPr/>
        </p:nvCxnSpPr>
        <p:spPr>
          <a:xfrm flipV="1">
            <a:off x="3722972" y="1790506"/>
            <a:ext cx="282803" cy="914398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32" name="Oval 31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Connector 4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1258997" y="3648419"/>
            <a:ext cx="4172025" cy="1470099"/>
          </a:xfrm>
          <a:prstGeom prst="rect">
            <a:avLst/>
          </a:prstGeom>
        </p:spPr>
      </p:pic>
      <p:sp>
        <p:nvSpPr>
          <p:cNvPr id="46" name="Oval 45"/>
          <p:cNvSpPr/>
          <p:nvPr/>
        </p:nvSpPr>
        <p:spPr>
          <a:xfrm>
            <a:off x="3231887" y="4802210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2947085" y="5164630"/>
            <a:ext cx="6341314" cy="764326"/>
          </a:xfrm>
          <a:prstGeom prst="rect">
            <a:avLst/>
          </a:prstGeom>
        </p:spPr>
      </p:pic>
      <p:sp>
        <p:nvSpPr>
          <p:cNvPr id="48" name="Oval 47"/>
          <p:cNvSpPr/>
          <p:nvPr/>
        </p:nvSpPr>
        <p:spPr>
          <a:xfrm>
            <a:off x="6004620" y="5610150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58750" y="210222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52764" y="2176338"/>
            <a:ext cx="3701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 t-SNE just averages the two similarity scores </a:t>
            </a:r>
            <a:r>
              <a:rPr lang="en-US"/>
              <a:t>from the two </a:t>
            </a:r>
            <a:r>
              <a:rPr lang="en-US" dirty="0"/>
              <a:t>directions</a:t>
            </a:r>
            <a:r>
              <a:rPr lang="mr-IN" dirty="0"/>
              <a:t>…</a:t>
            </a:r>
            <a:endParaRPr lang="en-US" dirty="0"/>
          </a:p>
          <a:p>
            <a:pPr algn="r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519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9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1389" y="-116111"/>
            <a:ext cx="8229600" cy="987425"/>
          </a:xfrm>
        </p:spPr>
        <p:txBody>
          <a:bodyPr/>
          <a:lstStyle/>
          <a:p>
            <a:r>
              <a:rPr lang="en-US" dirty="0"/>
              <a:t>SVD – Example: Users-to-Movies</a:t>
            </a:r>
          </a:p>
        </p:txBody>
      </p:sp>
      <p:sp>
        <p:nvSpPr>
          <p:cNvPr id="140493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295400"/>
            <a:ext cx="8229600" cy="1166813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FF0066"/>
                </a:solidFill>
              </a:rPr>
              <a:t>A = U </a:t>
            </a:r>
            <a:r>
              <a:rPr lang="en-US" sz="1800" b="1" dirty="0">
                <a:solidFill>
                  <a:srgbClr val="FF0066"/>
                </a:solidFill>
                <a:sym typeface="Symbol"/>
              </a:rPr>
              <a:t></a:t>
            </a:r>
            <a:r>
              <a:rPr lang="en-US" sz="1800" b="1" dirty="0">
                <a:solidFill>
                  <a:srgbClr val="FF0066"/>
                </a:solidFill>
              </a:rPr>
              <a:t> V</a:t>
            </a:r>
            <a:r>
              <a:rPr lang="en-US" sz="1800" b="1" baseline="30000" dirty="0">
                <a:solidFill>
                  <a:srgbClr val="FF0066"/>
                </a:solidFill>
              </a:rPr>
              <a:t>T</a:t>
            </a:r>
            <a:r>
              <a:rPr lang="en-US" sz="1800" b="1" dirty="0">
                <a:solidFill>
                  <a:srgbClr val="FF0066"/>
                </a:solidFill>
              </a:rPr>
              <a:t> - example: </a:t>
            </a:r>
            <a:r>
              <a:rPr lang="en-US" sz="1800" b="1" dirty="0"/>
              <a:t>Users to Movies</a:t>
            </a:r>
            <a:endParaRPr lang="en-US" sz="1800" b="1" dirty="0">
              <a:solidFill>
                <a:srgbClr val="FF0066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1793535"/>
            <a:ext cx="9144000" cy="4969394"/>
            <a:chOff x="0" y="1793535"/>
            <a:chExt cx="9144000" cy="4969394"/>
          </a:xfrm>
        </p:grpSpPr>
        <p:sp>
          <p:nvSpPr>
            <p:cNvPr id="1404936" name="Freeform 8"/>
            <p:cNvSpPr>
              <a:spLocks/>
            </p:cNvSpPr>
            <p:nvPr/>
          </p:nvSpPr>
          <p:spPr bwMode="auto">
            <a:xfrm>
              <a:off x="795248" y="3018528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4939" name="Freeform 11"/>
            <p:cNvSpPr>
              <a:spLocks/>
            </p:cNvSpPr>
            <p:nvPr/>
          </p:nvSpPr>
          <p:spPr bwMode="auto">
            <a:xfrm flipH="1">
              <a:off x="2456408" y="3018528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4949" name="Text Box 21"/>
            <p:cNvSpPr txBox="1">
              <a:spLocks noChangeArrowheads="1"/>
            </p:cNvSpPr>
            <p:nvPr/>
          </p:nvSpPr>
          <p:spPr bwMode="auto">
            <a:xfrm>
              <a:off x="2679192" y="3941426"/>
              <a:ext cx="401072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=</a:t>
              </a:r>
            </a:p>
          </p:txBody>
        </p:sp>
        <p:sp>
          <p:nvSpPr>
            <p:cNvPr id="1404950" name="Line 22"/>
            <p:cNvSpPr>
              <a:spLocks noChangeShapeType="1"/>
            </p:cNvSpPr>
            <p:nvPr/>
          </p:nvSpPr>
          <p:spPr bwMode="auto">
            <a:xfrm flipV="1">
              <a:off x="304800" y="3018528"/>
              <a:ext cx="0" cy="533400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1404951" name="Text Box 23"/>
            <p:cNvSpPr txBox="1">
              <a:spLocks noChangeArrowheads="1"/>
            </p:cNvSpPr>
            <p:nvPr/>
          </p:nvSpPr>
          <p:spPr bwMode="auto">
            <a:xfrm>
              <a:off x="0" y="3596656"/>
              <a:ext cx="635110" cy="369332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dirty="0" err="1">
                  <a:solidFill>
                    <a:srgbClr val="008000"/>
                  </a:solidFill>
                </a:rPr>
                <a:t>SciFi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1404954" name="Line 26"/>
            <p:cNvSpPr>
              <a:spLocks noChangeShapeType="1"/>
            </p:cNvSpPr>
            <p:nvPr/>
          </p:nvSpPr>
          <p:spPr bwMode="auto">
            <a:xfrm>
              <a:off x="304800" y="4085328"/>
              <a:ext cx="0" cy="228600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 type="none" w="sm" len="sm"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1404955" name="Line 27"/>
            <p:cNvSpPr>
              <a:spLocks noChangeShapeType="1"/>
            </p:cNvSpPr>
            <p:nvPr/>
          </p:nvSpPr>
          <p:spPr bwMode="auto">
            <a:xfrm flipV="1">
              <a:off x="304800" y="4542528"/>
              <a:ext cx="0" cy="457200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 type="none" w="sm" len="sm"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1404956" name="Line 28"/>
            <p:cNvSpPr>
              <a:spLocks noChangeShapeType="1"/>
            </p:cNvSpPr>
            <p:nvPr/>
          </p:nvSpPr>
          <p:spPr bwMode="auto">
            <a:xfrm>
              <a:off x="304800" y="5380728"/>
              <a:ext cx="0" cy="228600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 type="none" w="sm" len="sm"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4958" name="Freeform 30"/>
            <p:cNvSpPr>
              <a:spLocks/>
            </p:cNvSpPr>
            <p:nvPr/>
          </p:nvSpPr>
          <p:spPr bwMode="auto">
            <a:xfrm>
              <a:off x="6096000" y="3676470"/>
              <a:ext cx="228600" cy="1200329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4959" name="Freeform 31"/>
            <p:cNvSpPr>
              <a:spLocks/>
            </p:cNvSpPr>
            <p:nvPr/>
          </p:nvSpPr>
          <p:spPr bwMode="auto">
            <a:xfrm flipH="1">
              <a:off x="7620000" y="3676470"/>
              <a:ext cx="228600" cy="120033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4960" name="Text Box 32"/>
            <p:cNvSpPr txBox="1">
              <a:spLocks noChangeArrowheads="1"/>
            </p:cNvSpPr>
            <p:nvPr/>
          </p:nvSpPr>
          <p:spPr bwMode="auto">
            <a:xfrm>
              <a:off x="5467932" y="401356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1404963" name="Text Box 35"/>
            <p:cNvSpPr txBox="1">
              <a:spLocks noChangeArrowheads="1"/>
            </p:cNvSpPr>
            <p:nvPr/>
          </p:nvSpPr>
          <p:spPr bwMode="auto">
            <a:xfrm>
              <a:off x="8204353" y="402092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1404964" name="Freeform 36"/>
            <p:cNvSpPr>
              <a:spLocks/>
            </p:cNvSpPr>
            <p:nvPr/>
          </p:nvSpPr>
          <p:spPr bwMode="auto">
            <a:xfrm>
              <a:off x="5330672" y="5648873"/>
              <a:ext cx="155728" cy="1037856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4965" name="Freeform 37"/>
            <p:cNvSpPr>
              <a:spLocks/>
            </p:cNvSpPr>
            <p:nvPr/>
          </p:nvSpPr>
          <p:spPr bwMode="auto">
            <a:xfrm flipH="1">
              <a:off x="8915400" y="5590457"/>
              <a:ext cx="152400" cy="1106928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1028721" y="1446709"/>
              <a:ext cx="1338828" cy="2032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 </a:t>
              </a:r>
              <a:r>
                <a:rPr lang="en-US" sz="1700" dirty="0">
                  <a:solidFill>
                    <a:srgbClr val="008000"/>
                  </a:solidFill>
                </a:rPr>
                <a:t>Matrix</a:t>
              </a:r>
            </a:p>
            <a:p>
              <a:pPr>
                <a:lnSpc>
                  <a:spcPct val="140000"/>
                </a:lnSpc>
              </a:pPr>
              <a:r>
                <a:rPr lang="en-US" sz="1700" dirty="0">
                  <a:solidFill>
                    <a:srgbClr val="008000"/>
                  </a:solidFill>
                </a:rPr>
                <a:t>Alien</a:t>
              </a:r>
            </a:p>
            <a:p>
              <a:pPr>
                <a:lnSpc>
                  <a:spcPct val="140000"/>
                </a:lnSpc>
              </a:pPr>
              <a:r>
                <a:rPr lang="en-US" sz="1700" dirty="0">
                  <a:solidFill>
                    <a:srgbClr val="008000"/>
                  </a:solidFill>
                </a:rPr>
                <a:t>Serenity</a:t>
              </a:r>
            </a:p>
            <a:p>
              <a:pPr>
                <a:lnSpc>
                  <a:spcPct val="140000"/>
                </a:lnSpc>
              </a:pPr>
              <a:r>
                <a:rPr lang="en-US" sz="1700" dirty="0">
                  <a:solidFill>
                    <a:srgbClr val="008000"/>
                  </a:solidFill>
                </a:rPr>
                <a:t>Casablanca</a:t>
              </a:r>
            </a:p>
            <a:p>
              <a:pPr>
                <a:lnSpc>
                  <a:spcPct val="140000"/>
                </a:lnSpc>
              </a:pPr>
              <a:r>
                <a:rPr lang="en-US" sz="1700" dirty="0">
                  <a:solidFill>
                    <a:srgbClr val="008000"/>
                  </a:solidFill>
                </a:rPr>
                <a:t> </a:t>
              </a:r>
              <a:r>
                <a:rPr lang="en-US" sz="1700" dirty="0" err="1">
                  <a:solidFill>
                    <a:srgbClr val="008000"/>
                  </a:solidFill>
                </a:rPr>
                <a:t>Amelie</a:t>
              </a:r>
              <a:endParaRPr lang="en-US" sz="1700" dirty="0">
                <a:solidFill>
                  <a:srgbClr val="008000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58672" y="3018528"/>
              <a:ext cx="198452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1   1   1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3   3   3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4   4   4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5   5   5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0   0   0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2   2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895600" y="3018528"/>
              <a:ext cx="2514600" cy="2677656"/>
              <a:chOff x="2971800" y="3018528"/>
              <a:chExt cx="2514600" cy="2677656"/>
            </a:xfrm>
          </p:grpSpPr>
          <p:sp>
            <p:nvSpPr>
              <p:cNvPr id="1404947" name="Freeform 19"/>
              <p:cNvSpPr>
                <a:spLocks/>
              </p:cNvSpPr>
              <p:nvPr/>
            </p:nvSpPr>
            <p:spPr bwMode="auto">
              <a:xfrm flipH="1">
                <a:off x="5181600" y="3055104"/>
                <a:ext cx="1524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948" name="Freeform 20"/>
              <p:cNvSpPr>
                <a:spLocks/>
              </p:cNvSpPr>
              <p:nvPr/>
            </p:nvSpPr>
            <p:spPr bwMode="auto">
              <a:xfrm>
                <a:off x="3105912" y="3044952"/>
                <a:ext cx="2286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971800" y="3018528"/>
                <a:ext cx="251460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0.13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0.02  -0.01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0.41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0.07  -0.03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0.55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0.09  -0.04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0.68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0.11  -0.05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0.15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-0.59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-0.73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-0.67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-0.29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0.32</a:t>
                </a: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6076950" y="3676471"/>
              <a:ext cx="198452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12.4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0     0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9.5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0       0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1.3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334000" y="5562600"/>
              <a:ext cx="38100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0.56   0.59  0.56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0.09    0.09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0.12  -0.02  0.12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-0.69  -0.69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0.40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-0.80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0.40   0.09    0.09</a:t>
              </a:r>
            </a:p>
          </p:txBody>
        </p:sp>
      </p:grpSp>
      <p:sp>
        <p:nvSpPr>
          <p:cNvPr id="38" name="Text Box 25">
            <a:extLst>
              <a:ext uri="{FF2B5EF4-FFF2-40B4-BE49-F238E27FC236}">
                <a16:creationId xmlns:a16="http://schemas.microsoft.com/office/drawing/2014/main" id="{3E595D53-77FD-214B-A666-35327986D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9331" y="5029195"/>
            <a:ext cx="883255" cy="307777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</a:rPr>
              <a:t>Romance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5082844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/>
          <p:cNvCxnSpPr/>
          <p:nvPr/>
        </p:nvCxnSpPr>
        <p:spPr>
          <a:xfrm flipV="1">
            <a:off x="3722972" y="1790506"/>
            <a:ext cx="282803" cy="914398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32" name="Oval 31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Connector 4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1258997" y="3648419"/>
            <a:ext cx="4172025" cy="1470099"/>
          </a:xfrm>
          <a:prstGeom prst="rect">
            <a:avLst/>
          </a:prstGeom>
        </p:spPr>
      </p:pic>
      <p:sp>
        <p:nvSpPr>
          <p:cNvPr id="46" name="Oval 45"/>
          <p:cNvSpPr/>
          <p:nvPr/>
        </p:nvSpPr>
        <p:spPr>
          <a:xfrm>
            <a:off x="3194831" y="4740428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0013" r="7071" b="24937"/>
          <a:stretch/>
        </p:blipFill>
        <p:spPr>
          <a:xfrm>
            <a:off x="3232917" y="5084500"/>
            <a:ext cx="6341314" cy="764326"/>
          </a:xfrm>
          <a:prstGeom prst="rect">
            <a:avLst/>
          </a:prstGeom>
        </p:spPr>
      </p:pic>
      <p:sp>
        <p:nvSpPr>
          <p:cNvPr id="48" name="Oval 47"/>
          <p:cNvSpPr/>
          <p:nvPr/>
        </p:nvSpPr>
        <p:spPr>
          <a:xfrm>
            <a:off x="6290452" y="5598181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58750" y="210222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52764" y="2176335"/>
            <a:ext cx="3701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 t-SNE just averages the two similarity scores from the two directions</a:t>
            </a:r>
            <a:r>
              <a:rPr lang="mr-IN" dirty="0"/>
              <a:t>…</a:t>
            </a:r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No big deal!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04897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32" name="Oval 31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Connector 4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6399806" y="998655"/>
            <a:ext cx="2181050" cy="2166833"/>
            <a:chOff x="19223" y="0"/>
            <a:chExt cx="2181050" cy="2166833"/>
          </a:xfrm>
        </p:grpSpPr>
        <p:grpSp>
          <p:nvGrpSpPr>
            <p:cNvPr id="3" name="Group 2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711270" y="3196129"/>
            <a:ext cx="1834233" cy="635660"/>
            <a:chOff x="595332" y="2485568"/>
            <a:chExt cx="1834233" cy="635660"/>
          </a:xfrm>
        </p:grpSpPr>
        <p:sp>
          <p:nvSpPr>
            <p:cNvPr id="306" name="Rectangle 305"/>
            <p:cNvSpPr/>
            <p:nvPr/>
          </p:nvSpPr>
          <p:spPr>
            <a:xfrm>
              <a:off x="595332" y="260113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8076" y="2485568"/>
              <a:ext cx="1691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=</a:t>
              </a:r>
              <a:r>
                <a:rPr lang="en-US" dirty="0"/>
                <a:t> High similarity</a:t>
              </a:r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595332" y="286745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738076" y="2751896"/>
              <a:ext cx="1647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=</a:t>
              </a:r>
              <a:r>
                <a:rPr lang="en-US" dirty="0"/>
                <a:t> Low similarity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10241" y="4292911"/>
            <a:ext cx="4445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Ultimately, you end up with a matrix of similarity scores.</a:t>
            </a:r>
          </a:p>
        </p:txBody>
      </p:sp>
      <p:cxnSp>
        <p:nvCxnSpPr>
          <p:cNvPr id="309" name="Straight Connector 308"/>
          <p:cNvCxnSpPr>
            <a:stCxn id="10" idx="0"/>
          </p:cNvCxnSpPr>
          <p:nvPr/>
        </p:nvCxnSpPr>
        <p:spPr>
          <a:xfrm flipV="1">
            <a:off x="5532919" y="3311692"/>
            <a:ext cx="948781" cy="98121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62417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1" name="Straight Connector 390"/>
          <p:cNvCxnSpPr/>
          <p:nvPr/>
        </p:nvCxnSpPr>
        <p:spPr>
          <a:xfrm flipH="1" flipV="1">
            <a:off x="3802837" y="1379531"/>
            <a:ext cx="331945" cy="234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/>
          <p:nvPr/>
        </p:nvCxnSpPr>
        <p:spPr>
          <a:xfrm flipV="1">
            <a:off x="4109827" y="1249252"/>
            <a:ext cx="64201" cy="287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/>
          <p:nvPr/>
        </p:nvCxnSpPr>
        <p:spPr>
          <a:xfrm flipV="1">
            <a:off x="4109947" y="1478894"/>
            <a:ext cx="267136" cy="64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32" name="Oval 31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Connector 4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958750" y="210222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grpSp>
        <p:nvGrpSpPr>
          <p:cNvPr id="210" name="Group 209"/>
          <p:cNvGrpSpPr/>
          <p:nvPr/>
        </p:nvGrpSpPr>
        <p:grpSpPr>
          <a:xfrm>
            <a:off x="6399806" y="998655"/>
            <a:ext cx="2181050" cy="2166833"/>
            <a:chOff x="19223" y="0"/>
            <a:chExt cx="2181050" cy="2166833"/>
          </a:xfrm>
        </p:grpSpPr>
        <p:grpSp>
          <p:nvGrpSpPr>
            <p:cNvPr id="211" name="Group 210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369" name="Oval 368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Oval 370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Oval 371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Oval 372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Oval 374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Oval 376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Oval 378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357" name="Oval 356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Oval 362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Oval 366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Rectangle 212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1" name="Group 380"/>
          <p:cNvGrpSpPr/>
          <p:nvPr/>
        </p:nvGrpSpPr>
        <p:grpSpPr>
          <a:xfrm>
            <a:off x="6711270" y="3196129"/>
            <a:ext cx="1834233" cy="635660"/>
            <a:chOff x="595332" y="2485568"/>
            <a:chExt cx="1834233" cy="635660"/>
          </a:xfrm>
        </p:grpSpPr>
        <p:sp>
          <p:nvSpPr>
            <p:cNvPr id="382" name="Rectangle 381"/>
            <p:cNvSpPr/>
            <p:nvPr/>
          </p:nvSpPr>
          <p:spPr>
            <a:xfrm>
              <a:off x="595332" y="260113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TextBox 382"/>
            <p:cNvSpPr txBox="1"/>
            <p:nvPr/>
          </p:nvSpPr>
          <p:spPr>
            <a:xfrm>
              <a:off x="738076" y="2485568"/>
              <a:ext cx="1691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=</a:t>
              </a:r>
              <a:r>
                <a:rPr lang="en-US" dirty="0"/>
                <a:t> High similarity</a:t>
              </a:r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595332" y="286745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738076" y="2751896"/>
              <a:ext cx="1647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=</a:t>
              </a:r>
              <a:r>
                <a:rPr lang="en-US" dirty="0"/>
                <a:t> Low similarity</a:t>
              </a: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6271406" y="1458383"/>
            <a:ext cx="2432649" cy="240247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244199" y="1849291"/>
            <a:ext cx="2061713" cy="854029"/>
          </a:xfrm>
          <a:custGeom>
            <a:avLst/>
            <a:gdLst>
              <a:gd name="connsiteX0" fmla="*/ 2061713 w 2061713"/>
              <a:gd name="connsiteY0" fmla="*/ 17253 h 854029"/>
              <a:gd name="connsiteX1" fmla="*/ 1026544 w 2061713"/>
              <a:gd name="connsiteY1" fmla="*/ 854015 h 854029"/>
              <a:gd name="connsiteX2" fmla="*/ 0 w 2061713"/>
              <a:gd name="connsiteY2" fmla="*/ 0 h 85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1713" h="854029">
                <a:moveTo>
                  <a:pt x="2061713" y="17253"/>
                </a:moveTo>
                <a:cubicBezTo>
                  <a:pt x="1715938" y="437071"/>
                  <a:pt x="1370163" y="856890"/>
                  <a:pt x="1026544" y="854015"/>
                </a:cubicBezTo>
                <a:cubicBezTo>
                  <a:pt x="682925" y="851140"/>
                  <a:pt x="341462" y="42557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ounded Rectangle 196"/>
          <p:cNvSpPr/>
          <p:nvPr/>
        </p:nvSpPr>
        <p:spPr>
          <a:xfrm rot="5400000">
            <a:off x="5860595" y="1974246"/>
            <a:ext cx="2294107" cy="240247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34" idx="6"/>
            <a:endCxn id="40" idx="2"/>
          </p:cNvCxnSpPr>
          <p:nvPr/>
        </p:nvCxnSpPr>
        <p:spPr>
          <a:xfrm flipV="1">
            <a:off x="4203736" y="1536774"/>
            <a:ext cx="876694" cy="65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stCxn id="34" idx="6"/>
            <a:endCxn id="42" idx="2"/>
          </p:cNvCxnSpPr>
          <p:nvPr/>
        </p:nvCxnSpPr>
        <p:spPr>
          <a:xfrm>
            <a:off x="4203739" y="1602758"/>
            <a:ext cx="1102937" cy="160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34" idx="6"/>
            <a:endCxn id="44" idx="2"/>
          </p:cNvCxnSpPr>
          <p:nvPr/>
        </p:nvCxnSpPr>
        <p:spPr>
          <a:xfrm>
            <a:off x="4203736" y="1602758"/>
            <a:ext cx="14045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>
            <a:stCxn id="34" idx="6"/>
            <a:endCxn id="41" idx="2"/>
          </p:cNvCxnSpPr>
          <p:nvPr/>
        </p:nvCxnSpPr>
        <p:spPr>
          <a:xfrm flipV="1">
            <a:off x="4203739" y="1376518"/>
            <a:ext cx="1178351" cy="2262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>
            <a:stCxn id="34" idx="4"/>
            <a:endCxn id="37" idx="0"/>
          </p:cNvCxnSpPr>
          <p:nvPr/>
        </p:nvCxnSpPr>
        <p:spPr>
          <a:xfrm flipH="1">
            <a:off x="3968069" y="1715882"/>
            <a:ext cx="122549" cy="8955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Connector 387"/>
          <p:cNvCxnSpPr>
            <a:stCxn id="34" idx="4"/>
            <a:endCxn id="36" idx="0"/>
          </p:cNvCxnSpPr>
          <p:nvPr/>
        </p:nvCxnSpPr>
        <p:spPr>
          <a:xfrm flipH="1">
            <a:off x="3666409" y="1715882"/>
            <a:ext cx="424206" cy="1055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>
            <a:stCxn id="34" idx="4"/>
            <a:endCxn id="38" idx="0"/>
          </p:cNvCxnSpPr>
          <p:nvPr/>
        </p:nvCxnSpPr>
        <p:spPr>
          <a:xfrm flipH="1">
            <a:off x="3892655" y="1715879"/>
            <a:ext cx="197963" cy="12820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>
            <a:stCxn id="34" idx="4"/>
            <a:endCxn id="39" idx="0"/>
          </p:cNvCxnSpPr>
          <p:nvPr/>
        </p:nvCxnSpPr>
        <p:spPr>
          <a:xfrm>
            <a:off x="4090615" y="1715879"/>
            <a:ext cx="103694" cy="1121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0716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3553287" y="1103140"/>
            <a:ext cx="2281286" cy="2121031"/>
            <a:chOff x="2875175" y="245097"/>
            <a:chExt cx="2281286" cy="2121031"/>
          </a:xfrm>
        </p:grpSpPr>
        <p:sp>
          <p:nvSpPr>
            <p:cNvPr id="32" name="Oval 31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Connector 4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958750" y="210222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351" y="4686039"/>
            <a:ext cx="9045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We’re </a:t>
            </a:r>
            <a:r>
              <a:rPr lang="en-US" dirty="0"/>
              <a:t>done doing calculating similarity scores for the scatter plot!</a:t>
            </a:r>
          </a:p>
        </p:txBody>
      </p:sp>
      <p:grpSp>
        <p:nvGrpSpPr>
          <p:cNvPr id="210" name="Group 209"/>
          <p:cNvGrpSpPr/>
          <p:nvPr/>
        </p:nvGrpSpPr>
        <p:grpSpPr>
          <a:xfrm>
            <a:off x="6399806" y="998655"/>
            <a:ext cx="2181050" cy="2166833"/>
            <a:chOff x="19223" y="0"/>
            <a:chExt cx="2181050" cy="2166833"/>
          </a:xfrm>
        </p:grpSpPr>
        <p:grpSp>
          <p:nvGrpSpPr>
            <p:cNvPr id="211" name="Group 210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369" name="Oval 368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Oval 370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Oval 371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Oval 372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Oval 374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Oval 376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Oval 378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357" name="Oval 356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Oval 362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Oval 366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Rectangle 212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1" name="Group 380"/>
          <p:cNvGrpSpPr/>
          <p:nvPr/>
        </p:nvGrpSpPr>
        <p:grpSpPr>
          <a:xfrm>
            <a:off x="6711270" y="3196129"/>
            <a:ext cx="1834233" cy="635660"/>
            <a:chOff x="595332" y="2485568"/>
            <a:chExt cx="1834233" cy="635660"/>
          </a:xfrm>
        </p:grpSpPr>
        <p:sp>
          <p:nvSpPr>
            <p:cNvPr id="382" name="Rectangle 381"/>
            <p:cNvSpPr/>
            <p:nvPr/>
          </p:nvSpPr>
          <p:spPr>
            <a:xfrm>
              <a:off x="595332" y="260113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TextBox 382"/>
            <p:cNvSpPr txBox="1"/>
            <p:nvPr/>
          </p:nvSpPr>
          <p:spPr>
            <a:xfrm>
              <a:off x="738076" y="2485568"/>
              <a:ext cx="1691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=</a:t>
              </a:r>
              <a:r>
                <a:rPr lang="en-US" dirty="0"/>
                <a:t> High similarity</a:t>
              </a:r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595332" y="286745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738076" y="2751896"/>
              <a:ext cx="1647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=</a:t>
              </a:r>
              <a:r>
                <a:rPr lang="en-US" dirty="0"/>
                <a:t> Low similarity</a:t>
              </a:r>
            </a:p>
          </p:txBody>
        </p:sp>
      </p:grp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4452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8348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298717" y="3090736"/>
            <a:ext cx="302320" cy="114131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733014" y="3288872"/>
            <a:ext cx="132306" cy="110343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459045" y="1676392"/>
            <a:ext cx="46969" cy="271591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5382708" y="1875348"/>
            <a:ext cx="320511" cy="251695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61152" y="2770892"/>
            <a:ext cx="2620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randomly project the data onto the number line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8351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8348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61152" y="2770892"/>
            <a:ext cx="2620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randomly project the data onto the number line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83350" y="4096065"/>
            <a:ext cx="2300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and calculate similarity scores for the points on the number line.</a:t>
            </a: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88777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83481" y="4562702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2663" y="3245346"/>
            <a:ext cx="2885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like before, that means picking a point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819925" y="3891677"/>
            <a:ext cx="887767" cy="671025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41911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2892192" y="4681788"/>
            <a:ext cx="32505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83481" y="4562702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2663" y="3245346"/>
            <a:ext cx="2885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like before, that means picking a point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819925" y="3891677"/>
            <a:ext cx="887767" cy="671025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Left Brace 20"/>
          <p:cNvSpPr/>
          <p:nvPr/>
        </p:nvSpPr>
        <p:spPr>
          <a:xfrm rot="5400000">
            <a:off x="2980569" y="4266478"/>
            <a:ext cx="106532" cy="366822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503345" y="3967747"/>
            <a:ext cx="25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measuring a distance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315793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2892192" y="4681788"/>
            <a:ext cx="32505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83481" y="4562702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2663" y="3245346"/>
            <a:ext cx="2885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like before, that means picking a point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819925" y="3891677"/>
            <a:ext cx="887767" cy="671025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Left Brace 20"/>
          <p:cNvSpPr/>
          <p:nvPr/>
        </p:nvSpPr>
        <p:spPr>
          <a:xfrm rot="5400000">
            <a:off x="2980569" y="4266478"/>
            <a:ext cx="106532" cy="366822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503345" y="3967747"/>
            <a:ext cx="25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measuring a distance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6" t="20638" r="8577" b="25722"/>
          <a:stretch/>
        </p:blipFill>
        <p:spPr>
          <a:xfrm>
            <a:off x="2887175" y="4880781"/>
            <a:ext cx="4124177" cy="1195787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4953000" y="5791200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5307291" y="5220004"/>
            <a:ext cx="0" cy="580881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5174703" y="5097881"/>
            <a:ext cx="249382" cy="249382"/>
            <a:chOff x="6904181" y="1588524"/>
            <a:chExt cx="249382" cy="249382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Oval 41"/>
          <p:cNvSpPr/>
          <p:nvPr/>
        </p:nvSpPr>
        <p:spPr>
          <a:xfrm>
            <a:off x="5196692" y="5791200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599807" y="663623"/>
            <a:ext cx="266275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and lastly, drawing a line from the point to a curve. However, this time we’re using a “t-distribution”.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51028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93850"/>
            <a:ext cx="7315199" cy="3657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2155" y="1629607"/>
            <a:ext cx="1943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“t-distribution”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521261" y="1998942"/>
            <a:ext cx="1597981" cy="944563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9209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9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5916" y="-149170"/>
            <a:ext cx="8229600" cy="987425"/>
          </a:xfrm>
        </p:spPr>
        <p:txBody>
          <a:bodyPr/>
          <a:lstStyle/>
          <a:p>
            <a:r>
              <a:rPr lang="en-US" dirty="0"/>
              <a:t>SVD – Example: Users-to-Movies</a:t>
            </a:r>
          </a:p>
        </p:txBody>
      </p:sp>
      <p:sp>
        <p:nvSpPr>
          <p:cNvPr id="140493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295400"/>
            <a:ext cx="8229600" cy="1166813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FF0066"/>
                </a:solidFill>
              </a:rPr>
              <a:t>A = U </a:t>
            </a:r>
            <a:r>
              <a:rPr lang="en-US" sz="1800" b="1" dirty="0">
                <a:solidFill>
                  <a:srgbClr val="FF0066"/>
                </a:solidFill>
                <a:sym typeface="Symbol"/>
              </a:rPr>
              <a:t></a:t>
            </a:r>
            <a:r>
              <a:rPr lang="en-US" sz="1800" b="1" dirty="0">
                <a:solidFill>
                  <a:srgbClr val="FF0066"/>
                </a:solidFill>
              </a:rPr>
              <a:t> V</a:t>
            </a:r>
            <a:r>
              <a:rPr lang="en-US" sz="1800" b="1" baseline="30000" dirty="0">
                <a:solidFill>
                  <a:srgbClr val="FF0066"/>
                </a:solidFill>
              </a:rPr>
              <a:t>T</a:t>
            </a:r>
            <a:r>
              <a:rPr lang="en-US" sz="1800" b="1" dirty="0">
                <a:solidFill>
                  <a:srgbClr val="FF0066"/>
                </a:solidFill>
              </a:rPr>
              <a:t> - example: </a:t>
            </a:r>
            <a:r>
              <a:rPr lang="en-US" sz="1800" b="1" dirty="0"/>
              <a:t>Users to Movies</a:t>
            </a:r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2815441" y="2057400"/>
            <a:ext cx="1523174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SciFi</a:t>
            </a:r>
            <a:r>
              <a:rPr lang="en-US" b="1" dirty="0">
                <a:solidFill>
                  <a:srgbClr val="0000FF"/>
                </a:solidFill>
              </a:rPr>
              <a:t>-concept</a:t>
            </a:r>
          </a:p>
        </p:txBody>
      </p:sp>
      <p:sp>
        <p:nvSpPr>
          <p:cNvPr id="39" name="Text Box 32"/>
          <p:cNvSpPr txBox="1">
            <a:spLocks noChangeArrowheads="1"/>
          </p:cNvSpPr>
          <p:nvPr/>
        </p:nvSpPr>
        <p:spPr bwMode="auto">
          <a:xfrm>
            <a:off x="4415641" y="2362200"/>
            <a:ext cx="1985159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Romance-concept</a:t>
            </a:r>
          </a:p>
        </p:txBody>
      </p:sp>
      <p:sp>
        <p:nvSpPr>
          <p:cNvPr id="40" name="Line 33"/>
          <p:cNvSpPr>
            <a:spLocks noChangeShapeType="1"/>
          </p:cNvSpPr>
          <p:nvPr/>
        </p:nvSpPr>
        <p:spPr bwMode="auto">
          <a:xfrm>
            <a:off x="3505200" y="2363510"/>
            <a:ext cx="0" cy="685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0000FF"/>
              </a:solidFill>
            </a:endParaRPr>
          </a:p>
        </p:txBody>
      </p:sp>
      <p:sp>
        <p:nvSpPr>
          <p:cNvPr id="41" name="Line 34"/>
          <p:cNvSpPr>
            <a:spLocks noChangeShapeType="1"/>
          </p:cNvSpPr>
          <p:nvPr/>
        </p:nvSpPr>
        <p:spPr bwMode="auto">
          <a:xfrm flipH="1">
            <a:off x="4267200" y="2668310"/>
            <a:ext cx="533400" cy="3810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0000FF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1793535"/>
            <a:ext cx="9144000" cy="4969394"/>
            <a:chOff x="0" y="1793535"/>
            <a:chExt cx="9144000" cy="4969394"/>
          </a:xfrm>
        </p:grpSpPr>
        <p:sp>
          <p:nvSpPr>
            <p:cNvPr id="43" name="Freeform 8"/>
            <p:cNvSpPr>
              <a:spLocks/>
            </p:cNvSpPr>
            <p:nvPr/>
          </p:nvSpPr>
          <p:spPr bwMode="auto">
            <a:xfrm>
              <a:off x="795248" y="3018528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11"/>
            <p:cNvSpPr>
              <a:spLocks/>
            </p:cNvSpPr>
            <p:nvPr/>
          </p:nvSpPr>
          <p:spPr bwMode="auto">
            <a:xfrm flipH="1">
              <a:off x="2456408" y="3018528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2679192" y="3941426"/>
              <a:ext cx="401072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=</a:t>
              </a:r>
            </a:p>
          </p:txBody>
        </p:sp>
        <p:sp>
          <p:nvSpPr>
            <p:cNvPr id="46" name="Line 22"/>
            <p:cNvSpPr>
              <a:spLocks noChangeShapeType="1"/>
            </p:cNvSpPr>
            <p:nvPr/>
          </p:nvSpPr>
          <p:spPr bwMode="auto">
            <a:xfrm flipV="1">
              <a:off x="304800" y="3018528"/>
              <a:ext cx="0" cy="533400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47" name="Text Box 23"/>
            <p:cNvSpPr txBox="1">
              <a:spLocks noChangeArrowheads="1"/>
            </p:cNvSpPr>
            <p:nvPr/>
          </p:nvSpPr>
          <p:spPr bwMode="auto">
            <a:xfrm>
              <a:off x="0" y="3596656"/>
              <a:ext cx="635110" cy="369332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dirty="0" err="1">
                  <a:solidFill>
                    <a:srgbClr val="008000"/>
                  </a:solidFill>
                </a:rPr>
                <a:t>SciFi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49" name="Line 26"/>
            <p:cNvSpPr>
              <a:spLocks noChangeShapeType="1"/>
            </p:cNvSpPr>
            <p:nvPr/>
          </p:nvSpPr>
          <p:spPr bwMode="auto">
            <a:xfrm>
              <a:off x="304800" y="4085328"/>
              <a:ext cx="0" cy="228600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 type="none" w="sm" len="sm"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50" name="Line 27"/>
            <p:cNvSpPr>
              <a:spLocks noChangeShapeType="1"/>
            </p:cNvSpPr>
            <p:nvPr/>
          </p:nvSpPr>
          <p:spPr bwMode="auto">
            <a:xfrm flipV="1">
              <a:off x="304800" y="4542528"/>
              <a:ext cx="0" cy="457200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 type="none" w="sm" len="sm"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51" name="Line 28"/>
            <p:cNvSpPr>
              <a:spLocks noChangeShapeType="1"/>
            </p:cNvSpPr>
            <p:nvPr/>
          </p:nvSpPr>
          <p:spPr bwMode="auto">
            <a:xfrm>
              <a:off x="304800" y="5380728"/>
              <a:ext cx="0" cy="228600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 type="none" w="sm" len="sm"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30"/>
            <p:cNvSpPr>
              <a:spLocks/>
            </p:cNvSpPr>
            <p:nvPr/>
          </p:nvSpPr>
          <p:spPr bwMode="auto">
            <a:xfrm>
              <a:off x="6096000" y="3676470"/>
              <a:ext cx="228600" cy="1200329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31"/>
            <p:cNvSpPr>
              <a:spLocks/>
            </p:cNvSpPr>
            <p:nvPr/>
          </p:nvSpPr>
          <p:spPr bwMode="auto">
            <a:xfrm flipH="1">
              <a:off x="7620000" y="3676470"/>
              <a:ext cx="228600" cy="120033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Text Box 32"/>
            <p:cNvSpPr txBox="1">
              <a:spLocks noChangeArrowheads="1"/>
            </p:cNvSpPr>
            <p:nvPr/>
          </p:nvSpPr>
          <p:spPr bwMode="auto">
            <a:xfrm>
              <a:off x="5467932" y="401356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55" name="Text Box 35"/>
            <p:cNvSpPr txBox="1">
              <a:spLocks noChangeArrowheads="1"/>
            </p:cNvSpPr>
            <p:nvPr/>
          </p:nvSpPr>
          <p:spPr bwMode="auto">
            <a:xfrm>
              <a:off x="8204353" y="402092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56" name="Freeform 36"/>
            <p:cNvSpPr>
              <a:spLocks/>
            </p:cNvSpPr>
            <p:nvPr/>
          </p:nvSpPr>
          <p:spPr bwMode="auto">
            <a:xfrm>
              <a:off x="5330672" y="5648873"/>
              <a:ext cx="155728" cy="1037856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37"/>
            <p:cNvSpPr>
              <a:spLocks/>
            </p:cNvSpPr>
            <p:nvPr/>
          </p:nvSpPr>
          <p:spPr bwMode="auto">
            <a:xfrm flipH="1">
              <a:off x="8915400" y="5590457"/>
              <a:ext cx="152400" cy="1106928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1028721" y="1425742"/>
              <a:ext cx="1338828" cy="2074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 </a:t>
              </a:r>
              <a:r>
                <a:rPr lang="en-US" sz="1700" dirty="0">
                  <a:solidFill>
                    <a:srgbClr val="008000"/>
                  </a:solidFill>
                </a:rPr>
                <a:t>Matrix</a:t>
              </a:r>
            </a:p>
            <a:p>
              <a:pPr>
                <a:lnSpc>
                  <a:spcPct val="140000"/>
                </a:lnSpc>
              </a:pPr>
              <a:r>
                <a:rPr lang="en-US" sz="1700" dirty="0">
                  <a:solidFill>
                    <a:srgbClr val="008000"/>
                  </a:solidFill>
                </a:rPr>
                <a:t>Alien</a:t>
              </a:r>
            </a:p>
            <a:p>
              <a:pPr>
                <a:lnSpc>
                  <a:spcPct val="140000"/>
                </a:lnSpc>
              </a:pPr>
              <a:r>
                <a:rPr lang="en-US" sz="1700" dirty="0">
                  <a:solidFill>
                    <a:srgbClr val="008000"/>
                  </a:solidFill>
                </a:rPr>
                <a:t>Serenity</a:t>
              </a:r>
            </a:p>
            <a:p>
              <a:pPr>
                <a:lnSpc>
                  <a:spcPct val="140000"/>
                </a:lnSpc>
              </a:pPr>
              <a:r>
                <a:rPr lang="en-US" sz="1700" dirty="0">
                  <a:solidFill>
                    <a:srgbClr val="008000"/>
                  </a:solidFill>
                </a:rPr>
                <a:t>Casablanca</a:t>
              </a:r>
            </a:p>
            <a:p>
              <a:pPr>
                <a:lnSpc>
                  <a:spcPct val="140000"/>
                </a:lnSpc>
              </a:pPr>
              <a:r>
                <a:rPr lang="en-US" sz="1700" dirty="0">
                  <a:solidFill>
                    <a:srgbClr val="008000"/>
                  </a:solidFill>
                </a:rPr>
                <a:t> </a:t>
              </a:r>
              <a:r>
                <a:rPr lang="en-US" sz="1700" dirty="0" err="1">
                  <a:solidFill>
                    <a:srgbClr val="008000"/>
                  </a:solidFill>
                </a:rPr>
                <a:t>Amelie</a:t>
              </a:r>
              <a:endParaRPr lang="en-US" sz="1700" dirty="0">
                <a:solidFill>
                  <a:srgbClr val="008000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58672" y="3018528"/>
              <a:ext cx="198452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1   1   1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3   3   3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4   4   4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5   5   5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0   0   0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2   2</a:t>
              </a: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2895600" y="3018528"/>
              <a:ext cx="2514600" cy="2677656"/>
              <a:chOff x="2971800" y="3018528"/>
              <a:chExt cx="2514600" cy="2677656"/>
            </a:xfrm>
          </p:grpSpPr>
          <p:sp>
            <p:nvSpPr>
              <p:cNvPr id="63" name="Freeform 19"/>
              <p:cNvSpPr>
                <a:spLocks/>
              </p:cNvSpPr>
              <p:nvPr/>
            </p:nvSpPr>
            <p:spPr bwMode="auto">
              <a:xfrm flipH="1">
                <a:off x="5181600" y="3055104"/>
                <a:ext cx="1524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20"/>
              <p:cNvSpPr>
                <a:spLocks/>
              </p:cNvSpPr>
              <p:nvPr/>
            </p:nvSpPr>
            <p:spPr bwMode="auto">
              <a:xfrm>
                <a:off x="3105912" y="3044952"/>
                <a:ext cx="2286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971800" y="3018528"/>
                <a:ext cx="251460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0.13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0.02  -0.01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0.41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0.07  -0.03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0.55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0.09  -0.04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0.68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0.11  -0.05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0.15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-0.59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-0.73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-0.67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-0.29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0.32</a:t>
                </a:r>
              </a:p>
            </p:txBody>
          </p:sp>
        </p:grpSp>
        <p:sp>
          <p:nvSpPr>
            <p:cNvPr id="61" name="Rectangle 60"/>
            <p:cNvSpPr/>
            <p:nvPr/>
          </p:nvSpPr>
          <p:spPr>
            <a:xfrm>
              <a:off x="6076950" y="3676471"/>
              <a:ext cx="198452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12.4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0     0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9.5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0       0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1.3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334000" y="5562600"/>
              <a:ext cx="38100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0.56   0.59  0.56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0.09    0.09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0.12  -0.02  0.12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-0.69  -0.69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0.40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-0.80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0.40   0.09    0.09</a:t>
              </a:r>
            </a:p>
          </p:txBody>
        </p:sp>
      </p:grpSp>
      <p:sp>
        <p:nvSpPr>
          <p:cNvPr id="35" name="Text Box 25">
            <a:extLst>
              <a:ext uri="{FF2B5EF4-FFF2-40B4-BE49-F238E27FC236}">
                <a16:creationId xmlns:a16="http://schemas.microsoft.com/office/drawing/2014/main" id="{D077C224-5806-3044-9B64-310D79542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9331" y="5029195"/>
            <a:ext cx="883255" cy="307777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</a:rPr>
              <a:t>Romance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299499"/>
      </p:ext>
    </p:extLst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93850"/>
            <a:ext cx="7315199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2155" y="1629610"/>
            <a:ext cx="295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“t-distribution”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is a lot like a normal distribution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071677" y="2561766"/>
            <a:ext cx="1251751" cy="8877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11376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93850"/>
            <a:ext cx="7315199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2155" y="1629610"/>
            <a:ext cx="295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“t-distribution”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is a lot like a normal distribution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025715" y="2356772"/>
            <a:ext cx="490494" cy="298246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99466" y="1357812"/>
            <a:ext cx="344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except the “t” isn’t as tall in the middle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0451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09800"/>
            <a:ext cx="7315199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2155" y="1629610"/>
            <a:ext cx="295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“t-distribution”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is a lot like a normal distribution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525088" y="3289732"/>
            <a:ext cx="372862" cy="621436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175682" y="855186"/>
            <a:ext cx="344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except the “t” isn’t as tall in the middle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 and the tails are taller on the ends. 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124240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9" y="2424434"/>
            <a:ext cx="7315199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2155" y="1629610"/>
            <a:ext cx="295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“t-distribution”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is a lot like a normal distribution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525088" y="3289732"/>
            <a:ext cx="372862" cy="621436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34000" y="1346779"/>
            <a:ext cx="344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except the “t” isn’t as tall in the middle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 and the tails are taller on the ends.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98218" y="5241535"/>
            <a:ext cx="374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“t-distribution” is the “t” in t-SNE.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22465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63458"/>
            <a:ext cx="7315199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2155" y="1629610"/>
            <a:ext cx="295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“t-distribution”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is a lot like a normal distribution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525088" y="3289732"/>
            <a:ext cx="372862" cy="621436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175682" y="1318926"/>
            <a:ext cx="344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except the “t” isn’t as tall in the middle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 and the tails are taller on the ends.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82295" y="4397728"/>
            <a:ext cx="53167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“t-distribution” is the “t” in t-SNE.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We’ll talk about why the t-distribution is used in a bit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462264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626788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1371600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380836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362200" y="5880679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271697" y="5562600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873109" y="5562600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704764" y="5562600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432713" y="5562600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951282" y="5562600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25990" y="5562600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136681" y="5562600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487756" y="5562600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186099" y="5562600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601826" y="5562600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662286" y="5562600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991564" y="5562600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6" t="20638" r="8577" b="25722"/>
          <a:stretch/>
        </p:blipFill>
        <p:spPr>
          <a:xfrm>
            <a:off x="4384818" y="3942683"/>
            <a:ext cx="4124177" cy="1195787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6802242" y="4505567"/>
            <a:ext cx="0" cy="53938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063977" y="4840583"/>
            <a:ext cx="0" cy="195486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6388291" y="4917653"/>
            <a:ext cx="226243" cy="22624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947059" y="491765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6675741" y="4306136"/>
            <a:ext cx="249382" cy="249382"/>
            <a:chOff x="6904181" y="1588524"/>
            <a:chExt cx="249382" cy="249382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6937476" y="4638732"/>
            <a:ext cx="249382" cy="249382"/>
            <a:chOff x="6904181" y="1588524"/>
            <a:chExt cx="249382" cy="249382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Oval 65"/>
          <p:cNvSpPr/>
          <p:nvPr/>
        </p:nvSpPr>
        <p:spPr>
          <a:xfrm>
            <a:off x="7973107" y="4917652"/>
            <a:ext cx="226243" cy="22624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738302" y="4917652"/>
            <a:ext cx="226243" cy="22624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8144463" y="4917652"/>
            <a:ext cx="226243" cy="22624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7748328" y="4932218"/>
            <a:ext cx="249382" cy="249382"/>
            <a:chOff x="6904181" y="1588524"/>
            <a:chExt cx="249382" cy="249382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7949965" y="4932218"/>
            <a:ext cx="249382" cy="249382"/>
            <a:chOff x="6904181" y="1588524"/>
            <a:chExt cx="249382" cy="249382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8132891" y="4932218"/>
            <a:ext cx="249382" cy="249382"/>
            <a:chOff x="6904181" y="1588524"/>
            <a:chExt cx="249382" cy="249382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Oval 81"/>
          <p:cNvSpPr/>
          <p:nvPr/>
        </p:nvSpPr>
        <p:spPr>
          <a:xfrm>
            <a:off x="5442904" y="491765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5084593" y="491765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821385" y="491765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95142" y="491765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/>
          <p:cNvGrpSpPr/>
          <p:nvPr/>
        </p:nvGrpSpPr>
        <p:grpSpPr>
          <a:xfrm>
            <a:off x="5442901" y="4889088"/>
            <a:ext cx="249382" cy="249382"/>
            <a:chOff x="6904181" y="1588524"/>
            <a:chExt cx="249382" cy="249382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5084590" y="4932218"/>
            <a:ext cx="249382" cy="249382"/>
            <a:chOff x="6904181" y="1588524"/>
            <a:chExt cx="249382" cy="249382"/>
          </a:xfrm>
        </p:grpSpPr>
        <p:cxnSp>
          <p:nvCxnSpPr>
            <p:cNvPr id="90" name="Straight Connector 89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4835208" y="4932218"/>
            <a:ext cx="249382" cy="249382"/>
            <a:chOff x="6904181" y="1588524"/>
            <a:chExt cx="249382" cy="249382"/>
          </a:xfrm>
        </p:grpSpPr>
        <p:cxnSp>
          <p:nvCxnSpPr>
            <p:cNvPr id="93" name="Straight Connector 92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4572000" y="4932218"/>
            <a:ext cx="249382" cy="249382"/>
            <a:chOff x="6904181" y="1588524"/>
            <a:chExt cx="249382" cy="249382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Oval 97"/>
          <p:cNvSpPr/>
          <p:nvPr/>
        </p:nvSpPr>
        <p:spPr>
          <a:xfrm>
            <a:off x="6687038" y="4905225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86861" y="491765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7186858" y="4807527"/>
            <a:ext cx="249382" cy="249382"/>
            <a:chOff x="6904181" y="1588524"/>
            <a:chExt cx="249382" cy="249382"/>
          </a:xfrm>
        </p:grpSpPr>
        <p:cxnSp>
          <p:nvCxnSpPr>
            <p:cNvPr id="101" name="Straight Connector 100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Oval 102"/>
          <p:cNvSpPr/>
          <p:nvPr/>
        </p:nvSpPr>
        <p:spPr>
          <a:xfrm>
            <a:off x="7382169" y="491765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7382166" y="4851917"/>
            <a:ext cx="249382" cy="249382"/>
            <a:chOff x="6904181" y="1588524"/>
            <a:chExt cx="249382" cy="249382"/>
          </a:xfrm>
        </p:grpSpPr>
        <p:cxnSp>
          <p:nvCxnSpPr>
            <p:cNvPr id="105" name="Straight Connector 104"/>
            <p:cNvCxnSpPr/>
            <p:nvPr/>
          </p:nvCxnSpPr>
          <p:spPr>
            <a:xfrm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>
              <a:off x="6904181" y="1588524"/>
              <a:ext cx="249382" cy="249382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4114800" y="914400"/>
            <a:ext cx="2764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So, using a t-distribution, we calculate “unscaled” similarity scores for all the points and then scale them like before. 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40571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8348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/>
          <p:cNvSpPr txBox="1"/>
          <p:nvPr/>
        </p:nvSpPr>
        <p:spPr>
          <a:xfrm>
            <a:off x="7942299" y="210222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grpSp>
        <p:nvGrpSpPr>
          <p:cNvPr id="282" name="Group 281"/>
          <p:cNvGrpSpPr/>
          <p:nvPr/>
        </p:nvGrpSpPr>
        <p:grpSpPr>
          <a:xfrm>
            <a:off x="132109" y="998655"/>
            <a:ext cx="2181050" cy="2166833"/>
            <a:chOff x="19223" y="0"/>
            <a:chExt cx="2181050" cy="2166833"/>
          </a:xfrm>
        </p:grpSpPr>
        <p:grpSp>
          <p:nvGrpSpPr>
            <p:cNvPr id="283" name="Group 282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441" name="Oval 440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Oval 441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Oval 442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Oval 443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Oval 444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Oval 445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Oval 446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Oval 447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Oval 448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Oval 449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Oval 450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Oval 451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4" name="Group 283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429" name="Oval 428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Oval 431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Oval 432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Oval 433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Oval 434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Oval 435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Oval 436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Oval 437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Oval 438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Oval 439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5" name="Rectangle 284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3" name="Group 452"/>
          <p:cNvGrpSpPr/>
          <p:nvPr/>
        </p:nvGrpSpPr>
        <p:grpSpPr>
          <a:xfrm>
            <a:off x="443573" y="3196129"/>
            <a:ext cx="1834233" cy="635660"/>
            <a:chOff x="595332" y="2485568"/>
            <a:chExt cx="1834233" cy="635660"/>
          </a:xfrm>
        </p:grpSpPr>
        <p:sp>
          <p:nvSpPr>
            <p:cNvPr id="454" name="Rectangle 453"/>
            <p:cNvSpPr/>
            <p:nvPr/>
          </p:nvSpPr>
          <p:spPr>
            <a:xfrm>
              <a:off x="595332" y="260113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TextBox 454"/>
            <p:cNvSpPr txBox="1"/>
            <p:nvPr/>
          </p:nvSpPr>
          <p:spPr>
            <a:xfrm>
              <a:off x="738076" y="2485568"/>
              <a:ext cx="1691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=</a:t>
              </a:r>
              <a:r>
                <a:rPr lang="en-US" dirty="0"/>
                <a:t> High similarity</a:t>
              </a:r>
            </a:p>
          </p:txBody>
        </p:sp>
        <p:sp>
          <p:nvSpPr>
            <p:cNvPr id="456" name="Rectangle 455"/>
            <p:cNvSpPr/>
            <p:nvPr/>
          </p:nvSpPr>
          <p:spPr>
            <a:xfrm>
              <a:off x="595332" y="286745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TextBox 456"/>
            <p:cNvSpPr txBox="1"/>
            <p:nvPr/>
          </p:nvSpPr>
          <p:spPr>
            <a:xfrm>
              <a:off x="738076" y="2751896"/>
              <a:ext cx="1647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=</a:t>
              </a:r>
              <a:r>
                <a:rPr lang="en-US" dirty="0"/>
                <a:t> Low similarity</a:t>
              </a:r>
            </a:p>
          </p:txBody>
        </p:sp>
      </p:grpSp>
      <p:sp>
        <p:nvSpPr>
          <p:cNvPr id="20" name="Freeform 19"/>
          <p:cNvSpPr/>
          <p:nvPr/>
        </p:nvSpPr>
        <p:spPr>
          <a:xfrm flipH="1">
            <a:off x="3001996" y="3445175"/>
            <a:ext cx="2812212" cy="974784"/>
          </a:xfrm>
          <a:custGeom>
            <a:avLst/>
            <a:gdLst>
              <a:gd name="connsiteX0" fmla="*/ 0 w 3062378"/>
              <a:gd name="connsiteY0" fmla="*/ 974784 h 974784"/>
              <a:gd name="connsiteX1" fmla="*/ 2458529 w 3062378"/>
              <a:gd name="connsiteY1" fmla="*/ 621101 h 974784"/>
              <a:gd name="connsiteX2" fmla="*/ 3062378 w 3062378"/>
              <a:gd name="connsiteY2" fmla="*/ 0 h 974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2378" h="974784">
                <a:moveTo>
                  <a:pt x="0" y="974784"/>
                </a:moveTo>
                <a:cubicBezTo>
                  <a:pt x="974066" y="879174"/>
                  <a:pt x="1948133" y="783565"/>
                  <a:pt x="2458529" y="621101"/>
                </a:cubicBezTo>
                <a:cubicBezTo>
                  <a:pt x="2968925" y="458637"/>
                  <a:pt x="3062378" y="0"/>
                  <a:pt x="3062378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flipH="1">
            <a:off x="2775825" y="3462430"/>
            <a:ext cx="182184" cy="810883"/>
          </a:xfrm>
          <a:custGeom>
            <a:avLst/>
            <a:gdLst>
              <a:gd name="connsiteX0" fmla="*/ 121799 w 182184"/>
              <a:gd name="connsiteY0" fmla="*/ 810883 h 810883"/>
              <a:gd name="connsiteX1" fmla="*/ 1029 w 182184"/>
              <a:gd name="connsiteY1" fmla="*/ 500332 h 810883"/>
              <a:gd name="connsiteX2" fmla="*/ 182184 w 182184"/>
              <a:gd name="connsiteY2" fmla="*/ 0 h 81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184" h="810883">
                <a:moveTo>
                  <a:pt x="121799" y="810883"/>
                </a:moveTo>
                <a:cubicBezTo>
                  <a:pt x="56382" y="723181"/>
                  <a:pt x="-9035" y="635479"/>
                  <a:pt x="1029" y="500332"/>
                </a:cubicBezTo>
                <a:cubicBezTo>
                  <a:pt x="11093" y="365185"/>
                  <a:pt x="182184" y="0"/>
                  <a:pt x="1821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TextBox 459"/>
          <p:cNvSpPr txBox="1"/>
          <p:nvPr/>
        </p:nvSpPr>
        <p:spPr>
          <a:xfrm>
            <a:off x="158985" y="4008729"/>
            <a:ext cx="2431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 before, we end up with a matrix of similarity scores, but this matrix is a mess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148877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8348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/>
          <p:cNvSpPr txBox="1"/>
          <p:nvPr/>
        </p:nvSpPr>
        <p:spPr>
          <a:xfrm>
            <a:off x="7942299" y="210222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grpSp>
        <p:nvGrpSpPr>
          <p:cNvPr id="282" name="Group 281"/>
          <p:cNvGrpSpPr/>
          <p:nvPr/>
        </p:nvGrpSpPr>
        <p:grpSpPr>
          <a:xfrm>
            <a:off x="132109" y="998655"/>
            <a:ext cx="2181050" cy="2166833"/>
            <a:chOff x="19223" y="0"/>
            <a:chExt cx="2181050" cy="2166833"/>
          </a:xfrm>
        </p:grpSpPr>
        <p:grpSp>
          <p:nvGrpSpPr>
            <p:cNvPr id="283" name="Group 282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441" name="Oval 440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Oval 441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Oval 442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Oval 443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Oval 444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Oval 445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Oval 446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Oval 447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Oval 448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Oval 449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Oval 450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Oval 451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4" name="Group 283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429" name="Oval 428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Oval 431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Oval 432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Oval 433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Oval 434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Oval 435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Oval 436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Oval 437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Oval 438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Oval 439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5" name="Rectangle 284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3" name="Group 452"/>
          <p:cNvGrpSpPr/>
          <p:nvPr/>
        </p:nvGrpSpPr>
        <p:grpSpPr>
          <a:xfrm>
            <a:off x="443573" y="3196129"/>
            <a:ext cx="1834233" cy="635660"/>
            <a:chOff x="595332" y="2485568"/>
            <a:chExt cx="1834233" cy="635660"/>
          </a:xfrm>
        </p:grpSpPr>
        <p:sp>
          <p:nvSpPr>
            <p:cNvPr id="454" name="Rectangle 453"/>
            <p:cNvSpPr/>
            <p:nvPr/>
          </p:nvSpPr>
          <p:spPr>
            <a:xfrm>
              <a:off x="595332" y="260113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TextBox 454"/>
            <p:cNvSpPr txBox="1"/>
            <p:nvPr/>
          </p:nvSpPr>
          <p:spPr>
            <a:xfrm>
              <a:off x="738076" y="2485568"/>
              <a:ext cx="1691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=</a:t>
              </a:r>
              <a:r>
                <a:rPr lang="en-US" dirty="0"/>
                <a:t> High similarity</a:t>
              </a:r>
            </a:p>
          </p:txBody>
        </p:sp>
        <p:sp>
          <p:nvSpPr>
            <p:cNvPr id="456" name="Rectangle 455"/>
            <p:cNvSpPr/>
            <p:nvPr/>
          </p:nvSpPr>
          <p:spPr>
            <a:xfrm>
              <a:off x="595332" y="286745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TextBox 456"/>
            <p:cNvSpPr txBox="1"/>
            <p:nvPr/>
          </p:nvSpPr>
          <p:spPr>
            <a:xfrm>
              <a:off x="738076" y="2751896"/>
              <a:ext cx="1647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=</a:t>
              </a:r>
              <a:r>
                <a:rPr lang="en-US" dirty="0"/>
                <a:t> Low similarity</a:t>
              </a:r>
            </a:p>
          </p:txBody>
        </p:sp>
      </p:grpSp>
      <p:sp>
        <p:nvSpPr>
          <p:cNvPr id="20" name="Freeform 19"/>
          <p:cNvSpPr/>
          <p:nvPr/>
        </p:nvSpPr>
        <p:spPr>
          <a:xfrm flipH="1">
            <a:off x="3001996" y="3445175"/>
            <a:ext cx="2812212" cy="974784"/>
          </a:xfrm>
          <a:custGeom>
            <a:avLst/>
            <a:gdLst>
              <a:gd name="connsiteX0" fmla="*/ 0 w 3062378"/>
              <a:gd name="connsiteY0" fmla="*/ 974784 h 974784"/>
              <a:gd name="connsiteX1" fmla="*/ 2458529 w 3062378"/>
              <a:gd name="connsiteY1" fmla="*/ 621101 h 974784"/>
              <a:gd name="connsiteX2" fmla="*/ 3062378 w 3062378"/>
              <a:gd name="connsiteY2" fmla="*/ 0 h 974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2378" h="974784">
                <a:moveTo>
                  <a:pt x="0" y="974784"/>
                </a:moveTo>
                <a:cubicBezTo>
                  <a:pt x="974066" y="879174"/>
                  <a:pt x="1948133" y="783565"/>
                  <a:pt x="2458529" y="621101"/>
                </a:cubicBezTo>
                <a:cubicBezTo>
                  <a:pt x="2968925" y="458637"/>
                  <a:pt x="3062378" y="0"/>
                  <a:pt x="3062378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flipH="1">
            <a:off x="2775825" y="3462430"/>
            <a:ext cx="182184" cy="810883"/>
          </a:xfrm>
          <a:custGeom>
            <a:avLst/>
            <a:gdLst>
              <a:gd name="connsiteX0" fmla="*/ 121799 w 182184"/>
              <a:gd name="connsiteY0" fmla="*/ 810883 h 810883"/>
              <a:gd name="connsiteX1" fmla="*/ 1029 w 182184"/>
              <a:gd name="connsiteY1" fmla="*/ 500332 h 810883"/>
              <a:gd name="connsiteX2" fmla="*/ 182184 w 182184"/>
              <a:gd name="connsiteY2" fmla="*/ 0 h 81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184" h="810883">
                <a:moveTo>
                  <a:pt x="121799" y="810883"/>
                </a:moveTo>
                <a:cubicBezTo>
                  <a:pt x="56382" y="723181"/>
                  <a:pt x="-9035" y="635479"/>
                  <a:pt x="1029" y="500332"/>
                </a:cubicBezTo>
                <a:cubicBezTo>
                  <a:pt x="11093" y="365185"/>
                  <a:pt x="182184" y="0"/>
                  <a:pt x="1821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58985" y="4008729"/>
            <a:ext cx="2431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 before, we end up with a matrix of similarity scores, but this matrix is a mess</a:t>
            </a:r>
            <a:r>
              <a:rPr lang="mr-IN" dirty="0"/>
              <a:t>…</a:t>
            </a:r>
            <a:endParaRPr lang="en-US" dirty="0"/>
          </a:p>
        </p:txBody>
      </p:sp>
      <p:grpSp>
        <p:nvGrpSpPr>
          <p:cNvPr id="210" name="Group 209"/>
          <p:cNvGrpSpPr/>
          <p:nvPr/>
        </p:nvGrpSpPr>
        <p:grpSpPr>
          <a:xfrm>
            <a:off x="6066384" y="762000"/>
            <a:ext cx="2181050" cy="2166833"/>
            <a:chOff x="19223" y="0"/>
            <a:chExt cx="2181050" cy="2166833"/>
          </a:xfrm>
        </p:grpSpPr>
        <p:grpSp>
          <p:nvGrpSpPr>
            <p:cNvPr id="211" name="Group 210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546" name="Oval 545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Oval 546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Oval 547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Oval 548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Oval 549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Oval 550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Oval 551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Oval 552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Oval 553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Oval 554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Oval 555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Oval 556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534" name="Oval 533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Oval 534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Oval 535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Oval 536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Oval 537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Oval 538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Oval 539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Oval 540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Oval 541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Oval 542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Oval 543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Oval 544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Rectangle 212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65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Rectangle 466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68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Rectangle 472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Rectangle 474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Rectangle 475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Rectangle 489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ectangle 492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Rectangle 493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507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508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510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Rectangle 526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ectangle 528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ectangle 529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ectangle 531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8" name="Group 557"/>
          <p:cNvGrpSpPr/>
          <p:nvPr/>
        </p:nvGrpSpPr>
        <p:grpSpPr>
          <a:xfrm>
            <a:off x="6377848" y="2959474"/>
            <a:ext cx="1834233" cy="635660"/>
            <a:chOff x="595332" y="2485568"/>
            <a:chExt cx="1834233" cy="635660"/>
          </a:xfrm>
        </p:grpSpPr>
        <p:sp>
          <p:nvSpPr>
            <p:cNvPr id="559" name="Rectangle 558"/>
            <p:cNvSpPr/>
            <p:nvPr/>
          </p:nvSpPr>
          <p:spPr>
            <a:xfrm>
              <a:off x="595332" y="260113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TextBox 559"/>
            <p:cNvSpPr txBox="1"/>
            <p:nvPr/>
          </p:nvSpPr>
          <p:spPr>
            <a:xfrm>
              <a:off x="738076" y="2485568"/>
              <a:ext cx="1691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=</a:t>
              </a:r>
              <a:r>
                <a:rPr lang="en-US" dirty="0"/>
                <a:t> High similarity</a:t>
              </a:r>
            </a:p>
          </p:txBody>
        </p:sp>
        <p:sp>
          <p:nvSpPr>
            <p:cNvPr id="561" name="Rectangle 560"/>
            <p:cNvSpPr/>
            <p:nvPr/>
          </p:nvSpPr>
          <p:spPr>
            <a:xfrm>
              <a:off x="595332" y="286745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TextBox 561"/>
            <p:cNvSpPr txBox="1"/>
            <p:nvPr/>
          </p:nvSpPr>
          <p:spPr>
            <a:xfrm>
              <a:off x="738076" y="2751896"/>
              <a:ext cx="1647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=</a:t>
              </a:r>
              <a:r>
                <a:rPr lang="en-US" dirty="0"/>
                <a:t> Low similarity</a:t>
              </a:r>
            </a:p>
          </p:txBody>
        </p:sp>
      </p:grpSp>
      <p:sp>
        <p:nvSpPr>
          <p:cNvPr id="563" name="TextBox 562"/>
          <p:cNvSpPr txBox="1"/>
          <p:nvPr/>
        </p:nvSpPr>
        <p:spPr>
          <a:xfrm>
            <a:off x="4124487" y="3742942"/>
            <a:ext cx="337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compared to the original matrix.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54590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8348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/>
          <p:cNvSpPr txBox="1"/>
          <p:nvPr/>
        </p:nvSpPr>
        <p:spPr>
          <a:xfrm>
            <a:off x="7942299" y="210222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grpSp>
        <p:nvGrpSpPr>
          <p:cNvPr id="282" name="Group 281"/>
          <p:cNvGrpSpPr/>
          <p:nvPr/>
        </p:nvGrpSpPr>
        <p:grpSpPr>
          <a:xfrm>
            <a:off x="132109" y="998655"/>
            <a:ext cx="2181050" cy="2166833"/>
            <a:chOff x="19223" y="0"/>
            <a:chExt cx="2181050" cy="2166833"/>
          </a:xfrm>
        </p:grpSpPr>
        <p:grpSp>
          <p:nvGrpSpPr>
            <p:cNvPr id="283" name="Group 282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441" name="Oval 440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Oval 441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Oval 442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Oval 443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Oval 444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Oval 445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Oval 446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Oval 447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Oval 448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Oval 449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Oval 450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Oval 451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4" name="Group 283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429" name="Oval 428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Oval 431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Oval 432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Oval 433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Oval 434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Oval 435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Oval 436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Oval 437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Oval 438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Oval 439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5" name="Rectangle 284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6399806" y="998655"/>
            <a:ext cx="2181050" cy="2166833"/>
            <a:chOff x="19223" y="0"/>
            <a:chExt cx="2181050" cy="2166833"/>
          </a:xfrm>
        </p:grpSpPr>
        <p:grpSp>
          <p:nvGrpSpPr>
            <p:cNvPr id="211" name="Group 210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546" name="Oval 545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Oval 546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Oval 547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Oval 548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Oval 549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Oval 550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Oval 551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Oval 552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Oval 553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Oval 554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Oval 555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Oval 556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534" name="Oval 533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Oval 534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Oval 535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Oval 536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Oval 537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Oval 538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Oval 539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Oval 540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Oval 541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Oval 542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Oval 543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Oval 544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Rectangle 212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65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Rectangle 466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68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Rectangle 472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Rectangle 474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Rectangle 475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Rectangle 489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ectangle 492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Rectangle 493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507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508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510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Rectangle 526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ectangle 528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ectangle 529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ectangle 531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64" name="Straight Arrow Connector 563"/>
          <p:cNvCxnSpPr/>
          <p:nvPr/>
        </p:nvCxnSpPr>
        <p:spPr>
          <a:xfrm>
            <a:off x="1971548" y="4126473"/>
            <a:ext cx="811933" cy="43622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9" name="TextBox 568"/>
          <p:cNvSpPr txBox="1"/>
          <p:nvPr/>
        </p:nvSpPr>
        <p:spPr>
          <a:xfrm>
            <a:off x="100943" y="3748294"/>
            <a:ext cx="326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goal of moving this point is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66822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8348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/>
          <p:cNvSpPr txBox="1"/>
          <p:nvPr/>
        </p:nvSpPr>
        <p:spPr>
          <a:xfrm>
            <a:off x="7942299" y="210222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grpSp>
        <p:nvGrpSpPr>
          <p:cNvPr id="282" name="Group 281"/>
          <p:cNvGrpSpPr/>
          <p:nvPr/>
        </p:nvGrpSpPr>
        <p:grpSpPr>
          <a:xfrm>
            <a:off x="132109" y="998655"/>
            <a:ext cx="2181050" cy="2166833"/>
            <a:chOff x="19223" y="0"/>
            <a:chExt cx="2181050" cy="2166833"/>
          </a:xfrm>
        </p:grpSpPr>
        <p:grpSp>
          <p:nvGrpSpPr>
            <p:cNvPr id="283" name="Group 282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441" name="Oval 440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Oval 441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Oval 442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Oval 443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Oval 444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Oval 445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Oval 446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Oval 447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Oval 448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Oval 449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Oval 450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Oval 451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4" name="Group 283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429" name="Oval 428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Oval 431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Oval 432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Oval 433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Oval 434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Oval 435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Oval 436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Oval 437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Oval 438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Oval 439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5" name="Rectangle 284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6399806" y="998655"/>
            <a:ext cx="2181050" cy="2166833"/>
            <a:chOff x="19223" y="0"/>
            <a:chExt cx="2181050" cy="2166833"/>
          </a:xfrm>
        </p:grpSpPr>
        <p:grpSp>
          <p:nvGrpSpPr>
            <p:cNvPr id="211" name="Group 210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546" name="Oval 545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Oval 546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Oval 547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Oval 548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Oval 549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Oval 550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Oval 551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Oval 552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Oval 553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Oval 554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Oval 555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Oval 556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534" name="Oval 533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Oval 534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Oval 535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Oval 536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Oval 537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Oval 538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Oval 539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Oval 540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Oval 541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Oval 542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Oval 543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Oval 544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Rectangle 212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65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Rectangle 466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68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Rectangle 472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Rectangle 474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Rectangle 475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Rectangle 489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ectangle 492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Rectangle 493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507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508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510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Rectangle 526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ectangle 528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ectangle 529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ectangle 531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64" name="Straight Arrow Connector 563"/>
          <p:cNvCxnSpPr/>
          <p:nvPr/>
        </p:nvCxnSpPr>
        <p:spPr>
          <a:xfrm>
            <a:off x="1971548" y="4126473"/>
            <a:ext cx="811933" cy="43622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" y="1749878"/>
            <a:ext cx="2404449" cy="31784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TextBox 452"/>
          <p:cNvSpPr txBox="1"/>
          <p:nvPr/>
        </p:nvSpPr>
        <p:spPr>
          <a:xfrm>
            <a:off x="100943" y="3748294"/>
            <a:ext cx="326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goal of moving this point is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54" name="TextBox 453"/>
          <p:cNvSpPr txBox="1"/>
          <p:nvPr/>
        </p:nvSpPr>
        <p:spPr>
          <a:xfrm>
            <a:off x="3207691" y="3475951"/>
            <a:ext cx="276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want to make this row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455" name="Straight Arrow Connector 454"/>
          <p:cNvCxnSpPr/>
          <p:nvPr/>
        </p:nvCxnSpPr>
        <p:spPr>
          <a:xfrm flipH="1" flipV="1">
            <a:off x="2432773" y="2208175"/>
            <a:ext cx="790633" cy="151320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304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9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5916" y="-103655"/>
            <a:ext cx="8229600" cy="987425"/>
          </a:xfrm>
        </p:spPr>
        <p:txBody>
          <a:bodyPr/>
          <a:lstStyle/>
          <a:p>
            <a:r>
              <a:rPr lang="en-US" dirty="0"/>
              <a:t>SVD – Example: Users-to-Movies</a:t>
            </a:r>
          </a:p>
        </p:txBody>
      </p:sp>
      <p:sp>
        <p:nvSpPr>
          <p:cNvPr id="140493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8299" y="1178375"/>
            <a:ext cx="8229600" cy="1166813"/>
          </a:xfrm>
        </p:spPr>
        <p:txBody>
          <a:bodyPr/>
          <a:lstStyle/>
          <a:p>
            <a:r>
              <a:rPr lang="en-US" sz="1800" b="1" dirty="0">
                <a:solidFill>
                  <a:srgbClr val="FF0066"/>
                </a:solidFill>
              </a:rPr>
              <a:t>A = U </a:t>
            </a:r>
            <a:r>
              <a:rPr lang="en-US" sz="1800" b="1" dirty="0">
                <a:solidFill>
                  <a:srgbClr val="FF0066"/>
                </a:solidFill>
                <a:sym typeface="Symbol"/>
              </a:rPr>
              <a:t></a:t>
            </a:r>
            <a:r>
              <a:rPr lang="en-US" sz="1800" b="1" dirty="0">
                <a:solidFill>
                  <a:srgbClr val="FF0066"/>
                </a:solidFill>
              </a:rPr>
              <a:t> V</a:t>
            </a:r>
            <a:r>
              <a:rPr lang="en-US" sz="1800" b="1" baseline="30000" dirty="0">
                <a:solidFill>
                  <a:srgbClr val="FF0066"/>
                </a:solidFill>
              </a:rPr>
              <a:t>T</a:t>
            </a:r>
            <a:r>
              <a:rPr lang="en-US" sz="1800" b="1" dirty="0">
                <a:solidFill>
                  <a:srgbClr val="FF0066"/>
                </a:solidFill>
              </a:rPr>
              <a:t> - example: </a:t>
            </a:r>
            <a:endParaRPr lang="en-US" sz="3600" b="1" dirty="0">
              <a:solidFill>
                <a:srgbClr val="FF0066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9" name="Text Box 32"/>
          <p:cNvSpPr txBox="1">
            <a:spLocks noChangeArrowheads="1"/>
          </p:cNvSpPr>
          <p:nvPr/>
        </p:nvSpPr>
        <p:spPr bwMode="auto">
          <a:xfrm>
            <a:off x="4499054" y="2333068"/>
            <a:ext cx="1985159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Romance-concept</a:t>
            </a:r>
          </a:p>
        </p:txBody>
      </p:sp>
      <p:sp>
        <p:nvSpPr>
          <p:cNvPr id="41" name="Line 34"/>
          <p:cNvSpPr>
            <a:spLocks noChangeShapeType="1"/>
          </p:cNvSpPr>
          <p:nvPr/>
        </p:nvSpPr>
        <p:spPr bwMode="auto">
          <a:xfrm flipH="1">
            <a:off x="4267200" y="2668310"/>
            <a:ext cx="533400" cy="3810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0000FF"/>
              </a:solidFill>
            </a:endParaRPr>
          </a:p>
        </p:txBody>
      </p:sp>
      <p:sp>
        <p:nvSpPr>
          <p:cNvPr id="42" name="Text Box 36"/>
          <p:cNvSpPr txBox="1">
            <a:spLocks noChangeArrowheads="1"/>
          </p:cNvSpPr>
          <p:nvPr/>
        </p:nvSpPr>
        <p:spPr bwMode="auto">
          <a:xfrm>
            <a:off x="3080264" y="1021273"/>
            <a:ext cx="4049507" cy="954107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pPr algn="l"/>
            <a:r>
              <a:rPr lang="en-US" sz="1800" b="1" dirty="0">
                <a:solidFill>
                  <a:srgbClr val="FF0066"/>
                </a:solidFill>
                <a:latin typeface="Verdana" pitchFamily="34" charset="0"/>
              </a:rPr>
              <a:t>U</a:t>
            </a:r>
            <a:r>
              <a:rPr lang="en-US" sz="2800" b="1" dirty="0">
                <a:solidFill>
                  <a:srgbClr val="008000"/>
                </a:solidFill>
              </a:rPr>
              <a:t> is “user-to-concept” </a:t>
            </a:r>
          </a:p>
          <a:p>
            <a:pPr algn="l"/>
            <a:r>
              <a:rPr lang="en-US" sz="2800" b="1" dirty="0">
                <a:solidFill>
                  <a:srgbClr val="008000"/>
                </a:solidFill>
              </a:rPr>
              <a:t>factor matrix</a:t>
            </a:r>
          </a:p>
        </p:txBody>
      </p:sp>
      <p:sp>
        <p:nvSpPr>
          <p:cNvPr id="3" name="Oval 2"/>
          <p:cNvSpPr/>
          <p:nvPr/>
        </p:nvSpPr>
        <p:spPr>
          <a:xfrm>
            <a:off x="3029712" y="3018528"/>
            <a:ext cx="762000" cy="486672"/>
          </a:xfrm>
          <a:prstGeom prst="ellipse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 Box 31"/>
          <p:cNvSpPr txBox="1">
            <a:spLocks noChangeArrowheads="1"/>
          </p:cNvSpPr>
          <p:nvPr/>
        </p:nvSpPr>
        <p:spPr bwMode="auto">
          <a:xfrm>
            <a:off x="2728992" y="1976846"/>
            <a:ext cx="1523174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SciFi</a:t>
            </a:r>
            <a:r>
              <a:rPr lang="en-US" b="1" dirty="0">
                <a:solidFill>
                  <a:srgbClr val="0000FF"/>
                </a:solidFill>
              </a:rPr>
              <a:t>-concept</a:t>
            </a:r>
          </a:p>
        </p:txBody>
      </p:sp>
      <p:sp>
        <p:nvSpPr>
          <p:cNvPr id="44" name="Line 33"/>
          <p:cNvSpPr>
            <a:spLocks noChangeShapeType="1"/>
          </p:cNvSpPr>
          <p:nvPr/>
        </p:nvSpPr>
        <p:spPr bwMode="auto">
          <a:xfrm>
            <a:off x="3505200" y="2325598"/>
            <a:ext cx="0" cy="72371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0000FF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0" y="1793535"/>
            <a:ext cx="9144000" cy="4969394"/>
            <a:chOff x="0" y="1793535"/>
            <a:chExt cx="9144000" cy="4969394"/>
          </a:xfrm>
        </p:grpSpPr>
        <p:sp>
          <p:nvSpPr>
            <p:cNvPr id="70" name="Freeform 8"/>
            <p:cNvSpPr>
              <a:spLocks/>
            </p:cNvSpPr>
            <p:nvPr/>
          </p:nvSpPr>
          <p:spPr bwMode="auto">
            <a:xfrm>
              <a:off x="795248" y="3018528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 flipH="1">
              <a:off x="2456408" y="3018528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Text Box 21"/>
            <p:cNvSpPr txBox="1">
              <a:spLocks noChangeArrowheads="1"/>
            </p:cNvSpPr>
            <p:nvPr/>
          </p:nvSpPr>
          <p:spPr bwMode="auto">
            <a:xfrm>
              <a:off x="2679192" y="3941426"/>
              <a:ext cx="401072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=</a:t>
              </a:r>
            </a:p>
          </p:txBody>
        </p:sp>
        <p:sp>
          <p:nvSpPr>
            <p:cNvPr id="73" name="Line 22"/>
            <p:cNvSpPr>
              <a:spLocks noChangeShapeType="1"/>
            </p:cNvSpPr>
            <p:nvPr/>
          </p:nvSpPr>
          <p:spPr bwMode="auto">
            <a:xfrm flipV="1">
              <a:off x="304800" y="3018528"/>
              <a:ext cx="0" cy="533400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74" name="Text Box 23"/>
            <p:cNvSpPr txBox="1">
              <a:spLocks noChangeArrowheads="1"/>
            </p:cNvSpPr>
            <p:nvPr/>
          </p:nvSpPr>
          <p:spPr bwMode="auto">
            <a:xfrm>
              <a:off x="0" y="3596656"/>
              <a:ext cx="635110" cy="369332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dirty="0" err="1">
                  <a:solidFill>
                    <a:srgbClr val="008000"/>
                  </a:solidFill>
                </a:rPr>
                <a:t>SciFi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76" name="Line 26"/>
            <p:cNvSpPr>
              <a:spLocks noChangeShapeType="1"/>
            </p:cNvSpPr>
            <p:nvPr/>
          </p:nvSpPr>
          <p:spPr bwMode="auto">
            <a:xfrm>
              <a:off x="304800" y="4085328"/>
              <a:ext cx="0" cy="228600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 type="none" w="sm" len="sm"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77" name="Line 27"/>
            <p:cNvSpPr>
              <a:spLocks noChangeShapeType="1"/>
            </p:cNvSpPr>
            <p:nvPr/>
          </p:nvSpPr>
          <p:spPr bwMode="auto">
            <a:xfrm flipV="1">
              <a:off x="304800" y="4542528"/>
              <a:ext cx="0" cy="457200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 type="none" w="sm" len="sm"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78" name="Line 28"/>
            <p:cNvSpPr>
              <a:spLocks noChangeShapeType="1"/>
            </p:cNvSpPr>
            <p:nvPr/>
          </p:nvSpPr>
          <p:spPr bwMode="auto">
            <a:xfrm>
              <a:off x="304800" y="5380728"/>
              <a:ext cx="0" cy="228600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 type="none" w="sm" len="sm"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Freeform 30"/>
            <p:cNvSpPr>
              <a:spLocks/>
            </p:cNvSpPr>
            <p:nvPr/>
          </p:nvSpPr>
          <p:spPr bwMode="auto">
            <a:xfrm>
              <a:off x="6096000" y="3676470"/>
              <a:ext cx="228600" cy="1200329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Freeform 31"/>
            <p:cNvSpPr>
              <a:spLocks/>
            </p:cNvSpPr>
            <p:nvPr/>
          </p:nvSpPr>
          <p:spPr bwMode="auto">
            <a:xfrm flipH="1">
              <a:off x="7620000" y="3676470"/>
              <a:ext cx="228600" cy="120033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Text Box 32"/>
            <p:cNvSpPr txBox="1">
              <a:spLocks noChangeArrowheads="1"/>
            </p:cNvSpPr>
            <p:nvPr/>
          </p:nvSpPr>
          <p:spPr bwMode="auto">
            <a:xfrm>
              <a:off x="5467932" y="401356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82" name="Text Box 35"/>
            <p:cNvSpPr txBox="1">
              <a:spLocks noChangeArrowheads="1"/>
            </p:cNvSpPr>
            <p:nvPr/>
          </p:nvSpPr>
          <p:spPr bwMode="auto">
            <a:xfrm>
              <a:off x="8204353" y="402092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83" name="Freeform 36"/>
            <p:cNvSpPr>
              <a:spLocks/>
            </p:cNvSpPr>
            <p:nvPr/>
          </p:nvSpPr>
          <p:spPr bwMode="auto">
            <a:xfrm>
              <a:off x="5330672" y="5648873"/>
              <a:ext cx="155728" cy="1037856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Freeform 37"/>
            <p:cNvSpPr>
              <a:spLocks/>
            </p:cNvSpPr>
            <p:nvPr/>
          </p:nvSpPr>
          <p:spPr bwMode="auto">
            <a:xfrm flipH="1">
              <a:off x="8915400" y="5590457"/>
              <a:ext cx="152400" cy="1106928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 rot="16200000">
              <a:off x="1028721" y="1447126"/>
              <a:ext cx="1338828" cy="2031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 </a:t>
              </a:r>
              <a:r>
                <a:rPr lang="en-US" sz="1700" dirty="0">
                  <a:solidFill>
                    <a:srgbClr val="008000"/>
                  </a:solidFill>
                </a:rPr>
                <a:t>Matrix</a:t>
              </a:r>
            </a:p>
            <a:p>
              <a:pPr>
                <a:lnSpc>
                  <a:spcPct val="140000"/>
                </a:lnSpc>
              </a:pPr>
              <a:r>
                <a:rPr lang="en-US" sz="1700" dirty="0">
                  <a:solidFill>
                    <a:srgbClr val="008000"/>
                  </a:solidFill>
                </a:rPr>
                <a:t>Alien</a:t>
              </a:r>
            </a:p>
            <a:p>
              <a:pPr>
                <a:lnSpc>
                  <a:spcPct val="140000"/>
                </a:lnSpc>
              </a:pPr>
              <a:r>
                <a:rPr lang="en-US" sz="1700" dirty="0">
                  <a:solidFill>
                    <a:srgbClr val="008000"/>
                  </a:solidFill>
                </a:rPr>
                <a:t>Serenity</a:t>
              </a:r>
            </a:p>
            <a:p>
              <a:pPr>
                <a:lnSpc>
                  <a:spcPct val="140000"/>
                </a:lnSpc>
              </a:pPr>
              <a:r>
                <a:rPr lang="en-US" sz="1700" dirty="0">
                  <a:solidFill>
                    <a:srgbClr val="008000"/>
                  </a:solidFill>
                </a:rPr>
                <a:t>Casablanca</a:t>
              </a:r>
            </a:p>
            <a:p>
              <a:pPr>
                <a:lnSpc>
                  <a:spcPct val="140000"/>
                </a:lnSpc>
              </a:pPr>
              <a:r>
                <a:rPr lang="en-US" sz="1700" dirty="0">
                  <a:solidFill>
                    <a:srgbClr val="008000"/>
                  </a:solidFill>
                </a:rPr>
                <a:t> </a:t>
              </a:r>
              <a:r>
                <a:rPr lang="en-US" sz="1700" dirty="0" err="1">
                  <a:solidFill>
                    <a:srgbClr val="008000"/>
                  </a:solidFill>
                </a:rPr>
                <a:t>Amelie</a:t>
              </a:r>
              <a:endParaRPr lang="en-US" sz="1700" b="1" dirty="0">
                <a:solidFill>
                  <a:srgbClr val="FF0066"/>
                </a:solidFill>
                <a:latin typeface="Verdana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58672" y="3018528"/>
              <a:ext cx="198452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1   1   1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3   3   3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4   4   4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5   5   5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0   0   0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2   2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2895600" y="3018528"/>
              <a:ext cx="2514600" cy="2677656"/>
              <a:chOff x="2971800" y="3018528"/>
              <a:chExt cx="2514600" cy="2677656"/>
            </a:xfrm>
          </p:grpSpPr>
          <p:sp>
            <p:nvSpPr>
              <p:cNvPr id="90" name="Freeform 19"/>
              <p:cNvSpPr>
                <a:spLocks/>
              </p:cNvSpPr>
              <p:nvPr/>
            </p:nvSpPr>
            <p:spPr bwMode="auto">
              <a:xfrm flipH="1">
                <a:off x="5181600" y="3055104"/>
                <a:ext cx="1524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Freeform 20"/>
              <p:cNvSpPr>
                <a:spLocks/>
              </p:cNvSpPr>
              <p:nvPr/>
            </p:nvSpPr>
            <p:spPr bwMode="auto">
              <a:xfrm>
                <a:off x="3105912" y="3044952"/>
                <a:ext cx="2286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2971800" y="3018528"/>
                <a:ext cx="251460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0.13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0.02  -0.01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0.41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0.07  -0.03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0.55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0.09  -0.04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0.68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0.11  -0.05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0.15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-0.59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-0.73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-0.67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-0.29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0.32</a:t>
                </a:r>
              </a:p>
            </p:txBody>
          </p:sp>
        </p:grpSp>
        <p:sp>
          <p:nvSpPr>
            <p:cNvPr id="88" name="Rectangle 87"/>
            <p:cNvSpPr/>
            <p:nvPr/>
          </p:nvSpPr>
          <p:spPr>
            <a:xfrm>
              <a:off x="6076950" y="3676471"/>
              <a:ext cx="198452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12.4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0     0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9.5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0       0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1.3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334000" y="5562600"/>
              <a:ext cx="38100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0.56   0.59  0.56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0.09    0.09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0.12  -0.02  0.12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-0.69  -0.69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0.40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-0.80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0.40   0.09    0.09</a:t>
              </a:r>
            </a:p>
          </p:txBody>
        </p:sp>
      </p:grpSp>
      <p:sp>
        <p:nvSpPr>
          <p:cNvPr id="37" name="Text Box 25">
            <a:extLst>
              <a:ext uri="{FF2B5EF4-FFF2-40B4-BE49-F238E27FC236}">
                <a16:creationId xmlns:a16="http://schemas.microsoft.com/office/drawing/2014/main" id="{8BB67341-5075-2540-8A5C-112BB3B8A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9331" y="5029195"/>
            <a:ext cx="883255" cy="307777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</a:rPr>
              <a:t>Romance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188435"/>
      </p:ext>
    </p:extLst>
  </p:cSld>
  <p:clrMapOvr>
    <a:masterClrMapping/>
  </p:clrMapOvr>
  <p:transition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8348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/>
          <p:cNvSpPr txBox="1"/>
          <p:nvPr/>
        </p:nvSpPr>
        <p:spPr>
          <a:xfrm>
            <a:off x="7942299" y="210222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grpSp>
        <p:nvGrpSpPr>
          <p:cNvPr id="282" name="Group 281"/>
          <p:cNvGrpSpPr/>
          <p:nvPr/>
        </p:nvGrpSpPr>
        <p:grpSpPr>
          <a:xfrm>
            <a:off x="132109" y="998655"/>
            <a:ext cx="2181050" cy="2166833"/>
            <a:chOff x="19223" y="0"/>
            <a:chExt cx="2181050" cy="2166833"/>
          </a:xfrm>
        </p:grpSpPr>
        <p:grpSp>
          <p:nvGrpSpPr>
            <p:cNvPr id="283" name="Group 282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441" name="Oval 440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Oval 441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Oval 442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Oval 443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Oval 444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Oval 445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Oval 446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Oval 447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Oval 448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Oval 449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Oval 450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Oval 451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4" name="Group 283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429" name="Oval 428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Oval 431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Oval 432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Oval 433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Oval 434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Oval 435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Oval 436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Oval 437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Oval 438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Oval 439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5" name="Rectangle 284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6399806" y="998655"/>
            <a:ext cx="2181050" cy="2166833"/>
            <a:chOff x="19223" y="0"/>
            <a:chExt cx="2181050" cy="2166833"/>
          </a:xfrm>
        </p:grpSpPr>
        <p:grpSp>
          <p:nvGrpSpPr>
            <p:cNvPr id="211" name="Group 210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546" name="Oval 545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Oval 546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Oval 547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Oval 548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Oval 549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Oval 550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Oval 551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Oval 552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Oval 553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Oval 554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Oval 555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Oval 556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534" name="Oval 533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Oval 534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Oval 535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Oval 536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Oval 537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Oval 538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Oval 539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Oval 540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Oval 541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Oval 542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Oval 543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Oval 544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Rectangle 212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65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Rectangle 466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68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Rectangle 472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Rectangle 474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Rectangle 475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Rectangle 489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ectangle 492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Rectangle 493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507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508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510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Rectangle 526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ectangle 528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ectangle 529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ectangle 531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00295" y="5332470"/>
            <a:ext cx="326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goal of moving this point is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564" name="Straight Arrow Connector 563"/>
          <p:cNvCxnSpPr/>
          <p:nvPr/>
        </p:nvCxnSpPr>
        <p:spPr>
          <a:xfrm flipV="1">
            <a:off x="1497995" y="4562699"/>
            <a:ext cx="1285486" cy="60778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" y="1749878"/>
            <a:ext cx="2404449" cy="31784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74591" y="3874924"/>
            <a:ext cx="276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want to make this row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565" name="Straight Arrow Connector 564"/>
          <p:cNvCxnSpPr/>
          <p:nvPr/>
        </p:nvCxnSpPr>
        <p:spPr>
          <a:xfrm flipH="1" flipV="1">
            <a:off x="2432773" y="2208175"/>
            <a:ext cx="790633" cy="151320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6" name="TextBox 565"/>
          <p:cNvSpPr txBox="1"/>
          <p:nvPr/>
        </p:nvSpPr>
        <p:spPr>
          <a:xfrm>
            <a:off x="5731510" y="3748294"/>
            <a:ext cx="186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 like this row.</a:t>
            </a:r>
          </a:p>
        </p:txBody>
      </p:sp>
      <p:sp>
        <p:nvSpPr>
          <p:cNvPr id="567" name="Rounded Rectangle 566"/>
          <p:cNvSpPr/>
          <p:nvPr/>
        </p:nvSpPr>
        <p:spPr>
          <a:xfrm>
            <a:off x="6257876" y="1749878"/>
            <a:ext cx="2404449" cy="31784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8" name="Straight Arrow Connector 567"/>
          <p:cNvCxnSpPr/>
          <p:nvPr/>
        </p:nvCxnSpPr>
        <p:spPr>
          <a:xfrm flipV="1">
            <a:off x="6117297" y="2208175"/>
            <a:ext cx="153250" cy="151320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95422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8674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55493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55493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55493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55493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55493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55493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55493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55493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55493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55493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83481" y="55493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55493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/>
          <p:cNvSpPr txBox="1"/>
          <p:nvPr/>
        </p:nvSpPr>
        <p:spPr>
          <a:xfrm>
            <a:off x="7942299" y="210222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grpSp>
        <p:nvGrpSpPr>
          <p:cNvPr id="282" name="Group 281"/>
          <p:cNvGrpSpPr/>
          <p:nvPr/>
        </p:nvGrpSpPr>
        <p:grpSpPr>
          <a:xfrm>
            <a:off x="132109" y="998655"/>
            <a:ext cx="2181050" cy="2166833"/>
            <a:chOff x="19223" y="0"/>
            <a:chExt cx="2181050" cy="2166833"/>
          </a:xfrm>
        </p:grpSpPr>
        <p:grpSp>
          <p:nvGrpSpPr>
            <p:cNvPr id="283" name="Group 282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441" name="Oval 440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Oval 441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Oval 442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Oval 443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Oval 444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Oval 445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Oval 446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Oval 447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Oval 448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Oval 449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Oval 450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Oval 451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4" name="Group 283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429" name="Oval 428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Oval 431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Oval 432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Oval 433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Oval 434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Oval 435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Oval 436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Oval 437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Oval 438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Oval 439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5" name="Rectangle 284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6399806" y="998655"/>
            <a:ext cx="2181050" cy="2166833"/>
            <a:chOff x="19223" y="0"/>
            <a:chExt cx="2181050" cy="2166833"/>
          </a:xfrm>
        </p:grpSpPr>
        <p:grpSp>
          <p:nvGrpSpPr>
            <p:cNvPr id="211" name="Group 210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546" name="Oval 545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Oval 546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Oval 547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Oval 548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Oval 549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Oval 550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Oval 551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Oval 552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Oval 553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Oval 554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Oval 555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Oval 556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534" name="Oval 533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Oval 534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Oval 535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Oval 536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Oval 537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Oval 538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Oval 539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Oval 540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Oval 541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Oval 542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Oval 543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Oval 544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Rectangle 212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65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Rectangle 466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68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Rectangle 472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Rectangle 474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Rectangle 475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Rectangle 489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ectangle 492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Rectangle 493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507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508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510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Rectangle 526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ectangle 528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ectangle 529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ectangle 531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561198" y="3572480"/>
            <a:ext cx="6036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t-SNE moves the points a little bit at a time, and each step it chooses a direction that makes the matrix on the left more like the matrix on the right.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777274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roup 565"/>
          <p:cNvGrpSpPr/>
          <p:nvPr/>
        </p:nvGrpSpPr>
        <p:grpSpPr>
          <a:xfrm>
            <a:off x="135478" y="998655"/>
            <a:ext cx="2181050" cy="2166833"/>
            <a:chOff x="19223" y="0"/>
            <a:chExt cx="2181050" cy="2166833"/>
          </a:xfrm>
        </p:grpSpPr>
        <p:grpSp>
          <p:nvGrpSpPr>
            <p:cNvPr id="567" name="Group 566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725" name="Oval 724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6" name="Oval 725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7" name="Oval 726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Oval 727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Oval 728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Oval 729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Oval 730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2" name="Oval 731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3" name="Oval 732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4" name="Oval 733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5" name="Oval 734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6" name="Oval 735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8" name="Group 567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713" name="Oval 712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Oval 713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5" name="Oval 714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6" name="Oval 715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7" name="Oval 716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8" name="Oval 717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9" name="Oval 718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Oval 719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Oval 720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Oval 721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3" name="Oval 722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4" name="Oval 723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9" name="Rectangle 568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Rectangle 571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Rectangle 576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Rectangle 577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Rectangle 579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Rectangle 580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Rectangle 582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Rectangle 583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Rectangle 584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Rectangle 585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Rectangle 586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Rectangle 587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Rectangle 588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Rectangle 589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Rectangle 591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Rectangle 592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ectangle 593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Rectangle 594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Rectangle 595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Rectangle 597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Rectangle 598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Rectangle 599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Rectangle 600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Rectangle 601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Rectangle 604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Rectangle 605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Rectangle 606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Rectangle 607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Rectangle 608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Rectangle 609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Rectangle 610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Rectangle 611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Rectangle 612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Rectangle 613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Rectangle 614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Rectangle 615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Rectangle 616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Rectangle 618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Rectangle 619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Rectangle 620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Rectangle 621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Rectangle 622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Rectangle 623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Rectangle 624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Rectangle 625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Rectangle 627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Rectangle 628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Rectangle 629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Rectangle 630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Rectangle 631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Rectangle 632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Rectangle 633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Rectangle 634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Rectangle 635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Rectangle 636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Rectangle 637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Rectangle 638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Rectangle 639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Rectangle 640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Rectangle 641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Rectangle 642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Rectangle 643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Rectangle 644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Rectangle 645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Rectangle 646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Rectangle 647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Rectangle 648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Rectangle 649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Rectangle 650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Rectangle 651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Rectangle 652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Rectangle 653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Rectangle 654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Rectangle 655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Rectangle 656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Rectangle 657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Rectangle 658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Rectangle 659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Rectangle 660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Rectangle 661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Rectangle 662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Rectangle 663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Rectangle 664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Rectangle 665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Rectangle 666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Rectangle 667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Rectangle 668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Rectangle 669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Rectangle 670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Rectangle 672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Rectangle 673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Rectangle 674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Rectangle 675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Rectangle 676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Rectangle 677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Rectangle 678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Rectangle 679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Rectangle 680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Rectangle 681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Rectangle 682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Rectangle 684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Rectangle 685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Rectangle 686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Rectangle 687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Rectangle 688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Rectangle 690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Rectangle 691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Rectangle 692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Rectangle 693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Rectangle 694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Rectangle 695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Rectangle 696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Rectangle 697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Rectangle 700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Rectangle 701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Rectangle 702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Rectangle 703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Rectangle 704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Rectangle 705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Rectangle 706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Rectangle 707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Rectangle 709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Rectangle 710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Rectangle 711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1" name="TextBox 280"/>
          <p:cNvSpPr txBox="1"/>
          <p:nvPr/>
        </p:nvSpPr>
        <p:spPr>
          <a:xfrm>
            <a:off x="7942299" y="210222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grpSp>
        <p:nvGrpSpPr>
          <p:cNvPr id="210" name="Group 209"/>
          <p:cNvGrpSpPr/>
          <p:nvPr/>
        </p:nvGrpSpPr>
        <p:grpSpPr>
          <a:xfrm>
            <a:off x="6399806" y="998655"/>
            <a:ext cx="2181050" cy="2166833"/>
            <a:chOff x="19223" y="0"/>
            <a:chExt cx="2181050" cy="2166833"/>
          </a:xfrm>
        </p:grpSpPr>
        <p:grpSp>
          <p:nvGrpSpPr>
            <p:cNvPr id="211" name="Group 210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546" name="Oval 545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Oval 546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Oval 547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Oval 548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Oval 549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Oval 550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Oval 551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Oval 552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Oval 553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Oval 554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Oval 555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Oval 556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534" name="Oval 533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Oval 534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Oval 535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Oval 536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Oval 537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Oval 538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Oval 539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Oval 540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Oval 541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Oval 542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Oval 543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Oval 544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Rectangle 212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65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Rectangle 466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68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Rectangle 472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Rectangle 474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Rectangle 475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Rectangle 489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ectangle 492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Rectangle 493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507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508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510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Rectangle 526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ectangle 528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ectangle 529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ectangle 531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3" name="Straight Connector 452"/>
          <p:cNvCxnSpPr/>
          <p:nvPr/>
        </p:nvCxnSpPr>
        <p:spPr>
          <a:xfrm flipH="1">
            <a:off x="2483395" y="56388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4" name="Oval 453"/>
          <p:cNvSpPr/>
          <p:nvPr/>
        </p:nvSpPr>
        <p:spPr>
          <a:xfrm>
            <a:off x="5355187" y="5320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/>
        </p:nvSpPr>
        <p:spPr>
          <a:xfrm>
            <a:off x="3478494" y="5320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Oval 455"/>
          <p:cNvSpPr/>
          <p:nvPr/>
        </p:nvSpPr>
        <p:spPr>
          <a:xfrm>
            <a:off x="5533537" y="5320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/>
          <p:cNvSpPr/>
          <p:nvPr/>
        </p:nvSpPr>
        <p:spPr>
          <a:xfrm>
            <a:off x="4683126" y="5320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Oval 557"/>
          <p:cNvSpPr/>
          <p:nvPr/>
        </p:nvSpPr>
        <p:spPr>
          <a:xfrm>
            <a:off x="4506014" y="5320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Oval 558"/>
          <p:cNvSpPr/>
          <p:nvPr/>
        </p:nvSpPr>
        <p:spPr>
          <a:xfrm>
            <a:off x="4334431" y="5320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Oval 559"/>
          <p:cNvSpPr/>
          <p:nvPr/>
        </p:nvSpPr>
        <p:spPr>
          <a:xfrm>
            <a:off x="4436270" y="5320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1" name="Oval 560"/>
          <p:cNvSpPr/>
          <p:nvPr/>
        </p:nvSpPr>
        <p:spPr>
          <a:xfrm>
            <a:off x="5087719" y="5320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Oval 561"/>
          <p:cNvSpPr/>
          <p:nvPr/>
        </p:nvSpPr>
        <p:spPr>
          <a:xfrm>
            <a:off x="3828414" y="5320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Oval 562"/>
          <p:cNvSpPr/>
          <p:nvPr/>
        </p:nvSpPr>
        <p:spPr>
          <a:xfrm>
            <a:off x="3619361" y="5320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" name="Oval 563"/>
          <p:cNvSpPr/>
          <p:nvPr/>
        </p:nvSpPr>
        <p:spPr>
          <a:xfrm>
            <a:off x="5208734" y="5320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Oval 564"/>
          <p:cNvSpPr/>
          <p:nvPr/>
        </p:nvSpPr>
        <p:spPr>
          <a:xfrm>
            <a:off x="3957544" y="5320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TextBox 736"/>
          <p:cNvSpPr txBox="1"/>
          <p:nvPr/>
        </p:nvSpPr>
        <p:spPr>
          <a:xfrm>
            <a:off x="1561198" y="3572480"/>
            <a:ext cx="6036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t-SNE moves the points a little bit at a time, and each step it chooses a direction that makes the matrix on the left more like the matrix on the right.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61027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roup 565"/>
          <p:cNvGrpSpPr/>
          <p:nvPr/>
        </p:nvGrpSpPr>
        <p:grpSpPr>
          <a:xfrm>
            <a:off x="135478" y="998655"/>
            <a:ext cx="2181050" cy="2166833"/>
            <a:chOff x="19223" y="0"/>
            <a:chExt cx="2181050" cy="2166833"/>
          </a:xfrm>
        </p:grpSpPr>
        <p:grpSp>
          <p:nvGrpSpPr>
            <p:cNvPr id="567" name="Group 566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725" name="Oval 724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6" name="Oval 725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7" name="Oval 726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Oval 727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Oval 728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Oval 729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Oval 730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2" name="Oval 731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3" name="Oval 732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4" name="Oval 733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5" name="Oval 734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6" name="Oval 735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8" name="Group 567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713" name="Oval 712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Oval 713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5" name="Oval 714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6" name="Oval 715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7" name="Oval 716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8" name="Oval 717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9" name="Oval 718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Oval 719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Oval 720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Oval 721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3" name="Oval 722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4" name="Oval 723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9" name="Rectangle 568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Rectangle 571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Rectangle 576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Rectangle 577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Rectangle 579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Rectangle 580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Rectangle 582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Rectangle 583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Rectangle 584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Rectangle 585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Rectangle 586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Rectangle 587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Rectangle 588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Rectangle 589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Rectangle 591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Rectangle 592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ectangle 593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Rectangle 594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Rectangle 595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Rectangle 597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Rectangle 598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Rectangle 599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Rectangle 600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Rectangle 601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Rectangle 604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Rectangle 605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Rectangle 606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Rectangle 607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Rectangle 608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Rectangle 609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Rectangle 610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Rectangle 611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Rectangle 612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Rectangle 613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Rectangle 614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Rectangle 615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Rectangle 616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Rectangle 618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Rectangle 619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Rectangle 620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Rectangle 621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Rectangle 622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Rectangle 623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Rectangle 624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Rectangle 625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Rectangle 627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Rectangle 628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Rectangle 629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Rectangle 630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Rectangle 631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Rectangle 632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Rectangle 633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Rectangle 634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Rectangle 635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Rectangle 636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Rectangle 637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Rectangle 638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Rectangle 639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Rectangle 640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Rectangle 641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Rectangle 642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Rectangle 643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Rectangle 644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Rectangle 645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Rectangle 646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Rectangle 647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Rectangle 648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Rectangle 649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Rectangle 650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Rectangle 651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Rectangle 652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Rectangle 653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Rectangle 654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Rectangle 655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Rectangle 656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Rectangle 657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Rectangle 658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Rectangle 659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Rectangle 660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Rectangle 661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Rectangle 662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Rectangle 663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Rectangle 664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Rectangle 665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Rectangle 666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Rectangle 667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Rectangle 668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Rectangle 669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Rectangle 670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Rectangle 672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Rectangle 673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Rectangle 674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Rectangle 675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Rectangle 676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Rectangle 677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Rectangle 678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Rectangle 679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Rectangle 680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Rectangle 681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Rectangle 682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Rectangle 684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Rectangle 685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Rectangle 686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Rectangle 687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Rectangle 688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Rectangle 690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Rectangle 691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Rectangle 692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Rectangle 693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Rectangle 694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Rectangle 695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Rectangle 696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Rectangle 697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Rectangle 700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Rectangle 701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Rectangle 702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Rectangle 703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Rectangle 704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Rectangle 705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Rectangle 706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Rectangle 707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Rectangle 709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Rectangle 710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Rectangle 711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1" name="TextBox 280"/>
          <p:cNvSpPr txBox="1"/>
          <p:nvPr/>
        </p:nvSpPr>
        <p:spPr>
          <a:xfrm>
            <a:off x="7942299" y="210222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grpSp>
        <p:nvGrpSpPr>
          <p:cNvPr id="210" name="Group 209"/>
          <p:cNvGrpSpPr/>
          <p:nvPr/>
        </p:nvGrpSpPr>
        <p:grpSpPr>
          <a:xfrm>
            <a:off x="6399806" y="998655"/>
            <a:ext cx="2181050" cy="2166833"/>
            <a:chOff x="19223" y="0"/>
            <a:chExt cx="2181050" cy="2166833"/>
          </a:xfrm>
        </p:grpSpPr>
        <p:grpSp>
          <p:nvGrpSpPr>
            <p:cNvPr id="211" name="Group 210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546" name="Oval 545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Oval 546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Oval 547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Oval 548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Oval 549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Oval 550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Oval 551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Oval 552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Oval 553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Oval 554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Oval 555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Oval 556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534" name="Oval 533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Oval 534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Oval 535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Oval 536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Oval 537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Oval 538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Oval 539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Oval 540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Oval 541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Oval 542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Oval 543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Oval 544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Rectangle 212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65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Rectangle 466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68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Rectangle 472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Rectangle 474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Rectangle 475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Rectangle 489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ectangle 492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Rectangle 493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507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508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510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Rectangle 526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ectangle 528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ectangle 529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ectangle 531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3" name="Straight Connector 452"/>
          <p:cNvCxnSpPr/>
          <p:nvPr/>
        </p:nvCxnSpPr>
        <p:spPr>
          <a:xfrm flipH="1">
            <a:off x="2483395" y="6490279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4" name="Oval 453"/>
          <p:cNvSpPr/>
          <p:nvPr/>
        </p:nvSpPr>
        <p:spPr>
          <a:xfrm>
            <a:off x="5355187" y="6172200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/>
        </p:nvSpPr>
        <p:spPr>
          <a:xfrm>
            <a:off x="3478494" y="6172200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Oval 455"/>
          <p:cNvSpPr/>
          <p:nvPr/>
        </p:nvSpPr>
        <p:spPr>
          <a:xfrm>
            <a:off x="5533537" y="6172200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/>
          <p:cNvSpPr/>
          <p:nvPr/>
        </p:nvSpPr>
        <p:spPr>
          <a:xfrm>
            <a:off x="4683126" y="6172200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Oval 557"/>
          <p:cNvSpPr/>
          <p:nvPr/>
        </p:nvSpPr>
        <p:spPr>
          <a:xfrm>
            <a:off x="4506014" y="6172200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Oval 558"/>
          <p:cNvSpPr/>
          <p:nvPr/>
        </p:nvSpPr>
        <p:spPr>
          <a:xfrm>
            <a:off x="4334431" y="6172200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Oval 559"/>
          <p:cNvSpPr/>
          <p:nvPr/>
        </p:nvSpPr>
        <p:spPr>
          <a:xfrm>
            <a:off x="4436270" y="6172200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1" name="Oval 560"/>
          <p:cNvSpPr/>
          <p:nvPr/>
        </p:nvSpPr>
        <p:spPr>
          <a:xfrm>
            <a:off x="5087719" y="6172200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Oval 561"/>
          <p:cNvSpPr/>
          <p:nvPr/>
        </p:nvSpPr>
        <p:spPr>
          <a:xfrm>
            <a:off x="3828414" y="6172200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Oval 562"/>
          <p:cNvSpPr/>
          <p:nvPr/>
        </p:nvSpPr>
        <p:spPr>
          <a:xfrm>
            <a:off x="3619361" y="6172200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" name="Oval 563"/>
          <p:cNvSpPr/>
          <p:nvPr/>
        </p:nvSpPr>
        <p:spPr>
          <a:xfrm>
            <a:off x="5208734" y="6172200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Oval 564"/>
          <p:cNvSpPr/>
          <p:nvPr/>
        </p:nvSpPr>
        <p:spPr>
          <a:xfrm>
            <a:off x="3957544" y="6172200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TextBox 736"/>
          <p:cNvSpPr txBox="1"/>
          <p:nvPr/>
        </p:nvSpPr>
        <p:spPr>
          <a:xfrm>
            <a:off x="1561198" y="3572480"/>
            <a:ext cx="6036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t-SNE moves the points a little bit at a time, and each step it chooses a direction that makes the matrix on the left more like the matrix on the right.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62339" y="5032743"/>
            <a:ext cx="7019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 uses small steps, because it’s a little bit like a chess game and can’t be solved all at once. Instead, it goes one move at at time.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83197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roup 565"/>
          <p:cNvGrpSpPr/>
          <p:nvPr/>
        </p:nvGrpSpPr>
        <p:grpSpPr>
          <a:xfrm>
            <a:off x="135478" y="998655"/>
            <a:ext cx="2181050" cy="2166833"/>
            <a:chOff x="19223" y="0"/>
            <a:chExt cx="2181050" cy="2166833"/>
          </a:xfrm>
        </p:grpSpPr>
        <p:grpSp>
          <p:nvGrpSpPr>
            <p:cNvPr id="567" name="Group 566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725" name="Oval 724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6" name="Oval 725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7" name="Oval 726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Oval 727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Oval 728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Oval 729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Oval 730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2" name="Oval 731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3" name="Oval 732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4" name="Oval 733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5" name="Oval 734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6" name="Oval 735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8" name="Group 567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713" name="Oval 712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Oval 713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5" name="Oval 714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6" name="Oval 715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7" name="Oval 716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8" name="Oval 717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9" name="Oval 718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Oval 719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Oval 720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Oval 721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3" name="Oval 722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4" name="Oval 723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9" name="Rectangle 568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Rectangle 571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Rectangle 576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Rectangle 577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Rectangle 579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Rectangle 580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Rectangle 582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Rectangle 583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Rectangle 584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Rectangle 585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Rectangle 586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Rectangle 587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Rectangle 588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Rectangle 589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Rectangle 591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Rectangle 592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ectangle 593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Rectangle 594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Rectangle 595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Rectangle 597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Rectangle 598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Rectangle 599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Rectangle 600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Rectangle 601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Rectangle 604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Rectangle 605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Rectangle 606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Rectangle 607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Rectangle 608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Rectangle 609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Rectangle 610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Rectangle 611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Rectangle 612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Rectangle 613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Rectangle 614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Rectangle 615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Rectangle 616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Rectangle 618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Rectangle 619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Rectangle 620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Rectangle 621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Rectangle 622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Rectangle 623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Rectangle 624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Rectangle 625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Rectangle 627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Rectangle 628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Rectangle 629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Rectangle 630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Rectangle 631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Rectangle 632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Rectangle 633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Rectangle 634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Rectangle 635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Rectangle 636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Rectangle 637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Rectangle 638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Rectangle 639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Rectangle 640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Rectangle 641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Rectangle 642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Rectangle 643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Rectangle 644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Rectangle 645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Rectangle 646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Rectangle 647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Rectangle 648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Rectangle 649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Rectangle 650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Rectangle 651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Rectangle 652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Rectangle 653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Rectangle 654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Rectangle 655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Rectangle 656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Rectangle 657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Rectangle 658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Rectangle 659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Rectangle 660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Rectangle 661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Rectangle 662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Rectangle 663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Rectangle 664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Rectangle 665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Rectangle 666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Rectangle 667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Rectangle 668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Rectangle 669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Rectangle 670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Rectangle 672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Rectangle 673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Rectangle 674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Rectangle 675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Rectangle 676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Rectangle 677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Rectangle 678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Rectangle 679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Rectangle 680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Rectangle 681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Rectangle 682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Rectangle 684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Rectangle 685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Rectangle 686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Rectangle 687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Rectangle 688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Rectangle 690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Rectangle 691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Rectangle 692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Rectangle 693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Rectangle 694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Rectangle 695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Rectangle 696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Rectangle 697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Rectangle 700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Rectangle 701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Rectangle 702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Rectangle 703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Rectangle 704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Rectangle 705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Rectangle 706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Rectangle 707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Rectangle 709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Rectangle 710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Rectangle 711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1" name="TextBox 280"/>
          <p:cNvSpPr txBox="1"/>
          <p:nvPr/>
        </p:nvSpPr>
        <p:spPr>
          <a:xfrm>
            <a:off x="7942299" y="210222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grpSp>
        <p:nvGrpSpPr>
          <p:cNvPr id="210" name="Group 209"/>
          <p:cNvGrpSpPr/>
          <p:nvPr/>
        </p:nvGrpSpPr>
        <p:grpSpPr>
          <a:xfrm>
            <a:off x="6399806" y="998655"/>
            <a:ext cx="2181050" cy="2166833"/>
            <a:chOff x="19223" y="0"/>
            <a:chExt cx="2181050" cy="2166833"/>
          </a:xfrm>
        </p:grpSpPr>
        <p:grpSp>
          <p:nvGrpSpPr>
            <p:cNvPr id="211" name="Group 210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546" name="Oval 545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Oval 546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Oval 547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Oval 548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Oval 549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Oval 550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Oval 551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Oval 552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Oval 553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Oval 554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Oval 555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Oval 556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534" name="Oval 533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Oval 534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Oval 535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Oval 536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Oval 537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Oval 538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Oval 539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Oval 540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Oval 541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Oval 542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Oval 543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Oval 544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Rectangle 212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65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Rectangle 466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68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Rectangle 472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Rectangle 474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Rectangle 475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Rectangle 489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ectangle 492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Rectangle 493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507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508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510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Rectangle 526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ectangle 528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ectangle 529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ectangle 531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3" name="Straight Connector 452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4" name="Oval 453"/>
          <p:cNvSpPr/>
          <p:nvPr/>
        </p:nvSpPr>
        <p:spPr>
          <a:xfrm>
            <a:off x="5355187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/>
        </p:nvSpPr>
        <p:spPr>
          <a:xfrm>
            <a:off x="347849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Oval 455"/>
          <p:cNvSpPr/>
          <p:nvPr/>
        </p:nvSpPr>
        <p:spPr>
          <a:xfrm>
            <a:off x="5533537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/>
          <p:cNvSpPr/>
          <p:nvPr/>
        </p:nvSpPr>
        <p:spPr>
          <a:xfrm>
            <a:off x="4683126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Oval 557"/>
          <p:cNvSpPr/>
          <p:nvPr/>
        </p:nvSpPr>
        <p:spPr>
          <a:xfrm>
            <a:off x="450601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Oval 558"/>
          <p:cNvSpPr/>
          <p:nvPr/>
        </p:nvSpPr>
        <p:spPr>
          <a:xfrm>
            <a:off x="433443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Oval 559"/>
          <p:cNvSpPr/>
          <p:nvPr/>
        </p:nvSpPr>
        <p:spPr>
          <a:xfrm>
            <a:off x="4436270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1" name="Oval 560"/>
          <p:cNvSpPr/>
          <p:nvPr/>
        </p:nvSpPr>
        <p:spPr>
          <a:xfrm>
            <a:off x="508771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Oval 561"/>
          <p:cNvSpPr/>
          <p:nvPr/>
        </p:nvSpPr>
        <p:spPr>
          <a:xfrm>
            <a:off x="382841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Oval 562"/>
          <p:cNvSpPr/>
          <p:nvPr/>
        </p:nvSpPr>
        <p:spPr>
          <a:xfrm>
            <a:off x="361936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" name="Oval 563"/>
          <p:cNvSpPr/>
          <p:nvPr/>
        </p:nvSpPr>
        <p:spPr>
          <a:xfrm>
            <a:off x="5208734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Oval 564"/>
          <p:cNvSpPr/>
          <p:nvPr/>
        </p:nvSpPr>
        <p:spPr>
          <a:xfrm>
            <a:off x="395754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81389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roup 565"/>
          <p:cNvGrpSpPr/>
          <p:nvPr/>
        </p:nvGrpSpPr>
        <p:grpSpPr>
          <a:xfrm>
            <a:off x="135478" y="998655"/>
            <a:ext cx="2181050" cy="2166833"/>
            <a:chOff x="19223" y="0"/>
            <a:chExt cx="2181050" cy="2166833"/>
          </a:xfrm>
        </p:grpSpPr>
        <p:grpSp>
          <p:nvGrpSpPr>
            <p:cNvPr id="567" name="Group 566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725" name="Oval 724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6" name="Oval 725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7" name="Oval 726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Oval 727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Oval 728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Oval 729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Oval 730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2" name="Oval 731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3" name="Oval 732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4" name="Oval 733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5" name="Oval 734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6" name="Oval 735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8" name="Group 567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713" name="Oval 712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Oval 713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5" name="Oval 714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6" name="Oval 715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7" name="Oval 716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8" name="Oval 717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9" name="Oval 718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Oval 719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Oval 720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Oval 721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3" name="Oval 722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4" name="Oval 723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9" name="Rectangle 568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Rectangle 571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Rectangle 576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Rectangle 577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Rectangle 579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Rectangle 580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Rectangle 582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Rectangle 583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Rectangle 584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Rectangle 585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Rectangle 586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Rectangle 587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Rectangle 588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Rectangle 589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Rectangle 591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Rectangle 592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ectangle 593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Rectangle 594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Rectangle 595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Rectangle 597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Rectangle 598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Rectangle 599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Rectangle 600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Rectangle 601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Rectangle 604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Rectangle 605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Rectangle 606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Rectangle 607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Rectangle 608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Rectangle 609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Rectangle 610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Rectangle 611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Rectangle 612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Rectangle 613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Rectangle 614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Rectangle 615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Rectangle 616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Rectangle 618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Rectangle 619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Rectangle 620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Rectangle 621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Rectangle 622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Rectangle 623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Rectangle 624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Rectangle 625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Rectangle 627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Rectangle 628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Rectangle 629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Rectangle 630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Rectangle 631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Rectangle 632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Rectangle 633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Rectangle 634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Rectangle 635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Rectangle 636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Rectangle 637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Rectangle 638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Rectangle 639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Rectangle 640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Rectangle 641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Rectangle 642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Rectangle 643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Rectangle 644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Rectangle 645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Rectangle 646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Rectangle 647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Rectangle 648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Rectangle 649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Rectangle 650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Rectangle 651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Rectangle 652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Rectangle 653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Rectangle 654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Rectangle 655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Rectangle 656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Rectangle 657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Rectangle 658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Rectangle 659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Rectangle 660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Rectangle 661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Rectangle 662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Rectangle 663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Rectangle 664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Rectangle 665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Rectangle 666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Rectangle 667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Rectangle 668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Rectangle 669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Rectangle 670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Rectangle 672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Rectangle 673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Rectangle 674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Rectangle 675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Rectangle 676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Rectangle 677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Rectangle 678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Rectangle 679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Rectangle 680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Rectangle 681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Rectangle 682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Rectangle 684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Rectangle 685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Rectangle 686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Rectangle 687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Rectangle 688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Rectangle 690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Rectangle 691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Rectangle 692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Rectangle 693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Rectangle 694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Rectangle 695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Rectangle 696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Rectangle 697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Rectangle 700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Rectangle 701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Rectangle 702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Rectangle 703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Rectangle 704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Rectangle 705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Rectangle 706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Rectangle 707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Rectangle 709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Rectangle 710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Rectangle 711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1" name="TextBox 280"/>
          <p:cNvSpPr txBox="1"/>
          <p:nvPr/>
        </p:nvSpPr>
        <p:spPr>
          <a:xfrm>
            <a:off x="7942299" y="210222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grpSp>
        <p:nvGrpSpPr>
          <p:cNvPr id="210" name="Group 209"/>
          <p:cNvGrpSpPr/>
          <p:nvPr/>
        </p:nvGrpSpPr>
        <p:grpSpPr>
          <a:xfrm>
            <a:off x="6399806" y="998655"/>
            <a:ext cx="2181050" cy="2166833"/>
            <a:chOff x="19223" y="0"/>
            <a:chExt cx="2181050" cy="2166833"/>
          </a:xfrm>
        </p:grpSpPr>
        <p:grpSp>
          <p:nvGrpSpPr>
            <p:cNvPr id="211" name="Group 210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546" name="Oval 545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Oval 546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Oval 547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Oval 548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Oval 549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Oval 550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Oval 551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Oval 552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Oval 553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Oval 554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Oval 555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Oval 556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534" name="Oval 533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Oval 534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Oval 535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Oval 536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Oval 537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Oval 538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Oval 539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Oval 540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Oval 541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Oval 542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Oval 543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Oval 544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Rectangle 212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65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Rectangle 466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68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Rectangle 472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Rectangle 474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Rectangle 475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Rectangle 489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ectangle 492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Rectangle 493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507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508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510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Rectangle 526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ectangle 528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ectangle 529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ectangle 531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3" name="Straight Connector 452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4" name="Oval 453"/>
          <p:cNvSpPr/>
          <p:nvPr/>
        </p:nvSpPr>
        <p:spPr>
          <a:xfrm>
            <a:off x="5355187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/>
        </p:nvSpPr>
        <p:spPr>
          <a:xfrm>
            <a:off x="347849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Oval 455"/>
          <p:cNvSpPr/>
          <p:nvPr/>
        </p:nvSpPr>
        <p:spPr>
          <a:xfrm>
            <a:off x="5533537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/>
          <p:cNvSpPr/>
          <p:nvPr/>
        </p:nvSpPr>
        <p:spPr>
          <a:xfrm>
            <a:off x="4683126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Oval 557"/>
          <p:cNvSpPr/>
          <p:nvPr/>
        </p:nvSpPr>
        <p:spPr>
          <a:xfrm>
            <a:off x="450601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Oval 558"/>
          <p:cNvSpPr/>
          <p:nvPr/>
        </p:nvSpPr>
        <p:spPr>
          <a:xfrm>
            <a:off x="433443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Oval 559"/>
          <p:cNvSpPr/>
          <p:nvPr/>
        </p:nvSpPr>
        <p:spPr>
          <a:xfrm>
            <a:off x="4436270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1" name="Oval 560"/>
          <p:cNvSpPr/>
          <p:nvPr/>
        </p:nvSpPr>
        <p:spPr>
          <a:xfrm>
            <a:off x="508771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Oval 561"/>
          <p:cNvSpPr/>
          <p:nvPr/>
        </p:nvSpPr>
        <p:spPr>
          <a:xfrm>
            <a:off x="382841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Oval 562"/>
          <p:cNvSpPr/>
          <p:nvPr/>
        </p:nvSpPr>
        <p:spPr>
          <a:xfrm>
            <a:off x="361936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" name="Oval 563"/>
          <p:cNvSpPr/>
          <p:nvPr/>
        </p:nvSpPr>
        <p:spPr>
          <a:xfrm>
            <a:off x="5208734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Oval 564"/>
          <p:cNvSpPr/>
          <p:nvPr/>
        </p:nvSpPr>
        <p:spPr>
          <a:xfrm>
            <a:off x="395754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4438" y="3858740"/>
            <a:ext cx="538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to finally tell you why the “t-distribution” is used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823601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roup 565"/>
          <p:cNvGrpSpPr/>
          <p:nvPr/>
        </p:nvGrpSpPr>
        <p:grpSpPr>
          <a:xfrm>
            <a:off x="135478" y="998655"/>
            <a:ext cx="2181050" cy="2166833"/>
            <a:chOff x="19223" y="0"/>
            <a:chExt cx="2181050" cy="2166833"/>
          </a:xfrm>
        </p:grpSpPr>
        <p:grpSp>
          <p:nvGrpSpPr>
            <p:cNvPr id="567" name="Group 566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725" name="Oval 724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6" name="Oval 725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7" name="Oval 726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Oval 727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Oval 728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Oval 729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Oval 730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2" name="Oval 731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3" name="Oval 732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4" name="Oval 733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5" name="Oval 734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6" name="Oval 735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8" name="Group 567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713" name="Oval 712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Oval 713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5" name="Oval 714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6" name="Oval 715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7" name="Oval 716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8" name="Oval 717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9" name="Oval 718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Oval 719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Oval 720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Oval 721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3" name="Oval 722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4" name="Oval 723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9" name="Rectangle 568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Rectangle 571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Rectangle 576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Rectangle 577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Rectangle 579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Rectangle 580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Rectangle 582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Rectangle 583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Rectangle 584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Rectangle 585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Rectangle 586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Rectangle 587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Rectangle 588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Rectangle 589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Rectangle 591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Rectangle 592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ectangle 593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Rectangle 594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Rectangle 595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Rectangle 597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Rectangle 598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Rectangle 599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Rectangle 600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Rectangle 601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Rectangle 604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Rectangle 605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Rectangle 606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Rectangle 607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Rectangle 608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Rectangle 609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Rectangle 610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Rectangle 611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Rectangle 612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Rectangle 613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Rectangle 614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Rectangle 615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Rectangle 616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Rectangle 618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Rectangle 619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Rectangle 620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Rectangle 621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Rectangle 622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Rectangle 623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Rectangle 624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Rectangle 625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Rectangle 627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Rectangle 628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Rectangle 629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Rectangle 630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Rectangle 631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Rectangle 632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Rectangle 633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Rectangle 634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Rectangle 635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Rectangle 636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Rectangle 637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Rectangle 638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Rectangle 639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Rectangle 640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Rectangle 641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Rectangle 642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Rectangle 643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Rectangle 644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Rectangle 645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Rectangle 646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Rectangle 647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Rectangle 648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Rectangle 649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Rectangle 650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Rectangle 651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Rectangle 652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Rectangle 653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Rectangle 654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Rectangle 655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Rectangle 656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Rectangle 657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Rectangle 658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Rectangle 659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Rectangle 660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Rectangle 661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Rectangle 662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Rectangle 663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Rectangle 664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Rectangle 665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Rectangle 666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Rectangle 667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Rectangle 668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Rectangle 669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Rectangle 670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Rectangle 672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Rectangle 673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Rectangle 674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Rectangle 675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Rectangle 676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Rectangle 677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Rectangle 678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Rectangle 679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Rectangle 680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Rectangle 681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Rectangle 682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Rectangle 684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Rectangle 685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Rectangle 686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Rectangle 687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Rectangle 688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Rectangle 690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Rectangle 691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Rectangle 692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Rectangle 693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Rectangle 694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Rectangle 695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Rectangle 696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Rectangle 697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Rectangle 700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Rectangle 701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Rectangle 702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Rectangle 703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Rectangle 704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Rectangle 705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Rectangle 706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Rectangle 707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Rectangle 709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Rectangle 710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Rectangle 711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1" name="TextBox 280"/>
          <p:cNvSpPr txBox="1"/>
          <p:nvPr/>
        </p:nvSpPr>
        <p:spPr>
          <a:xfrm>
            <a:off x="7942299" y="210222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grpSp>
        <p:nvGrpSpPr>
          <p:cNvPr id="210" name="Group 209"/>
          <p:cNvGrpSpPr/>
          <p:nvPr/>
        </p:nvGrpSpPr>
        <p:grpSpPr>
          <a:xfrm>
            <a:off x="6399806" y="998655"/>
            <a:ext cx="2181050" cy="2166833"/>
            <a:chOff x="19223" y="0"/>
            <a:chExt cx="2181050" cy="2166833"/>
          </a:xfrm>
        </p:grpSpPr>
        <p:grpSp>
          <p:nvGrpSpPr>
            <p:cNvPr id="211" name="Group 210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546" name="Oval 545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Oval 546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Oval 547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Oval 548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Oval 549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Oval 550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Oval 551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Oval 552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Oval 553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Oval 554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Oval 555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Oval 556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534" name="Oval 533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Oval 534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Oval 535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Oval 536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Oval 537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Oval 538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Oval 539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Oval 540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Oval 541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Oval 542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Oval 543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Oval 544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Rectangle 212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65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Rectangle 466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68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Rectangle 472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Rectangle 474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Rectangle 475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Rectangle 489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ectangle 492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Rectangle 493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507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508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510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Rectangle 526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ectangle 528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ectangle 529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ectangle 531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3" name="Straight Connector 452"/>
          <p:cNvCxnSpPr/>
          <p:nvPr/>
        </p:nvCxnSpPr>
        <p:spPr>
          <a:xfrm flipH="1">
            <a:off x="2483395" y="54864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4" name="Oval 453"/>
          <p:cNvSpPr/>
          <p:nvPr/>
        </p:nvSpPr>
        <p:spPr>
          <a:xfrm>
            <a:off x="4958379" y="51683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/>
        </p:nvSpPr>
        <p:spPr>
          <a:xfrm>
            <a:off x="4099598" y="51683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Oval 455"/>
          <p:cNvSpPr/>
          <p:nvPr/>
        </p:nvSpPr>
        <p:spPr>
          <a:xfrm>
            <a:off x="4929705" y="51683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/>
          <p:cNvSpPr/>
          <p:nvPr/>
        </p:nvSpPr>
        <p:spPr>
          <a:xfrm>
            <a:off x="4622744" y="51683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Oval 557"/>
          <p:cNvSpPr/>
          <p:nvPr/>
        </p:nvSpPr>
        <p:spPr>
          <a:xfrm>
            <a:off x="4540518" y="51683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Oval 558"/>
          <p:cNvSpPr/>
          <p:nvPr/>
        </p:nvSpPr>
        <p:spPr>
          <a:xfrm>
            <a:off x="4455195" y="51683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Oval 559"/>
          <p:cNvSpPr/>
          <p:nvPr/>
        </p:nvSpPr>
        <p:spPr>
          <a:xfrm>
            <a:off x="4505278" y="51683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1" name="Oval 560"/>
          <p:cNvSpPr/>
          <p:nvPr/>
        </p:nvSpPr>
        <p:spPr>
          <a:xfrm>
            <a:off x="4777171" y="51683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Oval 561"/>
          <p:cNvSpPr/>
          <p:nvPr/>
        </p:nvSpPr>
        <p:spPr>
          <a:xfrm>
            <a:off x="4233860" y="51683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Oval 562"/>
          <p:cNvSpPr/>
          <p:nvPr/>
        </p:nvSpPr>
        <p:spPr>
          <a:xfrm>
            <a:off x="4240465" y="51683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" name="Oval 563"/>
          <p:cNvSpPr/>
          <p:nvPr/>
        </p:nvSpPr>
        <p:spPr>
          <a:xfrm>
            <a:off x="4820552" y="51683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Oval 564"/>
          <p:cNvSpPr/>
          <p:nvPr/>
        </p:nvSpPr>
        <p:spPr>
          <a:xfrm>
            <a:off x="4285356" y="51683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69039" y="3858743"/>
            <a:ext cx="7198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mr-IN" dirty="0"/>
              <a:t>…</a:t>
            </a:r>
            <a:r>
              <a:rPr lang="en-US" dirty="0"/>
              <a:t>originally, the “SNE” algorithm just used a normal distribution throughout and the clusters clumped up in the middle and were harder to see.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146896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roup 565"/>
          <p:cNvGrpSpPr/>
          <p:nvPr/>
        </p:nvGrpSpPr>
        <p:grpSpPr>
          <a:xfrm>
            <a:off x="135478" y="998655"/>
            <a:ext cx="2181050" cy="2166833"/>
            <a:chOff x="19223" y="0"/>
            <a:chExt cx="2181050" cy="2166833"/>
          </a:xfrm>
        </p:grpSpPr>
        <p:grpSp>
          <p:nvGrpSpPr>
            <p:cNvPr id="567" name="Group 566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725" name="Oval 724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6" name="Oval 725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7" name="Oval 726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Oval 727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Oval 728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Oval 729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Oval 730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2" name="Oval 731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3" name="Oval 732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4" name="Oval 733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5" name="Oval 734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6" name="Oval 735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8" name="Group 567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713" name="Oval 712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Oval 713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5" name="Oval 714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6" name="Oval 715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7" name="Oval 716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8" name="Oval 717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9" name="Oval 718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Oval 719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Oval 720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Oval 721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3" name="Oval 722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4" name="Oval 723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9" name="Rectangle 568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Rectangle 571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Rectangle 576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Rectangle 577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Rectangle 579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Rectangle 580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Rectangle 582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Rectangle 583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Rectangle 584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Rectangle 585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Rectangle 586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Rectangle 587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Rectangle 588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Rectangle 589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Rectangle 591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Rectangle 592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ectangle 593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Rectangle 594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Rectangle 595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Rectangle 597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Rectangle 598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Rectangle 599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Rectangle 600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Rectangle 601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Rectangle 604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Rectangle 605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Rectangle 606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Rectangle 607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Rectangle 608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Rectangle 609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Rectangle 610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Rectangle 611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Rectangle 612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Rectangle 613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Rectangle 614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Rectangle 615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Rectangle 616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Rectangle 618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Rectangle 619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Rectangle 620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Rectangle 621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Rectangle 622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Rectangle 623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Rectangle 624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Rectangle 625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Rectangle 627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Rectangle 628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Rectangle 629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Rectangle 630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Rectangle 631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Rectangle 632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Rectangle 633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Rectangle 634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Rectangle 635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Rectangle 636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Rectangle 637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Rectangle 638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Rectangle 639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Rectangle 640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Rectangle 641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Rectangle 642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Rectangle 643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Rectangle 644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Rectangle 645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Rectangle 646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Rectangle 647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Rectangle 648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Rectangle 649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Rectangle 650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Rectangle 651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Rectangle 652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Rectangle 653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Rectangle 654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Rectangle 655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Rectangle 656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Rectangle 657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Rectangle 658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Rectangle 659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Rectangle 660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Rectangle 661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Rectangle 662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Rectangle 663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Rectangle 664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Rectangle 665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Rectangle 666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Rectangle 667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Rectangle 668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Rectangle 669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Rectangle 670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Rectangle 672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Rectangle 673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Rectangle 674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Rectangle 675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Rectangle 676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Rectangle 677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Rectangle 678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Rectangle 679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Rectangle 680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Rectangle 681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Rectangle 682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Rectangle 684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Rectangle 685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Rectangle 686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Rectangle 687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Rectangle 688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Rectangle 690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Rectangle 691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Rectangle 692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Rectangle 693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Rectangle 694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Rectangle 695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Rectangle 696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Rectangle 697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Rectangle 700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Rectangle 701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Rectangle 702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Rectangle 703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Rectangle 704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Rectangle 705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Rectangle 706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Rectangle 707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Rectangle 709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Rectangle 710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Rectangle 711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1" name="TextBox 280"/>
          <p:cNvSpPr txBox="1"/>
          <p:nvPr/>
        </p:nvSpPr>
        <p:spPr>
          <a:xfrm>
            <a:off x="7942299" y="210222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grpSp>
        <p:nvGrpSpPr>
          <p:cNvPr id="210" name="Group 209"/>
          <p:cNvGrpSpPr/>
          <p:nvPr/>
        </p:nvGrpSpPr>
        <p:grpSpPr>
          <a:xfrm>
            <a:off x="6399806" y="998655"/>
            <a:ext cx="2181050" cy="2166833"/>
            <a:chOff x="19223" y="0"/>
            <a:chExt cx="2181050" cy="2166833"/>
          </a:xfrm>
        </p:grpSpPr>
        <p:grpSp>
          <p:nvGrpSpPr>
            <p:cNvPr id="211" name="Group 210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546" name="Oval 545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Oval 546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Oval 547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Oval 548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Oval 549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Oval 550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Oval 551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Oval 552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Oval 553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Oval 554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Oval 555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Oval 556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534" name="Oval 533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Oval 534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Oval 535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Oval 536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Oval 537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Oval 538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Oval 539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Oval 540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Oval 541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Oval 542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Oval 543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Oval 544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Rectangle 212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65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Rectangle 466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68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Rectangle 472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Rectangle 474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Rectangle 475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Rectangle 489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ectangle 492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Rectangle 493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507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508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510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Rectangle 526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ectangle 528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ectangle 529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ectangle 531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3" name="Straight Connector 452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4" name="Oval 453"/>
          <p:cNvSpPr/>
          <p:nvPr/>
        </p:nvSpPr>
        <p:spPr>
          <a:xfrm>
            <a:off x="5355187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/>
        </p:nvSpPr>
        <p:spPr>
          <a:xfrm>
            <a:off x="347849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Oval 455"/>
          <p:cNvSpPr/>
          <p:nvPr/>
        </p:nvSpPr>
        <p:spPr>
          <a:xfrm>
            <a:off x="5533537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/>
          <p:cNvSpPr/>
          <p:nvPr/>
        </p:nvSpPr>
        <p:spPr>
          <a:xfrm>
            <a:off x="4683126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Oval 557"/>
          <p:cNvSpPr/>
          <p:nvPr/>
        </p:nvSpPr>
        <p:spPr>
          <a:xfrm>
            <a:off x="450601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Oval 558"/>
          <p:cNvSpPr/>
          <p:nvPr/>
        </p:nvSpPr>
        <p:spPr>
          <a:xfrm>
            <a:off x="433443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Oval 559"/>
          <p:cNvSpPr/>
          <p:nvPr/>
        </p:nvSpPr>
        <p:spPr>
          <a:xfrm>
            <a:off x="4436270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1" name="Oval 560"/>
          <p:cNvSpPr/>
          <p:nvPr/>
        </p:nvSpPr>
        <p:spPr>
          <a:xfrm>
            <a:off x="508771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Oval 561"/>
          <p:cNvSpPr/>
          <p:nvPr/>
        </p:nvSpPr>
        <p:spPr>
          <a:xfrm>
            <a:off x="382841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Oval 562"/>
          <p:cNvSpPr/>
          <p:nvPr/>
        </p:nvSpPr>
        <p:spPr>
          <a:xfrm>
            <a:off x="361936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" name="Oval 563"/>
          <p:cNvSpPr/>
          <p:nvPr/>
        </p:nvSpPr>
        <p:spPr>
          <a:xfrm>
            <a:off x="5208734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Oval 564"/>
          <p:cNvSpPr/>
          <p:nvPr/>
        </p:nvSpPr>
        <p:spPr>
          <a:xfrm>
            <a:off x="395754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TextBox 373"/>
          <p:cNvSpPr txBox="1"/>
          <p:nvPr/>
        </p:nvSpPr>
        <p:spPr>
          <a:xfrm>
            <a:off x="2199427" y="3858740"/>
            <a:ext cx="666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 t-distribution forces some space </a:t>
            </a:r>
            <a:r>
              <a:rPr lang="en-US"/>
              <a:t>between the points.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45362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roup 565"/>
          <p:cNvGrpSpPr/>
          <p:nvPr/>
        </p:nvGrpSpPr>
        <p:grpSpPr>
          <a:xfrm>
            <a:off x="135478" y="998655"/>
            <a:ext cx="2181050" cy="2166833"/>
            <a:chOff x="19223" y="0"/>
            <a:chExt cx="2181050" cy="2166833"/>
          </a:xfrm>
        </p:grpSpPr>
        <p:grpSp>
          <p:nvGrpSpPr>
            <p:cNvPr id="567" name="Group 566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725" name="Oval 724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6" name="Oval 725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7" name="Oval 726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Oval 727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Oval 728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Oval 729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Oval 730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2" name="Oval 731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3" name="Oval 732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4" name="Oval 733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5" name="Oval 734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6" name="Oval 735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8" name="Group 567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713" name="Oval 712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Oval 713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5" name="Oval 714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6" name="Oval 715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7" name="Oval 716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8" name="Oval 717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9" name="Oval 718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Oval 719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Oval 720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Oval 721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3" name="Oval 722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4" name="Oval 723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9" name="Rectangle 568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Rectangle 571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Rectangle 576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Rectangle 577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Rectangle 579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Rectangle 580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Rectangle 582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Rectangle 583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Rectangle 584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Rectangle 585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Rectangle 586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Rectangle 587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Rectangle 588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Rectangle 589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Rectangle 591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Rectangle 592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ectangle 593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Rectangle 594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Rectangle 595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Rectangle 597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Rectangle 598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Rectangle 599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Rectangle 600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Rectangle 601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Rectangle 604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Rectangle 605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Rectangle 606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Rectangle 607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Rectangle 608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Rectangle 609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Rectangle 610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Rectangle 611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Rectangle 612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Rectangle 613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Rectangle 614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Rectangle 615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Rectangle 616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Rectangle 618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Rectangle 619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Rectangle 620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Rectangle 621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Rectangle 622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Rectangle 623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Rectangle 624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Rectangle 625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Rectangle 627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Rectangle 628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Rectangle 629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Rectangle 630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Rectangle 631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Rectangle 632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Rectangle 633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Rectangle 634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Rectangle 635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Rectangle 636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Rectangle 637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Rectangle 638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Rectangle 639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Rectangle 640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Rectangle 641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Rectangle 642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Rectangle 643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Rectangle 644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Rectangle 645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Rectangle 646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Rectangle 647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Rectangle 648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Rectangle 649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Rectangle 650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Rectangle 651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Rectangle 652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Rectangle 653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Rectangle 654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Rectangle 655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Rectangle 656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Rectangle 657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Rectangle 658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Rectangle 659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Rectangle 660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Rectangle 661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Rectangle 662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Rectangle 663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Rectangle 664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Rectangle 665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Rectangle 666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Rectangle 667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Rectangle 668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Rectangle 669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Rectangle 670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Rectangle 672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Rectangle 673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Rectangle 674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Rectangle 675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Rectangle 676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Rectangle 677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Rectangle 678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Rectangle 679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Rectangle 680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Rectangle 681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Rectangle 682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Rectangle 684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Rectangle 685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Rectangle 686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Rectangle 687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Rectangle 688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Rectangle 690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Rectangle 691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Rectangle 692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Rectangle 693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Rectangle 694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Rectangle 695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Rectangle 696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Rectangle 697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Rectangle 700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Rectangle 701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Rectangle 702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Rectangle 703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Rectangle 704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Rectangle 705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Rectangle 706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Rectangle 707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Rectangle 709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Rectangle 710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Rectangle 711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1" name="TextBox 280"/>
          <p:cNvSpPr txBox="1"/>
          <p:nvPr/>
        </p:nvSpPr>
        <p:spPr>
          <a:xfrm>
            <a:off x="7942299" y="210222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grpSp>
        <p:nvGrpSpPr>
          <p:cNvPr id="210" name="Group 209"/>
          <p:cNvGrpSpPr/>
          <p:nvPr/>
        </p:nvGrpSpPr>
        <p:grpSpPr>
          <a:xfrm>
            <a:off x="6399806" y="998655"/>
            <a:ext cx="2181050" cy="2166833"/>
            <a:chOff x="19223" y="0"/>
            <a:chExt cx="2181050" cy="2166833"/>
          </a:xfrm>
        </p:grpSpPr>
        <p:grpSp>
          <p:nvGrpSpPr>
            <p:cNvPr id="211" name="Group 210"/>
            <p:cNvGrpSpPr/>
            <p:nvPr/>
          </p:nvGrpSpPr>
          <p:grpSpPr>
            <a:xfrm>
              <a:off x="210778" y="0"/>
              <a:ext cx="1989495" cy="138206"/>
              <a:chOff x="210778" y="170473"/>
              <a:chExt cx="1989495" cy="138206"/>
            </a:xfrm>
          </p:grpSpPr>
          <p:sp>
            <p:nvSpPr>
              <p:cNvPr id="546" name="Oval 545"/>
              <p:cNvSpPr/>
              <p:nvPr/>
            </p:nvSpPr>
            <p:spPr>
              <a:xfrm>
                <a:off x="21077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Oval 546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Oval 547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Oval 548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Oval 549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Oval 550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Oval 551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Oval 552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Oval 553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Oval 554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Oval 555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Oval 556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 rot="5400000">
              <a:off x="-908973" y="1093568"/>
              <a:ext cx="1994598" cy="138206"/>
              <a:chOff x="205675" y="170473"/>
              <a:chExt cx="1994598" cy="138206"/>
            </a:xfrm>
          </p:grpSpPr>
          <p:sp>
            <p:nvSpPr>
              <p:cNvPr id="534" name="Oval 533"/>
              <p:cNvSpPr/>
              <p:nvPr/>
            </p:nvSpPr>
            <p:spPr>
              <a:xfrm>
                <a:off x="37907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Oval 534"/>
              <p:cNvSpPr/>
              <p:nvPr/>
            </p:nvSpPr>
            <p:spPr>
              <a:xfrm>
                <a:off x="547376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Oval 535"/>
              <p:cNvSpPr/>
              <p:nvPr/>
            </p:nvSpPr>
            <p:spPr>
              <a:xfrm>
                <a:off x="71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Oval 536"/>
              <p:cNvSpPr/>
              <p:nvPr/>
            </p:nvSpPr>
            <p:spPr>
              <a:xfrm>
                <a:off x="883974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Oval 537"/>
              <p:cNvSpPr/>
              <p:nvPr/>
            </p:nvSpPr>
            <p:spPr>
              <a:xfrm>
                <a:off x="1052273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Oval 538"/>
              <p:cNvSpPr/>
              <p:nvPr/>
            </p:nvSpPr>
            <p:spPr>
              <a:xfrm>
                <a:off x="1220572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Oval 539"/>
              <p:cNvSpPr/>
              <p:nvPr/>
            </p:nvSpPr>
            <p:spPr>
              <a:xfrm>
                <a:off x="1388871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Oval 540"/>
              <p:cNvSpPr/>
              <p:nvPr/>
            </p:nvSpPr>
            <p:spPr>
              <a:xfrm>
                <a:off x="1725469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Oval 541"/>
              <p:cNvSpPr/>
              <p:nvPr/>
            </p:nvSpPr>
            <p:spPr>
              <a:xfrm>
                <a:off x="2062067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Oval 542"/>
              <p:cNvSpPr/>
              <p:nvPr/>
            </p:nvSpPr>
            <p:spPr>
              <a:xfrm>
                <a:off x="1557170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Oval 543"/>
              <p:cNvSpPr/>
              <p:nvPr/>
            </p:nvSpPr>
            <p:spPr>
              <a:xfrm>
                <a:off x="1893768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Oval 544"/>
              <p:cNvSpPr/>
              <p:nvPr/>
            </p:nvSpPr>
            <p:spPr>
              <a:xfrm>
                <a:off x="205675" y="170473"/>
                <a:ext cx="138206" cy="13820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Rectangle 212"/>
            <p:cNvSpPr/>
            <p:nvPr/>
          </p:nvSpPr>
          <p:spPr>
            <a:xfrm>
              <a:off x="379077" y="340154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46749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714421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8820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04976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217437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1385109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552781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172045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1888125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2055793" y="340154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211447" y="340154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37907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46749" y="509001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714421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820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04976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217437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1385109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1552781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172045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888125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2055793" y="509001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211447" y="509001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37907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546749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714421" y="677848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8820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4976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217437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1385109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1552781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72045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888125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2055793" y="677848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211447" y="677848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37907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546749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71442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882093" y="846695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1049765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1217437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385109" y="846695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552781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72045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1888125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055793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11447" y="846695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37907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546749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1442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882093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049765" y="1015542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1217437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1385109" y="1015542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1552781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172045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888125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2055793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211447" y="1015542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37907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546749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71442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882093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049765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1217437" y="1184389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1385109" y="1184389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1552781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/>
            <p:cNvSpPr/>
            <p:nvPr/>
          </p:nvSpPr>
          <p:spPr>
            <a:xfrm>
              <a:off x="172045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1888125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/>
            <p:cNvSpPr/>
            <p:nvPr/>
          </p:nvSpPr>
          <p:spPr>
            <a:xfrm>
              <a:off x="2055793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/>
            <p:cNvSpPr/>
            <p:nvPr/>
          </p:nvSpPr>
          <p:spPr>
            <a:xfrm>
              <a:off x="211447" y="1184389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37907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54674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/>
            <p:cNvSpPr/>
            <p:nvPr/>
          </p:nvSpPr>
          <p:spPr>
            <a:xfrm>
              <a:off x="714421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882093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65"/>
            <p:cNvSpPr/>
            <p:nvPr/>
          </p:nvSpPr>
          <p:spPr>
            <a:xfrm>
              <a:off x="1049765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Rectangle 466"/>
            <p:cNvSpPr/>
            <p:nvPr/>
          </p:nvSpPr>
          <p:spPr>
            <a:xfrm>
              <a:off x="121743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/>
            <p:cNvSpPr/>
            <p:nvPr/>
          </p:nvSpPr>
          <p:spPr>
            <a:xfrm>
              <a:off x="1385109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68"/>
            <p:cNvSpPr/>
            <p:nvPr/>
          </p:nvSpPr>
          <p:spPr>
            <a:xfrm>
              <a:off x="1552781" y="1522083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/>
            <p:cNvSpPr/>
            <p:nvPr/>
          </p:nvSpPr>
          <p:spPr>
            <a:xfrm>
              <a:off x="172045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1888125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/>
            <p:cNvSpPr/>
            <p:nvPr/>
          </p:nvSpPr>
          <p:spPr>
            <a:xfrm>
              <a:off x="2055793" y="1522083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Rectangle 472"/>
            <p:cNvSpPr/>
            <p:nvPr/>
          </p:nvSpPr>
          <p:spPr>
            <a:xfrm>
              <a:off x="211447" y="1522083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/>
            <p:cNvSpPr/>
            <p:nvPr/>
          </p:nvSpPr>
          <p:spPr>
            <a:xfrm>
              <a:off x="37907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Rectangle 474"/>
            <p:cNvSpPr/>
            <p:nvPr/>
          </p:nvSpPr>
          <p:spPr>
            <a:xfrm>
              <a:off x="546749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Rectangle 475"/>
            <p:cNvSpPr/>
            <p:nvPr/>
          </p:nvSpPr>
          <p:spPr>
            <a:xfrm>
              <a:off x="71442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882093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1049765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1217437" y="1353236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1385109" y="1353236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1552781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172045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1888125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2055793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211447" y="1353236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37907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54674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714421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882093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Rectangle 489"/>
            <p:cNvSpPr/>
            <p:nvPr/>
          </p:nvSpPr>
          <p:spPr>
            <a:xfrm>
              <a:off x="1049765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121743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1385109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ectangle 492"/>
            <p:cNvSpPr/>
            <p:nvPr/>
          </p:nvSpPr>
          <p:spPr>
            <a:xfrm>
              <a:off x="1552781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Rectangle 493"/>
            <p:cNvSpPr/>
            <p:nvPr/>
          </p:nvSpPr>
          <p:spPr>
            <a:xfrm>
              <a:off x="1720453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1888125" y="202862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2055793" y="202862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211447" y="202862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37907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54674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/>
            <p:cNvSpPr/>
            <p:nvPr/>
          </p:nvSpPr>
          <p:spPr>
            <a:xfrm>
              <a:off x="714421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882093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/>
            <p:cNvSpPr/>
            <p:nvPr/>
          </p:nvSpPr>
          <p:spPr>
            <a:xfrm>
              <a:off x="1049765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/>
            <p:cNvSpPr/>
            <p:nvPr/>
          </p:nvSpPr>
          <p:spPr>
            <a:xfrm>
              <a:off x="121743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1385109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/>
            <p:cNvSpPr/>
            <p:nvPr/>
          </p:nvSpPr>
          <p:spPr>
            <a:xfrm>
              <a:off x="1552781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/>
            <p:cNvSpPr/>
            <p:nvPr/>
          </p:nvSpPr>
          <p:spPr>
            <a:xfrm>
              <a:off x="172045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1888125" y="185977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507"/>
            <p:cNvSpPr/>
            <p:nvPr/>
          </p:nvSpPr>
          <p:spPr>
            <a:xfrm>
              <a:off x="2055793" y="185977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508"/>
            <p:cNvSpPr/>
            <p:nvPr/>
          </p:nvSpPr>
          <p:spPr>
            <a:xfrm>
              <a:off x="211447" y="185977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/>
            <p:cNvSpPr/>
            <p:nvPr/>
          </p:nvSpPr>
          <p:spPr>
            <a:xfrm>
              <a:off x="37907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510"/>
            <p:cNvSpPr/>
            <p:nvPr/>
          </p:nvSpPr>
          <p:spPr>
            <a:xfrm>
              <a:off x="54674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/>
            <p:cNvSpPr/>
            <p:nvPr/>
          </p:nvSpPr>
          <p:spPr>
            <a:xfrm>
              <a:off x="714421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882093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/>
            <p:cNvSpPr/>
            <p:nvPr/>
          </p:nvSpPr>
          <p:spPr>
            <a:xfrm>
              <a:off x="1049765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/>
            <p:cNvSpPr/>
            <p:nvPr/>
          </p:nvSpPr>
          <p:spPr>
            <a:xfrm>
              <a:off x="121743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1385109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/>
            <p:cNvSpPr/>
            <p:nvPr/>
          </p:nvSpPr>
          <p:spPr>
            <a:xfrm>
              <a:off x="1552781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/>
            <p:cNvSpPr/>
            <p:nvPr/>
          </p:nvSpPr>
          <p:spPr>
            <a:xfrm>
              <a:off x="1720453" y="1690930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1888125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/>
            <p:cNvSpPr/>
            <p:nvPr/>
          </p:nvSpPr>
          <p:spPr>
            <a:xfrm>
              <a:off x="2055793" y="1690930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/>
            <p:cNvSpPr/>
            <p:nvPr/>
          </p:nvSpPr>
          <p:spPr>
            <a:xfrm>
              <a:off x="211447" y="1690930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379077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/>
            <p:cNvSpPr/>
            <p:nvPr/>
          </p:nvSpPr>
          <p:spPr>
            <a:xfrm>
              <a:off x="546749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/>
            <p:cNvSpPr/>
            <p:nvPr/>
          </p:nvSpPr>
          <p:spPr>
            <a:xfrm>
              <a:off x="714421" y="168847"/>
              <a:ext cx="138206" cy="1382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8820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/>
            <p:cNvSpPr/>
            <p:nvPr/>
          </p:nvSpPr>
          <p:spPr>
            <a:xfrm>
              <a:off x="104976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Rectangle 526"/>
            <p:cNvSpPr/>
            <p:nvPr/>
          </p:nvSpPr>
          <p:spPr>
            <a:xfrm>
              <a:off x="1217437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1385109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ectangle 528"/>
            <p:cNvSpPr/>
            <p:nvPr/>
          </p:nvSpPr>
          <p:spPr>
            <a:xfrm>
              <a:off x="1552781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ectangle 529"/>
            <p:cNvSpPr/>
            <p:nvPr/>
          </p:nvSpPr>
          <p:spPr>
            <a:xfrm>
              <a:off x="172045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1888125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ectangle 531"/>
            <p:cNvSpPr/>
            <p:nvPr/>
          </p:nvSpPr>
          <p:spPr>
            <a:xfrm>
              <a:off x="2055793" y="168847"/>
              <a:ext cx="138206" cy="13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/>
            <p:cNvSpPr/>
            <p:nvPr/>
          </p:nvSpPr>
          <p:spPr>
            <a:xfrm>
              <a:off x="211447" y="168847"/>
              <a:ext cx="138206" cy="1382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3" name="Straight Connector 452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4" name="Oval 453"/>
          <p:cNvSpPr/>
          <p:nvPr/>
        </p:nvSpPr>
        <p:spPr>
          <a:xfrm>
            <a:off x="5355187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/>
        </p:nvSpPr>
        <p:spPr>
          <a:xfrm>
            <a:off x="347849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Oval 455"/>
          <p:cNvSpPr/>
          <p:nvPr/>
        </p:nvSpPr>
        <p:spPr>
          <a:xfrm>
            <a:off x="5533537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/>
          <p:cNvSpPr/>
          <p:nvPr/>
        </p:nvSpPr>
        <p:spPr>
          <a:xfrm>
            <a:off x="4683126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Oval 557"/>
          <p:cNvSpPr/>
          <p:nvPr/>
        </p:nvSpPr>
        <p:spPr>
          <a:xfrm>
            <a:off x="450601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Oval 558"/>
          <p:cNvSpPr/>
          <p:nvPr/>
        </p:nvSpPr>
        <p:spPr>
          <a:xfrm>
            <a:off x="433443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Oval 559"/>
          <p:cNvSpPr/>
          <p:nvPr/>
        </p:nvSpPr>
        <p:spPr>
          <a:xfrm>
            <a:off x="4436270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1" name="Oval 560"/>
          <p:cNvSpPr/>
          <p:nvPr/>
        </p:nvSpPr>
        <p:spPr>
          <a:xfrm>
            <a:off x="508771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Oval 561"/>
          <p:cNvSpPr/>
          <p:nvPr/>
        </p:nvSpPr>
        <p:spPr>
          <a:xfrm>
            <a:off x="382841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Oval 562"/>
          <p:cNvSpPr/>
          <p:nvPr/>
        </p:nvSpPr>
        <p:spPr>
          <a:xfrm>
            <a:off x="361936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" name="Oval 563"/>
          <p:cNvSpPr/>
          <p:nvPr/>
        </p:nvSpPr>
        <p:spPr>
          <a:xfrm>
            <a:off x="5208734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Oval 564"/>
          <p:cNvSpPr/>
          <p:nvPr/>
        </p:nvSpPr>
        <p:spPr>
          <a:xfrm>
            <a:off x="395754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154189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4789" y="257875"/>
            <a:ext cx="5823009" cy="461219"/>
          </a:xfrm>
          <a:prstGeom prst="rect">
            <a:avLst/>
          </a:prstGeom>
        </p:spPr>
        <p:txBody>
          <a:bodyPr vert="horz" wrap="square" lIns="0" tIns="33975" rIns="0" bIns="0" rtlCol="0" anchor="b" anchorCtr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178" dirty="0">
                <a:latin typeface="Trebuchet MS"/>
                <a:cs typeface="Trebuchet MS"/>
              </a:rPr>
              <a:t>SNE </a:t>
            </a:r>
            <a:r>
              <a:rPr sz="2774" spc="-59" dirty="0">
                <a:latin typeface="Trebuchet MS"/>
                <a:cs typeface="Trebuchet MS"/>
              </a:rPr>
              <a:t>(Stochastic </a:t>
            </a:r>
            <a:r>
              <a:rPr sz="2774" spc="-89" dirty="0">
                <a:latin typeface="Trebuchet MS"/>
                <a:cs typeface="Trebuchet MS"/>
              </a:rPr>
              <a:t>Neighbor</a:t>
            </a:r>
            <a:r>
              <a:rPr sz="2774" spc="79" dirty="0">
                <a:latin typeface="Trebuchet MS"/>
                <a:cs typeface="Trebuchet MS"/>
              </a:rPr>
              <a:t> </a:t>
            </a:r>
            <a:r>
              <a:rPr sz="2774" spc="-69" dirty="0">
                <a:latin typeface="Trebuchet MS"/>
                <a:cs typeface="Trebuchet MS"/>
              </a:rPr>
              <a:t>Embedding)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1216" y="2730919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 txBox="1"/>
          <p:nvPr/>
        </p:nvSpPr>
        <p:spPr>
          <a:xfrm>
            <a:off x="802666" y="2565569"/>
            <a:ext cx="8042106" cy="705064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25168" marR="10067">
              <a:lnSpc>
                <a:spcPct val="102600"/>
              </a:lnSpc>
              <a:spcBef>
                <a:spcPts val="109"/>
              </a:spcBef>
            </a:pPr>
            <a:r>
              <a:rPr sz="2180" spc="-30" dirty="0">
                <a:latin typeface="Arial"/>
                <a:cs typeface="Arial"/>
              </a:rPr>
              <a:t>Aim </a:t>
            </a:r>
            <a:r>
              <a:rPr sz="2180" spc="-119" dirty="0">
                <a:latin typeface="Arial"/>
                <a:cs typeface="Arial"/>
              </a:rPr>
              <a:t>is </a:t>
            </a:r>
            <a:r>
              <a:rPr sz="2180" spc="20" dirty="0">
                <a:latin typeface="Arial"/>
                <a:cs typeface="Arial"/>
              </a:rPr>
              <a:t>to </a:t>
            </a:r>
            <a:r>
              <a:rPr sz="2180" spc="-69" dirty="0">
                <a:latin typeface="Arial"/>
                <a:cs typeface="Arial"/>
              </a:rPr>
              <a:t>match </a:t>
            </a:r>
            <a:r>
              <a:rPr sz="2180" spc="-50" dirty="0">
                <a:latin typeface="Arial"/>
                <a:cs typeface="Arial"/>
              </a:rPr>
              <a:t>distributions </a:t>
            </a:r>
            <a:r>
              <a:rPr sz="2180" spc="-40" dirty="0">
                <a:latin typeface="Arial"/>
                <a:cs typeface="Arial"/>
              </a:rPr>
              <a:t>of </a:t>
            </a:r>
            <a:r>
              <a:rPr sz="2180" spc="-119" dirty="0">
                <a:latin typeface="Arial"/>
                <a:cs typeface="Arial"/>
              </a:rPr>
              <a:t>distances </a:t>
            </a:r>
            <a:r>
              <a:rPr sz="2180" spc="-139" dirty="0">
                <a:latin typeface="Arial"/>
                <a:cs typeface="Arial"/>
              </a:rPr>
              <a:t>between </a:t>
            </a:r>
            <a:r>
              <a:rPr sz="2180" spc="-59" dirty="0">
                <a:latin typeface="Arial"/>
                <a:cs typeface="Arial"/>
              </a:rPr>
              <a:t>points </a:t>
            </a:r>
            <a:r>
              <a:rPr sz="2180" spc="-40" dirty="0">
                <a:latin typeface="Arial"/>
                <a:cs typeface="Arial"/>
              </a:rPr>
              <a:t>in </a:t>
            </a:r>
            <a:r>
              <a:rPr sz="2180" spc="-79" dirty="0">
                <a:latin typeface="Arial"/>
                <a:cs typeface="Arial"/>
              </a:rPr>
              <a:t>high </a:t>
            </a:r>
            <a:r>
              <a:rPr sz="2180" spc="-129" dirty="0">
                <a:latin typeface="Arial"/>
                <a:cs typeface="Arial"/>
              </a:rPr>
              <a:t>and  </a:t>
            </a:r>
            <a:r>
              <a:rPr sz="2180" spc="-89" dirty="0">
                <a:latin typeface="Arial"/>
                <a:cs typeface="Arial"/>
              </a:rPr>
              <a:t>low </a:t>
            </a:r>
            <a:r>
              <a:rPr sz="2180" spc="-109" dirty="0">
                <a:latin typeface="Arial"/>
                <a:cs typeface="Arial"/>
              </a:rPr>
              <a:t>dimensional </a:t>
            </a:r>
            <a:r>
              <a:rPr sz="2180" spc="-188" dirty="0">
                <a:latin typeface="Arial"/>
                <a:cs typeface="Arial"/>
              </a:rPr>
              <a:t>space </a:t>
            </a:r>
            <a:r>
              <a:rPr sz="2180" spc="-79" dirty="0">
                <a:latin typeface="Arial"/>
                <a:cs typeface="Arial"/>
              </a:rPr>
              <a:t>via </a:t>
            </a:r>
            <a:r>
              <a:rPr sz="2180" spc="-59" dirty="0">
                <a:latin typeface="Arial"/>
                <a:cs typeface="Arial"/>
              </a:rPr>
              <a:t>conditional</a:t>
            </a:r>
            <a:r>
              <a:rPr sz="2180" spc="40" dirty="0">
                <a:latin typeface="Arial"/>
                <a:cs typeface="Arial"/>
              </a:rPr>
              <a:t> </a:t>
            </a:r>
            <a:r>
              <a:rPr sz="2180" spc="-69" dirty="0">
                <a:latin typeface="Arial"/>
                <a:cs typeface="Arial"/>
              </a:rPr>
              <a:t>probabilities</a:t>
            </a:r>
            <a:endParaRPr sz="2180">
              <a:latin typeface="Arial"/>
              <a:cs typeface="Arial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189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795682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9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5916" y="-96473"/>
            <a:ext cx="8229600" cy="987425"/>
          </a:xfrm>
        </p:spPr>
        <p:txBody>
          <a:bodyPr/>
          <a:lstStyle/>
          <a:p>
            <a:r>
              <a:rPr lang="en-US" dirty="0"/>
              <a:t>SVD – Example: Users-to-Movies</a:t>
            </a:r>
          </a:p>
        </p:txBody>
      </p:sp>
      <p:sp>
        <p:nvSpPr>
          <p:cNvPr id="140493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123545"/>
            <a:ext cx="8229600" cy="1166813"/>
          </a:xfrm>
        </p:spPr>
        <p:txBody>
          <a:bodyPr/>
          <a:lstStyle/>
          <a:p>
            <a:r>
              <a:rPr lang="en-US" sz="1800" b="1" dirty="0">
                <a:solidFill>
                  <a:srgbClr val="FF0066"/>
                </a:solidFill>
              </a:rPr>
              <a:t>A = U </a:t>
            </a:r>
            <a:r>
              <a:rPr lang="en-US" sz="1800" b="1" dirty="0">
                <a:solidFill>
                  <a:srgbClr val="FF0066"/>
                </a:solidFill>
                <a:sym typeface="Symbol"/>
              </a:rPr>
              <a:t></a:t>
            </a:r>
            <a:r>
              <a:rPr lang="en-US" sz="1800" b="1" dirty="0">
                <a:solidFill>
                  <a:srgbClr val="FF0066"/>
                </a:solidFill>
              </a:rPr>
              <a:t> V</a:t>
            </a:r>
            <a:r>
              <a:rPr lang="en-US" sz="1800" b="1" baseline="30000" dirty="0">
                <a:solidFill>
                  <a:srgbClr val="FF0066"/>
                </a:solidFill>
              </a:rPr>
              <a:t>T</a:t>
            </a:r>
            <a:r>
              <a:rPr lang="en-US" sz="1800" b="1" dirty="0">
                <a:solidFill>
                  <a:srgbClr val="FF0066"/>
                </a:solidFill>
              </a:rPr>
              <a:t> - example: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04951" name="Text Box 23"/>
          <p:cNvSpPr txBox="1">
            <a:spLocks noChangeArrowheads="1"/>
          </p:cNvSpPr>
          <p:nvPr/>
        </p:nvSpPr>
        <p:spPr bwMode="auto">
          <a:xfrm>
            <a:off x="0" y="3596656"/>
            <a:ext cx="635110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dirty="0" err="1"/>
              <a:t>SciFi</a:t>
            </a:r>
            <a:endParaRPr lang="en-US" dirty="0"/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2815441" y="2373868"/>
            <a:ext cx="1523174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SciFi</a:t>
            </a:r>
            <a:r>
              <a:rPr lang="en-US" b="1" dirty="0">
                <a:solidFill>
                  <a:srgbClr val="0000FF"/>
                </a:solidFill>
              </a:rPr>
              <a:t>-concept</a:t>
            </a:r>
          </a:p>
        </p:txBody>
      </p:sp>
      <p:sp>
        <p:nvSpPr>
          <p:cNvPr id="40" name="Line 33"/>
          <p:cNvSpPr>
            <a:spLocks noChangeShapeType="1"/>
          </p:cNvSpPr>
          <p:nvPr/>
        </p:nvSpPr>
        <p:spPr bwMode="auto">
          <a:xfrm>
            <a:off x="3505200" y="2706410"/>
            <a:ext cx="0" cy="342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0000FF"/>
              </a:solidFill>
            </a:endParaRPr>
          </a:p>
        </p:txBody>
      </p:sp>
      <p:sp>
        <p:nvSpPr>
          <p:cNvPr id="43" name="Text Box 35"/>
          <p:cNvSpPr txBox="1">
            <a:spLocks noChangeArrowheads="1"/>
          </p:cNvSpPr>
          <p:nvPr/>
        </p:nvSpPr>
        <p:spPr bwMode="auto">
          <a:xfrm>
            <a:off x="5627026" y="2731532"/>
            <a:ext cx="3271217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“strength” of the </a:t>
            </a:r>
            <a:r>
              <a:rPr lang="en-US" b="1" dirty="0" err="1">
                <a:solidFill>
                  <a:srgbClr val="0000FF"/>
                </a:solidFill>
              </a:rPr>
              <a:t>SciFi</a:t>
            </a:r>
            <a:r>
              <a:rPr lang="en-US" b="1" dirty="0">
                <a:solidFill>
                  <a:srgbClr val="0000FF"/>
                </a:solidFill>
              </a:rPr>
              <a:t>-concept</a:t>
            </a:r>
          </a:p>
        </p:txBody>
      </p:sp>
      <p:sp>
        <p:nvSpPr>
          <p:cNvPr id="44" name="Oval 37"/>
          <p:cNvSpPr>
            <a:spLocks noChangeArrowheads="1"/>
          </p:cNvSpPr>
          <p:nvPr/>
        </p:nvSpPr>
        <p:spPr bwMode="auto">
          <a:xfrm>
            <a:off x="6128290" y="3608832"/>
            <a:ext cx="729710" cy="533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45" name="Line 36"/>
          <p:cNvSpPr>
            <a:spLocks noChangeShapeType="1"/>
          </p:cNvSpPr>
          <p:nvPr/>
        </p:nvSpPr>
        <p:spPr bwMode="auto">
          <a:xfrm flipH="1">
            <a:off x="6585490" y="3097096"/>
            <a:ext cx="272510" cy="484303"/>
          </a:xfrm>
          <a:prstGeom prst="line">
            <a:avLst/>
          </a:prstGeom>
          <a:noFill/>
          <a:ln w="15875">
            <a:solidFill>
              <a:srgbClr val="0000FF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0" y="1793535"/>
            <a:ext cx="9144000" cy="4969394"/>
            <a:chOff x="0" y="1793535"/>
            <a:chExt cx="9144000" cy="4969394"/>
          </a:xfrm>
        </p:grpSpPr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795248" y="3018528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 flipH="1">
              <a:off x="2456408" y="3018528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2679192" y="3941426"/>
              <a:ext cx="401072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=</a:t>
              </a:r>
            </a:p>
          </p:txBody>
        </p:sp>
        <p:sp>
          <p:nvSpPr>
            <p:cNvPr id="50" name="Line 22"/>
            <p:cNvSpPr>
              <a:spLocks noChangeShapeType="1"/>
            </p:cNvSpPr>
            <p:nvPr/>
          </p:nvSpPr>
          <p:spPr bwMode="auto">
            <a:xfrm flipV="1">
              <a:off x="304800" y="3018528"/>
              <a:ext cx="0" cy="533400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51" name="Text Box 23"/>
            <p:cNvSpPr txBox="1">
              <a:spLocks noChangeArrowheads="1"/>
            </p:cNvSpPr>
            <p:nvPr/>
          </p:nvSpPr>
          <p:spPr bwMode="auto">
            <a:xfrm>
              <a:off x="0" y="3596656"/>
              <a:ext cx="635110" cy="369332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dirty="0" err="1">
                  <a:solidFill>
                    <a:srgbClr val="008000"/>
                  </a:solidFill>
                </a:rPr>
                <a:t>SciFi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53" name="Line 26"/>
            <p:cNvSpPr>
              <a:spLocks noChangeShapeType="1"/>
            </p:cNvSpPr>
            <p:nvPr/>
          </p:nvSpPr>
          <p:spPr bwMode="auto">
            <a:xfrm>
              <a:off x="304800" y="4085328"/>
              <a:ext cx="0" cy="228600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 type="none" w="sm" len="sm"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54" name="Line 27"/>
            <p:cNvSpPr>
              <a:spLocks noChangeShapeType="1"/>
            </p:cNvSpPr>
            <p:nvPr/>
          </p:nvSpPr>
          <p:spPr bwMode="auto">
            <a:xfrm flipV="1">
              <a:off x="304800" y="4542528"/>
              <a:ext cx="0" cy="457200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 type="none" w="sm" len="sm"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55" name="Line 28"/>
            <p:cNvSpPr>
              <a:spLocks noChangeShapeType="1"/>
            </p:cNvSpPr>
            <p:nvPr/>
          </p:nvSpPr>
          <p:spPr bwMode="auto">
            <a:xfrm>
              <a:off x="304800" y="5380728"/>
              <a:ext cx="0" cy="228600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 type="none" w="sm" len="sm"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30"/>
            <p:cNvSpPr>
              <a:spLocks/>
            </p:cNvSpPr>
            <p:nvPr/>
          </p:nvSpPr>
          <p:spPr bwMode="auto">
            <a:xfrm>
              <a:off x="6096000" y="3676470"/>
              <a:ext cx="228600" cy="1200329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31"/>
            <p:cNvSpPr>
              <a:spLocks/>
            </p:cNvSpPr>
            <p:nvPr/>
          </p:nvSpPr>
          <p:spPr bwMode="auto">
            <a:xfrm flipH="1">
              <a:off x="7620000" y="3676470"/>
              <a:ext cx="228600" cy="120033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Text Box 32"/>
            <p:cNvSpPr txBox="1">
              <a:spLocks noChangeArrowheads="1"/>
            </p:cNvSpPr>
            <p:nvPr/>
          </p:nvSpPr>
          <p:spPr bwMode="auto">
            <a:xfrm>
              <a:off x="5467932" y="401356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59" name="Text Box 35"/>
            <p:cNvSpPr txBox="1">
              <a:spLocks noChangeArrowheads="1"/>
            </p:cNvSpPr>
            <p:nvPr/>
          </p:nvSpPr>
          <p:spPr bwMode="auto">
            <a:xfrm>
              <a:off x="8204353" y="402092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60" name="Freeform 36"/>
            <p:cNvSpPr>
              <a:spLocks/>
            </p:cNvSpPr>
            <p:nvPr/>
          </p:nvSpPr>
          <p:spPr bwMode="auto">
            <a:xfrm>
              <a:off x="5330672" y="5648873"/>
              <a:ext cx="155728" cy="1037856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37"/>
            <p:cNvSpPr>
              <a:spLocks/>
            </p:cNvSpPr>
            <p:nvPr/>
          </p:nvSpPr>
          <p:spPr bwMode="auto">
            <a:xfrm flipH="1">
              <a:off x="8915400" y="5590457"/>
              <a:ext cx="152400" cy="1106928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1028721" y="1446709"/>
              <a:ext cx="1338828" cy="2032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 </a:t>
              </a:r>
              <a:r>
                <a:rPr lang="en-US" sz="1700" dirty="0">
                  <a:solidFill>
                    <a:srgbClr val="008000"/>
                  </a:solidFill>
                </a:rPr>
                <a:t>Matrix</a:t>
              </a:r>
            </a:p>
            <a:p>
              <a:pPr>
                <a:lnSpc>
                  <a:spcPct val="140000"/>
                </a:lnSpc>
              </a:pPr>
              <a:r>
                <a:rPr lang="en-US" sz="1700" dirty="0">
                  <a:solidFill>
                    <a:srgbClr val="008000"/>
                  </a:solidFill>
                </a:rPr>
                <a:t>Alien</a:t>
              </a:r>
            </a:p>
            <a:p>
              <a:pPr>
                <a:lnSpc>
                  <a:spcPct val="140000"/>
                </a:lnSpc>
              </a:pPr>
              <a:r>
                <a:rPr lang="en-US" sz="1700" dirty="0">
                  <a:solidFill>
                    <a:srgbClr val="008000"/>
                  </a:solidFill>
                </a:rPr>
                <a:t>Serenity</a:t>
              </a:r>
            </a:p>
            <a:p>
              <a:pPr>
                <a:lnSpc>
                  <a:spcPct val="140000"/>
                </a:lnSpc>
              </a:pPr>
              <a:r>
                <a:rPr lang="en-US" sz="1700" dirty="0">
                  <a:solidFill>
                    <a:srgbClr val="008000"/>
                  </a:solidFill>
                </a:rPr>
                <a:t>Casablanca</a:t>
              </a:r>
            </a:p>
            <a:p>
              <a:pPr>
                <a:lnSpc>
                  <a:spcPct val="140000"/>
                </a:lnSpc>
              </a:pPr>
              <a:r>
                <a:rPr lang="en-US" sz="1700" dirty="0">
                  <a:solidFill>
                    <a:srgbClr val="008000"/>
                  </a:solidFill>
                </a:rPr>
                <a:t> </a:t>
              </a:r>
              <a:r>
                <a:rPr lang="en-US" sz="1700" dirty="0" err="1">
                  <a:solidFill>
                    <a:srgbClr val="008000"/>
                  </a:solidFill>
                </a:rPr>
                <a:t>Amelie</a:t>
              </a:r>
              <a:endParaRPr lang="en-US" sz="1700" dirty="0">
                <a:solidFill>
                  <a:srgbClr val="008000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58672" y="3018528"/>
              <a:ext cx="198452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1   1   1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3   3   3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4   4   4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5   5   5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0   0   0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2   2</a:t>
              </a: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2895600" y="3018528"/>
              <a:ext cx="2514600" cy="2677656"/>
              <a:chOff x="2971800" y="3018528"/>
              <a:chExt cx="2514600" cy="2677656"/>
            </a:xfrm>
          </p:grpSpPr>
          <p:sp>
            <p:nvSpPr>
              <p:cNvPr id="67" name="Freeform 19"/>
              <p:cNvSpPr>
                <a:spLocks/>
              </p:cNvSpPr>
              <p:nvPr/>
            </p:nvSpPr>
            <p:spPr bwMode="auto">
              <a:xfrm flipH="1">
                <a:off x="5181600" y="3055104"/>
                <a:ext cx="1524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Freeform 20"/>
              <p:cNvSpPr>
                <a:spLocks/>
              </p:cNvSpPr>
              <p:nvPr/>
            </p:nvSpPr>
            <p:spPr bwMode="auto">
              <a:xfrm>
                <a:off x="3105912" y="3044952"/>
                <a:ext cx="2286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971800" y="3018528"/>
                <a:ext cx="251460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0.13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0.02  -0.01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0.41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0.07  -0.03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0.55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0.09  -0.04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0.68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0.11  -0.05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0.15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-0.59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-0.73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-0.67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-0.29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0.32</a:t>
                </a:r>
              </a:p>
            </p:txBody>
          </p:sp>
        </p:grpSp>
        <p:sp>
          <p:nvSpPr>
            <p:cNvPr id="65" name="Rectangle 64"/>
            <p:cNvSpPr/>
            <p:nvPr/>
          </p:nvSpPr>
          <p:spPr>
            <a:xfrm>
              <a:off x="6076950" y="3676471"/>
              <a:ext cx="198452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12.4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0     0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9.5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0       0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1.3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34000" y="5562600"/>
              <a:ext cx="38100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0.56   0.59  0.56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0.09    0.09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0.12  -0.02  0.12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-0.69  -0.69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0.40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-0.80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0.40   0.09    0.09</a:t>
              </a:r>
            </a:p>
          </p:txBody>
        </p:sp>
      </p:grpSp>
      <p:sp>
        <p:nvSpPr>
          <p:cNvPr id="41" name="Text Box 25">
            <a:extLst>
              <a:ext uri="{FF2B5EF4-FFF2-40B4-BE49-F238E27FC236}">
                <a16:creationId xmlns:a16="http://schemas.microsoft.com/office/drawing/2014/main" id="{A73E5529-B38F-504E-81D2-DE2287678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9331" y="5029195"/>
            <a:ext cx="883255" cy="307777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</a:rPr>
              <a:t>Romance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79852"/>
      </p:ext>
    </p:extLst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3047" y="118657"/>
            <a:ext cx="5822379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lang="de-DE" sz="2774" spc="178" dirty="0">
                <a:latin typeface="Trebuchet MS"/>
                <a:cs typeface="Trebuchet MS"/>
              </a:rPr>
              <a:t>SNE </a:t>
            </a:r>
            <a:r>
              <a:rPr lang="de-DE" sz="2774" spc="-59" dirty="0">
                <a:latin typeface="Trebuchet MS"/>
                <a:cs typeface="Trebuchet MS"/>
              </a:rPr>
              <a:t>(Stochastic </a:t>
            </a:r>
            <a:r>
              <a:rPr lang="de-DE" sz="2774" spc="-89" dirty="0">
                <a:latin typeface="Trebuchet MS"/>
                <a:cs typeface="Trebuchet MS"/>
              </a:rPr>
              <a:t>Neighbor</a:t>
            </a:r>
            <a:r>
              <a:rPr lang="de-DE" sz="2774" spc="79" dirty="0">
                <a:latin typeface="Trebuchet MS"/>
                <a:cs typeface="Trebuchet MS"/>
              </a:rPr>
              <a:t> </a:t>
            </a:r>
            <a:r>
              <a:rPr lang="de-DE" sz="2774" spc="-69" dirty="0">
                <a:latin typeface="Trebuchet MS"/>
                <a:cs typeface="Trebuchet MS"/>
              </a:rPr>
              <a:t>Embedding)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1216" y="2730919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5" name="object 5"/>
          <p:cNvSpPr/>
          <p:nvPr/>
        </p:nvSpPr>
        <p:spPr>
          <a:xfrm>
            <a:off x="561216" y="3488118"/>
            <a:ext cx="129332" cy="129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6" name="object 6"/>
          <p:cNvSpPr txBox="1"/>
          <p:nvPr/>
        </p:nvSpPr>
        <p:spPr>
          <a:xfrm>
            <a:off x="802666" y="2565569"/>
            <a:ext cx="8042106" cy="1473095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25168" marR="10067">
              <a:lnSpc>
                <a:spcPct val="102600"/>
              </a:lnSpc>
              <a:spcBef>
                <a:spcPts val="109"/>
              </a:spcBef>
            </a:pPr>
            <a:r>
              <a:rPr sz="2180" spc="-30" dirty="0">
                <a:latin typeface="Arial"/>
                <a:cs typeface="Arial"/>
              </a:rPr>
              <a:t>Aim </a:t>
            </a:r>
            <a:r>
              <a:rPr sz="2180" spc="-119" dirty="0">
                <a:latin typeface="Arial"/>
                <a:cs typeface="Arial"/>
              </a:rPr>
              <a:t>is </a:t>
            </a:r>
            <a:r>
              <a:rPr sz="2180" spc="20" dirty="0">
                <a:latin typeface="Arial"/>
                <a:cs typeface="Arial"/>
              </a:rPr>
              <a:t>to </a:t>
            </a:r>
            <a:r>
              <a:rPr sz="2180" spc="-69" dirty="0">
                <a:latin typeface="Arial"/>
                <a:cs typeface="Arial"/>
              </a:rPr>
              <a:t>match </a:t>
            </a:r>
            <a:r>
              <a:rPr sz="2180" spc="-50" dirty="0">
                <a:latin typeface="Arial"/>
                <a:cs typeface="Arial"/>
              </a:rPr>
              <a:t>distributions </a:t>
            </a:r>
            <a:r>
              <a:rPr sz="2180" spc="-40" dirty="0">
                <a:latin typeface="Arial"/>
                <a:cs typeface="Arial"/>
              </a:rPr>
              <a:t>of </a:t>
            </a:r>
            <a:r>
              <a:rPr sz="2180" spc="-119" dirty="0">
                <a:latin typeface="Arial"/>
                <a:cs typeface="Arial"/>
              </a:rPr>
              <a:t>distances </a:t>
            </a:r>
            <a:r>
              <a:rPr sz="2180" spc="-139" dirty="0">
                <a:latin typeface="Arial"/>
                <a:cs typeface="Arial"/>
              </a:rPr>
              <a:t>between </a:t>
            </a:r>
            <a:r>
              <a:rPr sz="2180" spc="-59" dirty="0">
                <a:latin typeface="Arial"/>
                <a:cs typeface="Arial"/>
              </a:rPr>
              <a:t>points </a:t>
            </a:r>
            <a:r>
              <a:rPr sz="2180" spc="-40" dirty="0">
                <a:latin typeface="Arial"/>
                <a:cs typeface="Arial"/>
              </a:rPr>
              <a:t>in </a:t>
            </a:r>
            <a:r>
              <a:rPr sz="2180" spc="-79" dirty="0">
                <a:latin typeface="Arial"/>
                <a:cs typeface="Arial"/>
              </a:rPr>
              <a:t>high </a:t>
            </a:r>
            <a:r>
              <a:rPr sz="2180" spc="-129" dirty="0">
                <a:latin typeface="Arial"/>
                <a:cs typeface="Arial"/>
              </a:rPr>
              <a:t>and  </a:t>
            </a:r>
            <a:r>
              <a:rPr sz="2180" spc="-89" dirty="0">
                <a:latin typeface="Arial"/>
                <a:cs typeface="Arial"/>
              </a:rPr>
              <a:t>low </a:t>
            </a:r>
            <a:r>
              <a:rPr sz="2180" spc="-109" dirty="0">
                <a:latin typeface="Arial"/>
                <a:cs typeface="Arial"/>
              </a:rPr>
              <a:t>dimensional </a:t>
            </a:r>
            <a:r>
              <a:rPr sz="2180" spc="-188" dirty="0">
                <a:latin typeface="Arial"/>
                <a:cs typeface="Arial"/>
              </a:rPr>
              <a:t>space </a:t>
            </a:r>
            <a:r>
              <a:rPr sz="2180" spc="-79" dirty="0">
                <a:latin typeface="Arial"/>
                <a:cs typeface="Arial"/>
              </a:rPr>
              <a:t>via </a:t>
            </a:r>
            <a:r>
              <a:rPr sz="2180" spc="-59" dirty="0">
                <a:latin typeface="Arial"/>
                <a:cs typeface="Arial"/>
              </a:rPr>
              <a:t>conditional</a:t>
            </a:r>
            <a:r>
              <a:rPr sz="2180" spc="40" dirty="0">
                <a:latin typeface="Arial"/>
                <a:cs typeface="Arial"/>
              </a:rPr>
              <a:t> </a:t>
            </a:r>
            <a:r>
              <a:rPr sz="2180" spc="-69" dirty="0">
                <a:latin typeface="Arial"/>
                <a:cs typeface="Arial"/>
              </a:rPr>
              <a:t>probabilities</a:t>
            </a:r>
            <a:endParaRPr sz="2180" dirty="0">
              <a:latin typeface="Arial"/>
              <a:cs typeface="Arial"/>
            </a:endParaRPr>
          </a:p>
          <a:p>
            <a:pPr marL="25168" marR="945041">
              <a:lnSpc>
                <a:spcPct val="102600"/>
              </a:lnSpc>
              <a:spcBef>
                <a:spcPts val="595"/>
              </a:spcBef>
            </a:pPr>
            <a:r>
              <a:rPr sz="2180" spc="-168" dirty="0">
                <a:latin typeface="Arial"/>
                <a:cs typeface="Arial"/>
              </a:rPr>
              <a:t>Assume </a:t>
            </a:r>
            <a:r>
              <a:rPr sz="2180" spc="-119" dirty="0">
                <a:latin typeface="Arial"/>
                <a:cs typeface="Arial"/>
              </a:rPr>
              <a:t>distances </a:t>
            </a:r>
            <a:r>
              <a:rPr sz="2180" spc="-40" dirty="0">
                <a:latin typeface="Arial"/>
                <a:cs typeface="Arial"/>
              </a:rPr>
              <a:t>in </a:t>
            </a:r>
            <a:r>
              <a:rPr sz="2180" spc="-30" dirty="0">
                <a:latin typeface="Arial"/>
                <a:cs typeface="Arial"/>
              </a:rPr>
              <a:t>both </a:t>
            </a:r>
            <a:r>
              <a:rPr sz="2180" spc="-79" dirty="0">
                <a:latin typeface="Arial"/>
                <a:cs typeface="Arial"/>
              </a:rPr>
              <a:t>high </a:t>
            </a:r>
            <a:r>
              <a:rPr sz="2180" spc="-129" dirty="0">
                <a:latin typeface="Arial"/>
                <a:cs typeface="Arial"/>
              </a:rPr>
              <a:t>and </a:t>
            </a:r>
            <a:r>
              <a:rPr sz="2180" spc="-89" dirty="0">
                <a:latin typeface="Arial"/>
                <a:cs typeface="Arial"/>
              </a:rPr>
              <a:t>low </a:t>
            </a:r>
            <a:r>
              <a:rPr sz="2180" spc="-109" dirty="0">
                <a:latin typeface="Arial"/>
                <a:cs typeface="Arial"/>
              </a:rPr>
              <a:t>dimensional </a:t>
            </a:r>
            <a:r>
              <a:rPr sz="2180" spc="-188" dirty="0">
                <a:latin typeface="Arial"/>
                <a:cs typeface="Arial"/>
              </a:rPr>
              <a:t>space </a:t>
            </a:r>
            <a:r>
              <a:rPr sz="2180" spc="-159" dirty="0">
                <a:latin typeface="Arial"/>
                <a:cs typeface="Arial"/>
              </a:rPr>
              <a:t>are  </a:t>
            </a:r>
            <a:r>
              <a:rPr sz="2180" spc="-99" dirty="0" smtClean="0">
                <a:latin typeface="Arial"/>
                <a:cs typeface="Arial"/>
              </a:rPr>
              <a:t>Gaussian-distributed</a:t>
            </a:r>
            <a:r>
              <a:rPr lang="de-DE" sz="2180" spc="-99" dirty="0" smtClean="0">
                <a:latin typeface="Arial"/>
                <a:cs typeface="Arial"/>
              </a:rPr>
              <a:t> </a:t>
            </a:r>
            <a:endParaRPr sz="2180" dirty="0">
              <a:latin typeface="Arial"/>
              <a:cs typeface="Arial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190</a:t>
            </a:fld>
            <a:endParaRPr lang="de-DE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0265649"/>
      </p:ext>
    </p:extLst>
  </p:cSld>
  <p:clrMapOvr>
    <a:masterClrMapping/>
  </p:clrMapOvr>
  <p:transition>
    <p:cut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046" y="118657"/>
            <a:ext cx="6342077" cy="1193086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178" dirty="0">
                <a:latin typeface="Trebuchet MS"/>
                <a:cs typeface="Trebuchet MS"/>
              </a:rPr>
              <a:t>SNE</a:t>
            </a:r>
            <a:endParaRPr sz="2774" dirty="0">
              <a:latin typeface="Trebuchet MS"/>
              <a:cs typeface="Trebuchet MS"/>
            </a:endParaRPr>
          </a:p>
          <a:p>
            <a:pPr>
              <a:spcBef>
                <a:spcPts val="20"/>
              </a:spcBef>
            </a:pPr>
            <a:endParaRPr sz="2576" dirty="0">
              <a:latin typeface="Times New Roman"/>
              <a:cs typeface="Times New Roman"/>
            </a:endParaRPr>
          </a:p>
          <a:p>
            <a:pPr marL="634223"/>
            <a:r>
              <a:rPr sz="2180" spc="-50" dirty="0">
                <a:latin typeface="Arial"/>
                <a:cs typeface="Arial"/>
              </a:rPr>
              <a:t>Let </a:t>
            </a:r>
            <a:r>
              <a:rPr sz="2180" i="1" spc="-99" dirty="0">
                <a:latin typeface="Arial"/>
                <a:cs typeface="Arial"/>
              </a:rPr>
              <a:t>x</a:t>
            </a:r>
            <a:r>
              <a:rPr sz="2378" i="1" spc="-149" baseline="-10416" dirty="0">
                <a:latin typeface="Trebuchet MS"/>
                <a:cs typeface="Trebuchet MS"/>
              </a:rPr>
              <a:t>i </a:t>
            </a:r>
            <a:r>
              <a:rPr sz="2180" spc="-149" dirty="0">
                <a:latin typeface="Arial"/>
                <a:cs typeface="Arial"/>
              </a:rPr>
              <a:t>be </a:t>
            </a:r>
            <a:r>
              <a:rPr sz="2180" spc="-59" dirty="0">
                <a:latin typeface="Arial"/>
                <a:cs typeface="Arial"/>
              </a:rPr>
              <a:t>the </a:t>
            </a:r>
            <a:r>
              <a:rPr sz="2180" i="1" spc="30" dirty="0">
                <a:latin typeface="Arial"/>
                <a:cs typeface="Arial"/>
              </a:rPr>
              <a:t>i </a:t>
            </a:r>
            <a:r>
              <a:rPr sz="2378" i="1" spc="-59" baseline="27777" dirty="0">
                <a:latin typeface="Trebuchet MS"/>
                <a:cs typeface="Trebuchet MS"/>
              </a:rPr>
              <a:t>th </a:t>
            </a:r>
            <a:r>
              <a:rPr sz="2180" spc="-59" dirty="0">
                <a:latin typeface="Arial"/>
                <a:cs typeface="Arial"/>
              </a:rPr>
              <a:t>object </a:t>
            </a:r>
            <a:r>
              <a:rPr sz="2180" spc="-40" dirty="0">
                <a:latin typeface="Arial"/>
                <a:cs typeface="Arial"/>
              </a:rPr>
              <a:t>in </a:t>
            </a:r>
            <a:r>
              <a:rPr sz="2180" spc="-79" dirty="0">
                <a:latin typeface="Arial"/>
                <a:cs typeface="Arial"/>
              </a:rPr>
              <a:t>high </a:t>
            </a:r>
            <a:r>
              <a:rPr sz="2180" spc="-109" dirty="0">
                <a:latin typeface="Arial"/>
                <a:cs typeface="Arial"/>
              </a:rPr>
              <a:t>dimensional</a:t>
            </a:r>
            <a:r>
              <a:rPr sz="2180" spc="129" dirty="0">
                <a:latin typeface="Arial"/>
                <a:cs typeface="Arial"/>
              </a:rPr>
              <a:t> </a:t>
            </a:r>
            <a:r>
              <a:rPr sz="2180" spc="-188" dirty="0">
                <a:latin typeface="Arial"/>
                <a:cs typeface="Arial"/>
              </a:rPr>
              <a:t>space</a:t>
            </a:r>
            <a:endParaRPr sz="2180" dirty="0">
              <a:latin typeface="Arial"/>
              <a:cs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191</a:t>
            </a:fld>
            <a:endParaRPr lang="de-DE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7481871"/>
      </p:ext>
    </p:extLst>
  </p:cSld>
  <p:clrMapOvr>
    <a:masterClrMapping/>
  </p:clrMapOvr>
  <p:transition>
    <p:cut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047" y="118657"/>
            <a:ext cx="705934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178" dirty="0">
                <a:latin typeface="Trebuchet MS"/>
                <a:cs typeface="Trebuchet MS"/>
              </a:rPr>
              <a:t>SNE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1216" y="1097632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/>
          <p:nvPr/>
        </p:nvSpPr>
        <p:spPr>
          <a:xfrm>
            <a:off x="561216" y="1495070"/>
            <a:ext cx="129332" cy="129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218180" y="543771"/>
            <a:ext cx="5731778" cy="2160100"/>
          </a:xfrm>
          <a:prstGeom prst="rect">
            <a:avLst/>
          </a:prstGeom>
        </p:spPr>
        <p:txBody>
          <a:bodyPr vert="horz" wrap="square" lIns="0" tIns="25167" rIns="0" bIns="0" rtlCol="0" anchor="b" anchorCtr="0">
            <a:spAutoFit/>
          </a:bodyPr>
          <a:lstStyle/>
          <a:p>
            <a:pPr marL="25168" marR="10067">
              <a:lnSpc>
                <a:spcPct val="119600"/>
              </a:lnSpc>
              <a:spcBef>
                <a:spcPts val="198"/>
              </a:spcBef>
            </a:pPr>
            <a:r>
              <a:rPr lang="de-DE" spc="-50" dirty="0"/>
              <a:t/>
            </a:r>
            <a:br>
              <a:rPr lang="de-DE" spc="-50" dirty="0"/>
            </a:br>
            <a:r>
              <a:rPr lang="de-DE" spc="-50" dirty="0"/>
              <a:t/>
            </a:r>
            <a:br>
              <a:rPr lang="de-DE" spc="-50" dirty="0"/>
            </a:br>
            <a:r>
              <a:rPr spc="-50" dirty="0"/>
              <a:t>Let </a:t>
            </a:r>
            <a:r>
              <a:rPr i="1" spc="-99" dirty="0">
                <a:latin typeface="Arial"/>
                <a:cs typeface="Arial"/>
              </a:rPr>
              <a:t>x</a:t>
            </a:r>
            <a:r>
              <a:rPr sz="2378" i="1" spc="-149" baseline="-10416" dirty="0">
                <a:latin typeface="Trebuchet MS"/>
                <a:cs typeface="Trebuchet MS"/>
              </a:rPr>
              <a:t>i </a:t>
            </a:r>
            <a:r>
              <a:rPr sz="2180" spc="-149" dirty="0"/>
              <a:t>be </a:t>
            </a:r>
            <a:r>
              <a:rPr sz="2180" spc="-59" dirty="0"/>
              <a:t>the </a:t>
            </a:r>
            <a:r>
              <a:rPr sz="2180" i="1" spc="30" dirty="0">
                <a:latin typeface="Arial"/>
                <a:cs typeface="Arial"/>
              </a:rPr>
              <a:t>i </a:t>
            </a:r>
            <a:r>
              <a:rPr sz="2378" i="1" spc="-59" baseline="27777" dirty="0">
                <a:latin typeface="Trebuchet MS"/>
                <a:cs typeface="Trebuchet MS"/>
              </a:rPr>
              <a:t>th </a:t>
            </a:r>
            <a:r>
              <a:rPr sz="2180" spc="-59" dirty="0"/>
              <a:t>object </a:t>
            </a:r>
            <a:r>
              <a:rPr sz="2180" spc="-40" dirty="0"/>
              <a:t>in </a:t>
            </a:r>
            <a:r>
              <a:rPr sz="2180" spc="-79" dirty="0"/>
              <a:t>high </a:t>
            </a:r>
            <a:r>
              <a:rPr sz="2180" spc="-109" dirty="0"/>
              <a:t>dimensional </a:t>
            </a:r>
            <a:r>
              <a:rPr sz="2180" spc="-188" dirty="0"/>
              <a:t>space  </a:t>
            </a:r>
            <a:r>
              <a:rPr sz="2180" spc="-50" dirty="0"/>
              <a:t>Let </a:t>
            </a:r>
            <a:r>
              <a:rPr sz="2180" i="1" spc="-99" dirty="0">
                <a:latin typeface="Arial"/>
                <a:cs typeface="Arial"/>
              </a:rPr>
              <a:t>y</a:t>
            </a:r>
            <a:r>
              <a:rPr sz="2378" i="1" spc="-149" baseline="-10416" dirty="0">
                <a:latin typeface="Trebuchet MS"/>
                <a:cs typeface="Trebuchet MS"/>
              </a:rPr>
              <a:t>i </a:t>
            </a:r>
            <a:r>
              <a:rPr sz="2180" spc="-149" dirty="0"/>
              <a:t>be </a:t>
            </a:r>
            <a:r>
              <a:rPr sz="2180" spc="-59" dirty="0"/>
              <a:t>the </a:t>
            </a:r>
            <a:r>
              <a:rPr sz="2180" i="1" spc="30" dirty="0">
                <a:latin typeface="Arial"/>
                <a:cs typeface="Arial"/>
              </a:rPr>
              <a:t>i </a:t>
            </a:r>
            <a:r>
              <a:rPr sz="2378" i="1" spc="-59" baseline="27777" dirty="0">
                <a:latin typeface="Trebuchet MS"/>
                <a:cs typeface="Trebuchet MS"/>
              </a:rPr>
              <a:t>th </a:t>
            </a:r>
            <a:r>
              <a:rPr sz="2180" spc="-59" dirty="0"/>
              <a:t>object </a:t>
            </a:r>
            <a:r>
              <a:rPr sz="2180" spc="-40" dirty="0"/>
              <a:t>in </a:t>
            </a:r>
            <a:r>
              <a:rPr sz="2180" spc="-89" dirty="0"/>
              <a:t>low </a:t>
            </a:r>
            <a:r>
              <a:rPr sz="2180" spc="-109" dirty="0"/>
              <a:t>dimensional</a:t>
            </a:r>
            <a:r>
              <a:rPr sz="2180" spc="-396" dirty="0"/>
              <a:t> </a:t>
            </a:r>
            <a:r>
              <a:rPr sz="2180" spc="-188" dirty="0"/>
              <a:t>space</a:t>
            </a:r>
            <a:endParaRPr sz="2180" dirty="0">
              <a:latin typeface="Trebuchet MS"/>
              <a:cs typeface="Trebuchet MS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192</a:t>
            </a:fld>
            <a:endParaRPr lang="de-DE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486844"/>
      </p:ext>
    </p:extLst>
  </p:cSld>
  <p:clrMapOvr>
    <a:masterClrMapping/>
  </p:clrMapOvr>
  <p:transition>
    <p:cut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047" y="118659"/>
            <a:ext cx="705934" cy="926602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178" dirty="0">
                <a:latin typeface="Trebuchet MS"/>
                <a:cs typeface="Trebuchet MS"/>
              </a:rPr>
              <a:t>SNE</a:t>
            </a:r>
            <a:endParaRPr lang="de-DE" sz="2774" spc="178" dirty="0">
              <a:latin typeface="Trebuchet MS"/>
              <a:cs typeface="Trebuchet MS"/>
            </a:endParaRPr>
          </a:p>
          <a:p>
            <a:pPr marL="25168">
              <a:spcBef>
                <a:spcPts val="268"/>
              </a:spcBef>
            </a:pPr>
            <a:endParaRPr sz="2774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1216" y="1097632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/>
          <p:nvPr/>
        </p:nvSpPr>
        <p:spPr>
          <a:xfrm>
            <a:off x="561216" y="1495070"/>
            <a:ext cx="129332" cy="129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193047" y="316187"/>
            <a:ext cx="5731778" cy="2160100"/>
          </a:xfrm>
          <a:prstGeom prst="rect">
            <a:avLst/>
          </a:prstGeom>
        </p:spPr>
        <p:txBody>
          <a:bodyPr vert="horz" wrap="square" lIns="0" tIns="25167" rIns="0" bIns="0" rtlCol="0" anchor="b" anchorCtr="0">
            <a:spAutoFit/>
          </a:bodyPr>
          <a:lstStyle/>
          <a:p>
            <a:pPr marL="25168" marR="10067">
              <a:lnSpc>
                <a:spcPct val="119600"/>
              </a:lnSpc>
              <a:spcBef>
                <a:spcPts val="198"/>
              </a:spcBef>
            </a:pPr>
            <a:r>
              <a:rPr lang="de-DE" spc="-50" dirty="0"/>
              <a:t/>
            </a:r>
            <a:br>
              <a:rPr lang="de-DE" spc="-50" dirty="0"/>
            </a:br>
            <a:r>
              <a:rPr lang="de-DE" spc="-50" dirty="0"/>
              <a:t/>
            </a:r>
            <a:br>
              <a:rPr lang="de-DE" spc="-50" dirty="0"/>
            </a:br>
            <a:r>
              <a:rPr spc="-50" dirty="0"/>
              <a:t>Let </a:t>
            </a:r>
            <a:r>
              <a:rPr i="1" spc="-99" dirty="0">
                <a:latin typeface="Arial"/>
                <a:cs typeface="Arial"/>
              </a:rPr>
              <a:t>x</a:t>
            </a:r>
            <a:r>
              <a:rPr sz="2378" i="1" spc="-149" baseline="-10416" dirty="0">
                <a:latin typeface="Trebuchet MS"/>
                <a:cs typeface="Trebuchet MS"/>
              </a:rPr>
              <a:t>i </a:t>
            </a:r>
            <a:r>
              <a:rPr sz="2180" spc="-149" dirty="0"/>
              <a:t>be </a:t>
            </a:r>
            <a:r>
              <a:rPr sz="2180" spc="-59" dirty="0"/>
              <a:t>the </a:t>
            </a:r>
            <a:r>
              <a:rPr sz="2180" i="1" spc="30" dirty="0">
                <a:latin typeface="Arial"/>
                <a:cs typeface="Arial"/>
              </a:rPr>
              <a:t>i </a:t>
            </a:r>
            <a:r>
              <a:rPr sz="2378" i="1" spc="-59" baseline="27777" dirty="0">
                <a:latin typeface="Trebuchet MS"/>
                <a:cs typeface="Trebuchet MS"/>
              </a:rPr>
              <a:t>th </a:t>
            </a:r>
            <a:r>
              <a:rPr sz="2180" spc="-59" dirty="0"/>
              <a:t>object </a:t>
            </a:r>
            <a:r>
              <a:rPr sz="2180" spc="-40" dirty="0"/>
              <a:t>in </a:t>
            </a:r>
            <a:r>
              <a:rPr sz="2180" spc="-79" dirty="0"/>
              <a:t>high </a:t>
            </a:r>
            <a:r>
              <a:rPr sz="2180" spc="-109" dirty="0"/>
              <a:t>dimensional </a:t>
            </a:r>
            <a:r>
              <a:rPr sz="2180" spc="-188" dirty="0"/>
              <a:t>space  </a:t>
            </a:r>
            <a:r>
              <a:rPr sz="2180" spc="-50" dirty="0"/>
              <a:t>Let </a:t>
            </a:r>
            <a:r>
              <a:rPr sz="2180" i="1" spc="-99" dirty="0">
                <a:latin typeface="Arial"/>
                <a:cs typeface="Arial"/>
              </a:rPr>
              <a:t>y</a:t>
            </a:r>
            <a:r>
              <a:rPr sz="2378" i="1" spc="-149" baseline="-10416" dirty="0">
                <a:latin typeface="Trebuchet MS"/>
                <a:cs typeface="Trebuchet MS"/>
              </a:rPr>
              <a:t>i </a:t>
            </a:r>
            <a:r>
              <a:rPr sz="2180" spc="-149" dirty="0"/>
              <a:t>be </a:t>
            </a:r>
            <a:r>
              <a:rPr sz="2180" spc="-59" dirty="0"/>
              <a:t>the </a:t>
            </a:r>
            <a:r>
              <a:rPr sz="2180" i="1" spc="30" dirty="0">
                <a:latin typeface="Arial"/>
                <a:cs typeface="Arial"/>
              </a:rPr>
              <a:t>i </a:t>
            </a:r>
            <a:r>
              <a:rPr sz="2378" i="1" spc="-59" baseline="27777" dirty="0">
                <a:latin typeface="Trebuchet MS"/>
                <a:cs typeface="Trebuchet MS"/>
              </a:rPr>
              <a:t>th </a:t>
            </a:r>
            <a:r>
              <a:rPr sz="2180" spc="-59" dirty="0"/>
              <a:t>object </a:t>
            </a:r>
            <a:r>
              <a:rPr sz="2180" spc="-40" dirty="0"/>
              <a:t>in </a:t>
            </a:r>
            <a:r>
              <a:rPr sz="2180" spc="-89" dirty="0"/>
              <a:t>low </a:t>
            </a:r>
            <a:r>
              <a:rPr sz="2180" spc="-109" dirty="0"/>
              <a:t>dimensional</a:t>
            </a:r>
            <a:r>
              <a:rPr sz="2180" spc="-396" dirty="0"/>
              <a:t> </a:t>
            </a:r>
            <a:r>
              <a:rPr sz="2180" spc="-188" dirty="0"/>
              <a:t>space</a:t>
            </a:r>
            <a:endParaRPr sz="218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1216" y="1892480"/>
            <a:ext cx="129332" cy="129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7" name="object 7"/>
          <p:cNvSpPr txBox="1"/>
          <p:nvPr/>
        </p:nvSpPr>
        <p:spPr>
          <a:xfrm>
            <a:off x="1691340" y="3307319"/>
            <a:ext cx="124199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69" dirty="0">
                <a:latin typeface="Arial"/>
                <a:cs typeface="Arial"/>
              </a:rPr>
              <a:t>Construct:</a:t>
            </a:r>
            <a:endParaRPr sz="2180" dirty="0">
              <a:latin typeface="Arial"/>
              <a:cs typeface="Arial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193</a:t>
            </a:fld>
            <a:endParaRPr lang="de-DE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3330" y="3665667"/>
            <a:ext cx="4762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49424"/>
      </p:ext>
    </p:extLst>
  </p:cSld>
  <p:clrMapOvr>
    <a:masterClrMapping/>
  </p:clrMapOvr>
  <p:transition>
    <p:cut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047" y="118657"/>
            <a:ext cx="705934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178" dirty="0">
                <a:latin typeface="Trebuchet MS"/>
                <a:cs typeface="Trebuchet MS"/>
              </a:rPr>
              <a:t>SNE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1216" y="1097632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/>
          <p:nvPr/>
        </p:nvSpPr>
        <p:spPr>
          <a:xfrm>
            <a:off x="561216" y="1495070"/>
            <a:ext cx="129332" cy="129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125122" y="1310647"/>
            <a:ext cx="5731778" cy="1273703"/>
          </a:xfrm>
          <a:prstGeom prst="rect">
            <a:avLst/>
          </a:prstGeom>
        </p:spPr>
        <p:txBody>
          <a:bodyPr vert="horz" wrap="square" lIns="0" tIns="25167" rIns="0" bIns="0" rtlCol="0" anchor="b" anchorCtr="0">
            <a:spAutoFit/>
          </a:bodyPr>
          <a:lstStyle/>
          <a:p>
            <a:pPr marL="25168" marR="10067">
              <a:lnSpc>
                <a:spcPct val="119600"/>
              </a:lnSpc>
              <a:spcBef>
                <a:spcPts val="198"/>
              </a:spcBef>
            </a:pPr>
            <a:r>
              <a:rPr spc="-50" dirty="0"/>
              <a:t>Let </a:t>
            </a:r>
            <a:r>
              <a:rPr i="1" spc="-99" dirty="0">
                <a:latin typeface="Arial"/>
                <a:cs typeface="Arial"/>
              </a:rPr>
              <a:t>x</a:t>
            </a:r>
            <a:r>
              <a:rPr sz="2378" i="1" spc="-149" baseline="-10416" dirty="0">
                <a:latin typeface="Trebuchet MS"/>
                <a:cs typeface="Trebuchet MS"/>
              </a:rPr>
              <a:t>i </a:t>
            </a:r>
            <a:r>
              <a:rPr sz="2180" spc="-149" dirty="0"/>
              <a:t>be </a:t>
            </a:r>
            <a:r>
              <a:rPr sz="2180" spc="-59" dirty="0"/>
              <a:t>the </a:t>
            </a:r>
            <a:r>
              <a:rPr sz="2180" i="1" spc="30" dirty="0">
                <a:latin typeface="Arial"/>
                <a:cs typeface="Arial"/>
              </a:rPr>
              <a:t>i </a:t>
            </a:r>
            <a:r>
              <a:rPr sz="2378" i="1" spc="-59" baseline="27777" dirty="0">
                <a:latin typeface="Trebuchet MS"/>
                <a:cs typeface="Trebuchet MS"/>
              </a:rPr>
              <a:t>th </a:t>
            </a:r>
            <a:r>
              <a:rPr sz="2180" spc="-59" dirty="0"/>
              <a:t>object </a:t>
            </a:r>
            <a:r>
              <a:rPr sz="2180" spc="-40" dirty="0"/>
              <a:t>in </a:t>
            </a:r>
            <a:r>
              <a:rPr sz="2180" spc="-79" dirty="0"/>
              <a:t>high </a:t>
            </a:r>
            <a:r>
              <a:rPr sz="2180" spc="-109" dirty="0"/>
              <a:t>dimensional </a:t>
            </a:r>
            <a:r>
              <a:rPr sz="2180" spc="-188" dirty="0"/>
              <a:t>space  </a:t>
            </a:r>
            <a:r>
              <a:rPr sz="2180" spc="-50" dirty="0"/>
              <a:t>Let </a:t>
            </a:r>
            <a:r>
              <a:rPr sz="2180" i="1" spc="-99" dirty="0">
                <a:latin typeface="Arial"/>
                <a:cs typeface="Arial"/>
              </a:rPr>
              <a:t>y</a:t>
            </a:r>
            <a:r>
              <a:rPr sz="2378" i="1" spc="-149" baseline="-10416" dirty="0">
                <a:latin typeface="Trebuchet MS"/>
                <a:cs typeface="Trebuchet MS"/>
              </a:rPr>
              <a:t>i </a:t>
            </a:r>
            <a:r>
              <a:rPr sz="2180" spc="-149" dirty="0"/>
              <a:t>be </a:t>
            </a:r>
            <a:r>
              <a:rPr sz="2180" spc="-59" dirty="0"/>
              <a:t>the </a:t>
            </a:r>
            <a:r>
              <a:rPr sz="2180" i="1" spc="30" dirty="0">
                <a:latin typeface="Arial"/>
                <a:cs typeface="Arial"/>
              </a:rPr>
              <a:t>i </a:t>
            </a:r>
            <a:r>
              <a:rPr sz="2378" i="1" spc="-59" baseline="27777" dirty="0">
                <a:latin typeface="Trebuchet MS"/>
                <a:cs typeface="Trebuchet MS"/>
              </a:rPr>
              <a:t>th </a:t>
            </a:r>
            <a:r>
              <a:rPr sz="2180" spc="-59" dirty="0"/>
              <a:t>object </a:t>
            </a:r>
            <a:r>
              <a:rPr sz="2180" spc="-40" dirty="0"/>
              <a:t>in </a:t>
            </a:r>
            <a:r>
              <a:rPr sz="2180" spc="-89" dirty="0"/>
              <a:t>low </a:t>
            </a:r>
            <a:r>
              <a:rPr sz="2180" spc="-109" dirty="0"/>
              <a:t>dimensional</a:t>
            </a:r>
            <a:r>
              <a:rPr sz="2180" spc="-396" dirty="0"/>
              <a:t> </a:t>
            </a:r>
            <a:r>
              <a:rPr sz="2180" spc="-188" dirty="0"/>
              <a:t>space</a:t>
            </a:r>
            <a:endParaRPr sz="218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1216" y="1892480"/>
            <a:ext cx="129332" cy="129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7" name="object 7"/>
          <p:cNvSpPr txBox="1"/>
          <p:nvPr/>
        </p:nvSpPr>
        <p:spPr>
          <a:xfrm>
            <a:off x="1357977" y="3621675"/>
            <a:ext cx="124199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69" dirty="0">
                <a:latin typeface="Arial"/>
                <a:cs typeface="Arial"/>
              </a:rPr>
              <a:t>Construct:</a:t>
            </a:r>
            <a:endParaRPr sz="2180" dirty="0">
              <a:latin typeface="Arial"/>
              <a:cs typeface="Arial"/>
            </a:endParaRP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194</a:t>
            </a:fld>
            <a:endParaRPr lang="de-DE"/>
          </a:p>
        </p:txBody>
      </p:sp>
      <p:sp>
        <p:nvSpPr>
          <p:cNvPr id="34" name="Date Placeholder 3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227" y="2895600"/>
            <a:ext cx="52673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62754"/>
      </p:ext>
    </p:extLst>
  </p:cSld>
  <p:clrMapOvr>
    <a:masterClrMapping/>
  </p:clrMapOvr>
  <p:transition>
    <p:cut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047" y="118657"/>
            <a:ext cx="705934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178" dirty="0">
                <a:latin typeface="Trebuchet MS"/>
                <a:cs typeface="Trebuchet MS"/>
              </a:rPr>
              <a:t>SNE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1216" y="1097632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/>
          <p:nvPr/>
        </p:nvSpPr>
        <p:spPr>
          <a:xfrm>
            <a:off x="561216" y="1495070"/>
            <a:ext cx="129332" cy="129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239812" y="1608547"/>
            <a:ext cx="5731778" cy="1273703"/>
          </a:xfrm>
          <a:prstGeom prst="rect">
            <a:avLst/>
          </a:prstGeom>
        </p:spPr>
        <p:txBody>
          <a:bodyPr vert="horz" wrap="square" lIns="0" tIns="25167" rIns="0" bIns="0" rtlCol="0" anchor="b" anchorCtr="0">
            <a:spAutoFit/>
          </a:bodyPr>
          <a:lstStyle/>
          <a:p>
            <a:pPr marL="25168" marR="10067">
              <a:lnSpc>
                <a:spcPct val="119600"/>
              </a:lnSpc>
              <a:spcBef>
                <a:spcPts val="198"/>
              </a:spcBef>
            </a:pPr>
            <a:r>
              <a:rPr spc="-50" dirty="0"/>
              <a:t>Let </a:t>
            </a:r>
            <a:r>
              <a:rPr i="1" spc="-99" dirty="0">
                <a:latin typeface="Arial"/>
                <a:cs typeface="Arial"/>
              </a:rPr>
              <a:t>x</a:t>
            </a:r>
            <a:r>
              <a:rPr sz="2378" i="1" spc="-149" baseline="-10416" dirty="0">
                <a:latin typeface="Trebuchet MS"/>
                <a:cs typeface="Trebuchet MS"/>
              </a:rPr>
              <a:t>i </a:t>
            </a:r>
            <a:r>
              <a:rPr sz="2180" spc="-149" dirty="0"/>
              <a:t>be </a:t>
            </a:r>
            <a:r>
              <a:rPr sz="2180" spc="-59" dirty="0"/>
              <a:t>the </a:t>
            </a:r>
            <a:r>
              <a:rPr sz="2180" i="1" spc="30" dirty="0">
                <a:latin typeface="Arial"/>
                <a:cs typeface="Arial"/>
              </a:rPr>
              <a:t>i </a:t>
            </a:r>
            <a:r>
              <a:rPr sz="2378" i="1" spc="-59" baseline="27777" dirty="0">
                <a:latin typeface="Trebuchet MS"/>
                <a:cs typeface="Trebuchet MS"/>
              </a:rPr>
              <a:t>th </a:t>
            </a:r>
            <a:r>
              <a:rPr sz="2180" spc="-59" dirty="0"/>
              <a:t>object </a:t>
            </a:r>
            <a:r>
              <a:rPr sz="2180" spc="-40" dirty="0"/>
              <a:t>in </a:t>
            </a:r>
            <a:r>
              <a:rPr sz="2180" spc="-79" dirty="0"/>
              <a:t>high </a:t>
            </a:r>
            <a:r>
              <a:rPr sz="2180" spc="-109" dirty="0"/>
              <a:t>dimensional </a:t>
            </a:r>
            <a:r>
              <a:rPr sz="2180" spc="-188" dirty="0"/>
              <a:t>space  </a:t>
            </a:r>
            <a:r>
              <a:rPr sz="2180" spc="-50" dirty="0"/>
              <a:t>Let </a:t>
            </a:r>
            <a:r>
              <a:rPr sz="2180" i="1" spc="-99" dirty="0">
                <a:latin typeface="Arial"/>
                <a:cs typeface="Arial"/>
              </a:rPr>
              <a:t>y</a:t>
            </a:r>
            <a:r>
              <a:rPr sz="2378" i="1" spc="-149" baseline="-10416" dirty="0">
                <a:latin typeface="Trebuchet MS"/>
                <a:cs typeface="Trebuchet MS"/>
              </a:rPr>
              <a:t>i </a:t>
            </a:r>
            <a:r>
              <a:rPr sz="2180" spc="-149" dirty="0"/>
              <a:t>be </a:t>
            </a:r>
            <a:r>
              <a:rPr sz="2180" spc="-59" dirty="0"/>
              <a:t>the </a:t>
            </a:r>
            <a:r>
              <a:rPr sz="2180" i="1" spc="30" dirty="0">
                <a:latin typeface="Arial"/>
                <a:cs typeface="Arial"/>
              </a:rPr>
              <a:t>i </a:t>
            </a:r>
            <a:r>
              <a:rPr sz="2378" i="1" spc="-59" baseline="27777" dirty="0">
                <a:latin typeface="Trebuchet MS"/>
                <a:cs typeface="Trebuchet MS"/>
              </a:rPr>
              <a:t>th </a:t>
            </a:r>
            <a:r>
              <a:rPr sz="2180" spc="-59" dirty="0"/>
              <a:t>object </a:t>
            </a:r>
            <a:r>
              <a:rPr sz="2180" spc="-40" dirty="0"/>
              <a:t>in </a:t>
            </a:r>
            <a:r>
              <a:rPr sz="2180" spc="-89" dirty="0"/>
              <a:t>low </a:t>
            </a:r>
            <a:r>
              <a:rPr sz="2180" spc="-109" dirty="0"/>
              <a:t>dimensional</a:t>
            </a:r>
            <a:r>
              <a:rPr sz="2180" spc="-396" dirty="0"/>
              <a:t> </a:t>
            </a:r>
            <a:r>
              <a:rPr sz="2180" spc="-188" dirty="0"/>
              <a:t>space</a:t>
            </a:r>
            <a:endParaRPr sz="218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1216" y="3467081"/>
            <a:ext cx="129332" cy="129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7" name="object 7"/>
          <p:cNvSpPr txBox="1"/>
          <p:nvPr/>
        </p:nvSpPr>
        <p:spPr>
          <a:xfrm>
            <a:off x="898980" y="3535923"/>
            <a:ext cx="124199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69" dirty="0">
                <a:latin typeface="Arial"/>
                <a:cs typeface="Arial"/>
              </a:rPr>
              <a:t>Construct:</a:t>
            </a:r>
            <a:endParaRPr sz="2180" dirty="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61216" y="5725489"/>
            <a:ext cx="129332" cy="129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27" name="object 27"/>
          <p:cNvSpPr txBox="1"/>
          <p:nvPr/>
        </p:nvSpPr>
        <p:spPr>
          <a:xfrm>
            <a:off x="802665" y="5616011"/>
            <a:ext cx="163082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3270" i="1" spc="-149" baseline="10101" dirty="0">
                <a:latin typeface="Arial"/>
                <a:cs typeface="Arial"/>
              </a:rPr>
              <a:t>p</a:t>
            </a:r>
            <a:r>
              <a:rPr sz="1585" i="1" spc="-99" dirty="0">
                <a:latin typeface="Trebuchet MS"/>
                <a:cs typeface="Trebuchet MS"/>
              </a:rPr>
              <a:t>i </a:t>
            </a:r>
            <a:r>
              <a:rPr sz="1585" i="1" spc="-20" dirty="0">
                <a:latin typeface="Arial"/>
                <a:cs typeface="Arial"/>
              </a:rPr>
              <a:t>|</a:t>
            </a:r>
            <a:r>
              <a:rPr sz="1585" i="1" spc="-20" dirty="0">
                <a:latin typeface="Trebuchet MS"/>
                <a:cs typeface="Trebuchet MS"/>
              </a:rPr>
              <a:t>i </a:t>
            </a:r>
            <a:r>
              <a:rPr sz="3270" spc="608" baseline="10101" dirty="0">
                <a:latin typeface="Arial"/>
                <a:cs typeface="Arial"/>
              </a:rPr>
              <a:t>= </a:t>
            </a:r>
            <a:r>
              <a:rPr sz="3270" i="1" spc="-149" baseline="10101" dirty="0">
                <a:latin typeface="Arial"/>
                <a:cs typeface="Arial"/>
              </a:rPr>
              <a:t>q</a:t>
            </a:r>
            <a:r>
              <a:rPr sz="1585" i="1" spc="-99" dirty="0">
                <a:latin typeface="Trebuchet MS"/>
                <a:cs typeface="Trebuchet MS"/>
              </a:rPr>
              <a:t>i </a:t>
            </a:r>
            <a:r>
              <a:rPr sz="1585" i="1" spc="-20" dirty="0">
                <a:latin typeface="Arial"/>
                <a:cs typeface="Arial"/>
              </a:rPr>
              <a:t>|</a:t>
            </a:r>
            <a:r>
              <a:rPr sz="1585" i="1" spc="-20" dirty="0">
                <a:latin typeface="Trebuchet MS"/>
                <a:cs typeface="Trebuchet MS"/>
              </a:rPr>
              <a:t>i </a:t>
            </a:r>
            <a:r>
              <a:rPr sz="3270" spc="608" baseline="10101" dirty="0">
                <a:latin typeface="Arial"/>
                <a:cs typeface="Arial"/>
              </a:rPr>
              <a:t>=</a:t>
            </a:r>
            <a:r>
              <a:rPr sz="3270" spc="-371" baseline="10101" dirty="0">
                <a:latin typeface="Arial"/>
                <a:cs typeface="Arial"/>
              </a:rPr>
              <a:t> </a:t>
            </a:r>
            <a:r>
              <a:rPr sz="3270" spc="-206" baseline="10101" dirty="0">
                <a:latin typeface="Arial"/>
                <a:cs typeface="Arial"/>
              </a:rPr>
              <a:t>0</a:t>
            </a:r>
            <a:endParaRPr sz="3270" baseline="10101">
              <a:latin typeface="Arial"/>
              <a:cs typeface="Arial"/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195</a:t>
            </a:fld>
            <a:endParaRPr lang="de-DE"/>
          </a:p>
        </p:txBody>
      </p:sp>
      <p:sp>
        <p:nvSpPr>
          <p:cNvPr id="36" name="Date Placeholder 3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37" name="Footer Placeholder 3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191" y="2743200"/>
            <a:ext cx="52673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61343"/>
      </p:ext>
    </p:extLst>
  </p:cSld>
  <p:clrMapOvr>
    <a:masterClrMapping/>
  </p:clrMapOvr>
  <p:transition>
    <p:cut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61216" y="1097632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/>
          <p:nvPr/>
        </p:nvSpPr>
        <p:spPr>
          <a:xfrm>
            <a:off x="1358995" y="3824999"/>
            <a:ext cx="129332" cy="129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821542" y="820528"/>
            <a:ext cx="5731778" cy="1273703"/>
          </a:xfrm>
          <a:prstGeom prst="rect">
            <a:avLst/>
          </a:prstGeom>
        </p:spPr>
        <p:txBody>
          <a:bodyPr vert="horz" wrap="square" lIns="0" tIns="25167" rIns="0" bIns="0" rtlCol="0" anchor="b" anchorCtr="0">
            <a:spAutoFit/>
          </a:bodyPr>
          <a:lstStyle/>
          <a:p>
            <a:pPr marL="25168" marR="10067">
              <a:lnSpc>
                <a:spcPct val="119600"/>
              </a:lnSpc>
              <a:spcBef>
                <a:spcPts val="198"/>
              </a:spcBef>
            </a:pPr>
            <a:r>
              <a:rPr spc="-50" dirty="0"/>
              <a:t>Let </a:t>
            </a:r>
            <a:r>
              <a:rPr i="1" spc="-99" dirty="0">
                <a:latin typeface="Arial"/>
                <a:cs typeface="Arial"/>
              </a:rPr>
              <a:t>x</a:t>
            </a:r>
            <a:r>
              <a:rPr sz="2378" i="1" spc="-149" baseline="-10416" dirty="0">
                <a:latin typeface="Trebuchet MS"/>
                <a:cs typeface="Trebuchet MS"/>
              </a:rPr>
              <a:t>i </a:t>
            </a:r>
            <a:r>
              <a:rPr sz="2180" spc="-149" dirty="0"/>
              <a:t>be </a:t>
            </a:r>
            <a:r>
              <a:rPr sz="2180" spc="-59" dirty="0"/>
              <a:t>the </a:t>
            </a:r>
            <a:r>
              <a:rPr sz="2180" i="1" spc="30" dirty="0">
                <a:latin typeface="Arial"/>
                <a:cs typeface="Arial"/>
              </a:rPr>
              <a:t>i </a:t>
            </a:r>
            <a:r>
              <a:rPr sz="2378" i="1" spc="-59" baseline="27777" dirty="0">
                <a:latin typeface="Trebuchet MS"/>
                <a:cs typeface="Trebuchet MS"/>
              </a:rPr>
              <a:t>th </a:t>
            </a:r>
            <a:r>
              <a:rPr sz="2180" spc="-59" dirty="0"/>
              <a:t>object </a:t>
            </a:r>
            <a:r>
              <a:rPr sz="2180" spc="-40" dirty="0"/>
              <a:t>in </a:t>
            </a:r>
            <a:r>
              <a:rPr sz="2180" spc="-79" dirty="0"/>
              <a:t>high </a:t>
            </a:r>
            <a:r>
              <a:rPr sz="2180" spc="-109" dirty="0"/>
              <a:t>dimensional </a:t>
            </a:r>
            <a:r>
              <a:rPr sz="2180" spc="-188" dirty="0"/>
              <a:t>space  </a:t>
            </a:r>
            <a:r>
              <a:rPr sz="2180" spc="-50" dirty="0"/>
              <a:t>Let </a:t>
            </a:r>
            <a:r>
              <a:rPr sz="2180" i="1" spc="-99" dirty="0">
                <a:latin typeface="Arial"/>
                <a:cs typeface="Arial"/>
              </a:rPr>
              <a:t>y</a:t>
            </a:r>
            <a:r>
              <a:rPr sz="2378" i="1" spc="-149" baseline="-10416" dirty="0">
                <a:latin typeface="Trebuchet MS"/>
                <a:cs typeface="Trebuchet MS"/>
              </a:rPr>
              <a:t>i </a:t>
            </a:r>
            <a:r>
              <a:rPr sz="2180" spc="-149" dirty="0"/>
              <a:t>be </a:t>
            </a:r>
            <a:r>
              <a:rPr sz="2180" spc="-59" dirty="0"/>
              <a:t>the </a:t>
            </a:r>
            <a:r>
              <a:rPr sz="2180" i="1" spc="30" dirty="0">
                <a:latin typeface="Arial"/>
                <a:cs typeface="Arial"/>
              </a:rPr>
              <a:t>i </a:t>
            </a:r>
            <a:r>
              <a:rPr sz="2378" i="1" spc="-59" baseline="27777" dirty="0">
                <a:latin typeface="Trebuchet MS"/>
                <a:cs typeface="Trebuchet MS"/>
              </a:rPr>
              <a:t>th </a:t>
            </a:r>
            <a:r>
              <a:rPr sz="2180" spc="-59" dirty="0"/>
              <a:t>object </a:t>
            </a:r>
            <a:r>
              <a:rPr sz="2180" spc="-40" dirty="0"/>
              <a:t>in </a:t>
            </a:r>
            <a:r>
              <a:rPr sz="2180" spc="-89" dirty="0"/>
              <a:t>low </a:t>
            </a:r>
            <a:r>
              <a:rPr sz="2180" spc="-109" dirty="0"/>
              <a:t>dimensional</a:t>
            </a:r>
            <a:r>
              <a:rPr sz="2180" spc="-396" dirty="0"/>
              <a:t> </a:t>
            </a:r>
            <a:r>
              <a:rPr sz="2180" spc="-188" dirty="0"/>
              <a:t>space</a:t>
            </a:r>
            <a:endParaRPr sz="218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1216" y="1892480"/>
            <a:ext cx="129332" cy="129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7" name="object 7"/>
          <p:cNvSpPr txBox="1"/>
          <p:nvPr/>
        </p:nvSpPr>
        <p:spPr>
          <a:xfrm>
            <a:off x="913400" y="2531290"/>
            <a:ext cx="124199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69" dirty="0">
                <a:latin typeface="Arial"/>
                <a:cs typeface="Arial"/>
              </a:rPr>
              <a:t>Construct:</a:t>
            </a:r>
            <a:endParaRPr sz="2180" dirty="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61216" y="4150889"/>
            <a:ext cx="129332" cy="129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27" name="object 27"/>
          <p:cNvSpPr/>
          <p:nvPr/>
        </p:nvSpPr>
        <p:spPr>
          <a:xfrm>
            <a:off x="561216" y="4548327"/>
            <a:ext cx="129332" cy="129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28" name="object 28"/>
          <p:cNvSpPr txBox="1"/>
          <p:nvPr/>
        </p:nvSpPr>
        <p:spPr>
          <a:xfrm>
            <a:off x="802665" y="4041411"/>
            <a:ext cx="7084503" cy="1049434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3270" i="1" spc="-149" baseline="10101" dirty="0">
                <a:latin typeface="Arial"/>
                <a:cs typeface="Arial"/>
              </a:rPr>
              <a:t>p</a:t>
            </a:r>
            <a:r>
              <a:rPr sz="1585" i="1" spc="-99" dirty="0">
                <a:latin typeface="Trebuchet MS"/>
                <a:cs typeface="Trebuchet MS"/>
              </a:rPr>
              <a:t>i </a:t>
            </a:r>
            <a:r>
              <a:rPr sz="1585" i="1" spc="-20" dirty="0">
                <a:latin typeface="Arial"/>
                <a:cs typeface="Arial"/>
              </a:rPr>
              <a:t>|</a:t>
            </a:r>
            <a:r>
              <a:rPr sz="1585" i="1" spc="-20" dirty="0">
                <a:latin typeface="Trebuchet MS"/>
                <a:cs typeface="Trebuchet MS"/>
              </a:rPr>
              <a:t>i </a:t>
            </a:r>
            <a:r>
              <a:rPr sz="3270" spc="608" baseline="10101" dirty="0">
                <a:latin typeface="Arial"/>
                <a:cs typeface="Arial"/>
              </a:rPr>
              <a:t>= </a:t>
            </a:r>
            <a:r>
              <a:rPr sz="3270" i="1" spc="-149" baseline="10101" dirty="0">
                <a:latin typeface="Arial"/>
                <a:cs typeface="Arial"/>
              </a:rPr>
              <a:t>q</a:t>
            </a:r>
            <a:r>
              <a:rPr sz="1585" i="1" spc="-99" dirty="0">
                <a:latin typeface="Trebuchet MS"/>
                <a:cs typeface="Trebuchet MS"/>
              </a:rPr>
              <a:t>i </a:t>
            </a:r>
            <a:r>
              <a:rPr sz="1585" i="1" spc="-20" dirty="0">
                <a:latin typeface="Arial"/>
                <a:cs typeface="Arial"/>
              </a:rPr>
              <a:t>|</a:t>
            </a:r>
            <a:r>
              <a:rPr sz="1585" i="1" spc="-20" dirty="0">
                <a:latin typeface="Trebuchet MS"/>
                <a:cs typeface="Trebuchet MS"/>
              </a:rPr>
              <a:t>i </a:t>
            </a:r>
            <a:r>
              <a:rPr sz="3270" spc="608" baseline="10101" dirty="0">
                <a:latin typeface="Arial"/>
                <a:cs typeface="Arial"/>
              </a:rPr>
              <a:t>=</a:t>
            </a:r>
            <a:r>
              <a:rPr sz="3270" spc="-176" baseline="10101" dirty="0">
                <a:latin typeface="Arial"/>
                <a:cs typeface="Arial"/>
              </a:rPr>
              <a:t> </a:t>
            </a:r>
            <a:r>
              <a:rPr sz="3270" spc="-206" baseline="10101" dirty="0">
                <a:latin typeface="Arial"/>
                <a:cs typeface="Arial"/>
              </a:rPr>
              <a:t>0</a:t>
            </a:r>
            <a:endParaRPr sz="3270" baseline="10101">
              <a:latin typeface="Arial"/>
              <a:cs typeface="Arial"/>
            </a:endParaRPr>
          </a:p>
          <a:p>
            <a:pPr marL="25168" marR="10067">
              <a:lnSpc>
                <a:spcPct val="102600"/>
              </a:lnSpc>
            </a:pPr>
            <a:r>
              <a:rPr sz="2180" spc="-40" dirty="0">
                <a:latin typeface="Arial"/>
                <a:cs typeface="Arial"/>
              </a:rPr>
              <a:t>Match </a:t>
            </a:r>
            <a:r>
              <a:rPr sz="2180" spc="-139" dirty="0">
                <a:latin typeface="Arial"/>
                <a:cs typeface="Arial"/>
              </a:rPr>
              <a:t>these </a:t>
            </a:r>
            <a:r>
              <a:rPr sz="2180" spc="-69" dirty="0">
                <a:latin typeface="Arial"/>
                <a:cs typeface="Arial"/>
              </a:rPr>
              <a:t>functions </a:t>
            </a:r>
            <a:r>
              <a:rPr sz="2180" spc="-129" dirty="0">
                <a:latin typeface="Arial"/>
                <a:cs typeface="Arial"/>
              </a:rPr>
              <a:t>by </a:t>
            </a:r>
            <a:r>
              <a:rPr sz="2180" spc="-59" dirty="0">
                <a:latin typeface="Arial"/>
                <a:cs typeface="Arial"/>
              </a:rPr>
              <a:t>minimizing </a:t>
            </a:r>
            <a:r>
              <a:rPr sz="2180" spc="-159" dirty="0">
                <a:latin typeface="Arial"/>
                <a:cs typeface="Arial"/>
              </a:rPr>
              <a:t>sum </a:t>
            </a:r>
            <a:r>
              <a:rPr sz="2180" spc="-40" dirty="0">
                <a:latin typeface="Arial"/>
                <a:cs typeface="Arial"/>
              </a:rPr>
              <a:t>of </a:t>
            </a:r>
            <a:r>
              <a:rPr sz="2180" spc="-69" dirty="0">
                <a:latin typeface="Arial"/>
                <a:cs typeface="Arial"/>
              </a:rPr>
              <a:t>Kullback-Leibler  </a:t>
            </a:r>
            <a:r>
              <a:rPr sz="2180" spc="-129" dirty="0">
                <a:latin typeface="Arial"/>
                <a:cs typeface="Arial"/>
              </a:rPr>
              <a:t>divergences:</a:t>
            </a:r>
            <a:endParaRPr sz="2180">
              <a:latin typeface="Arial"/>
              <a:cs typeface="Arial"/>
            </a:endParaRPr>
          </a:p>
        </p:txBody>
      </p:sp>
      <p:sp>
        <p:nvSpPr>
          <p:cNvPr id="47" name="Slide Number Placeholder 4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196</a:t>
            </a:fld>
            <a:endParaRPr lang="de-DE"/>
          </a:p>
        </p:txBody>
      </p:sp>
      <p:sp>
        <p:nvSpPr>
          <p:cNvPr id="48" name="Date Placeholder 4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49" name="Footer Placeholder 4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sp>
        <p:nvSpPr>
          <p:cNvPr id="43" name="object 2"/>
          <p:cNvSpPr txBox="1"/>
          <p:nvPr/>
        </p:nvSpPr>
        <p:spPr>
          <a:xfrm>
            <a:off x="193047" y="118657"/>
            <a:ext cx="705934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178" dirty="0">
                <a:latin typeface="Trebuchet MS"/>
                <a:cs typeface="Trebuchet MS"/>
              </a:rPr>
              <a:t>SNE</a:t>
            </a:r>
            <a:endParaRPr sz="2774" dirty="0">
              <a:latin typeface="Trebuchet MS"/>
              <a:cs typeface="Trebuchet MS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0903" y="1732998"/>
            <a:ext cx="5314950" cy="237172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4953978"/>
            <a:ext cx="5677075" cy="109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74388"/>
      </p:ext>
    </p:extLst>
  </p:cSld>
  <p:clrMapOvr>
    <a:masterClrMapping/>
  </p:clrMapOvr>
  <p:transition>
    <p:cut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61216" y="1361031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250824" y="929500"/>
            <a:ext cx="7216629" cy="392203"/>
          </a:xfrm>
          <a:prstGeom prst="rect">
            <a:avLst/>
          </a:prstGeom>
        </p:spPr>
        <p:txBody>
          <a:bodyPr vert="horz" wrap="square" lIns="0" tIns="22650" rIns="0" bIns="0" rtlCol="0" anchor="b" anchorCtr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149" dirty="0"/>
              <a:t>Since </a:t>
            </a:r>
            <a:r>
              <a:rPr dirty="0"/>
              <a:t>KL </a:t>
            </a:r>
            <a:r>
              <a:rPr spc="-129" dirty="0"/>
              <a:t>divergence </a:t>
            </a:r>
            <a:r>
              <a:rPr spc="-119" dirty="0"/>
              <a:t>is</a:t>
            </a:r>
            <a:r>
              <a:rPr spc="-268" dirty="0"/>
              <a:t> </a:t>
            </a:r>
            <a:r>
              <a:rPr spc="-89" dirty="0"/>
              <a:t>asymmetric,</a:t>
            </a:r>
          </a:p>
        </p:txBody>
      </p:sp>
      <p:sp>
        <p:nvSpPr>
          <p:cNvPr id="5" name="object 5"/>
          <p:cNvSpPr/>
          <p:nvPr/>
        </p:nvSpPr>
        <p:spPr>
          <a:xfrm>
            <a:off x="1135450" y="1737149"/>
            <a:ext cx="104215" cy="104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6" name="object 6"/>
          <p:cNvSpPr/>
          <p:nvPr/>
        </p:nvSpPr>
        <p:spPr>
          <a:xfrm>
            <a:off x="1135450" y="2338917"/>
            <a:ext cx="104215" cy="104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7" name="object 7"/>
          <p:cNvSpPr txBox="1"/>
          <p:nvPr/>
        </p:nvSpPr>
        <p:spPr>
          <a:xfrm>
            <a:off x="1351785" y="1570480"/>
            <a:ext cx="7428030" cy="1262558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marR="10067">
              <a:spcBef>
                <a:spcPts val="188"/>
              </a:spcBef>
            </a:pPr>
            <a:r>
              <a:rPr sz="1982" spc="-109" dirty="0">
                <a:latin typeface="Arial"/>
                <a:cs typeface="Arial"/>
              </a:rPr>
              <a:t>large </a:t>
            </a:r>
            <a:r>
              <a:rPr sz="1982" spc="-79" dirty="0">
                <a:latin typeface="Arial"/>
                <a:cs typeface="Arial"/>
              </a:rPr>
              <a:t>cost </a:t>
            </a:r>
            <a:r>
              <a:rPr sz="1982" spc="-40" dirty="0">
                <a:latin typeface="Arial"/>
                <a:cs typeface="Arial"/>
              </a:rPr>
              <a:t>for </a:t>
            </a:r>
            <a:r>
              <a:rPr sz="1982" spc="-99" dirty="0">
                <a:latin typeface="Arial"/>
                <a:cs typeface="Arial"/>
              </a:rPr>
              <a:t>representing </a:t>
            </a:r>
            <a:r>
              <a:rPr sz="1982" spc="-129" dirty="0">
                <a:latin typeface="Arial"/>
                <a:cs typeface="Arial"/>
              </a:rPr>
              <a:t>nearby </a:t>
            </a:r>
            <a:r>
              <a:rPr sz="1982" spc="-59" dirty="0">
                <a:latin typeface="Arial"/>
                <a:cs typeface="Arial"/>
              </a:rPr>
              <a:t>data </a:t>
            </a:r>
            <a:r>
              <a:rPr sz="1982" spc="-50" dirty="0">
                <a:latin typeface="Arial"/>
                <a:cs typeface="Arial"/>
              </a:rPr>
              <a:t>points </a:t>
            </a:r>
            <a:r>
              <a:rPr sz="1982" spc="-30" dirty="0">
                <a:latin typeface="Arial"/>
                <a:cs typeface="Arial"/>
              </a:rPr>
              <a:t>in </a:t>
            </a:r>
            <a:r>
              <a:rPr sz="1982" spc="-69" dirty="0">
                <a:latin typeface="Arial"/>
                <a:cs typeface="Arial"/>
              </a:rPr>
              <a:t>high </a:t>
            </a:r>
            <a:r>
              <a:rPr sz="1982" spc="-89" dirty="0">
                <a:latin typeface="Arial"/>
                <a:cs typeface="Arial"/>
              </a:rPr>
              <a:t>dimensional </a:t>
            </a:r>
            <a:r>
              <a:rPr sz="1982" spc="-109" dirty="0">
                <a:latin typeface="Arial"/>
                <a:cs typeface="Arial"/>
              </a:rPr>
              <a:t>map  </a:t>
            </a:r>
            <a:r>
              <a:rPr sz="1982" spc="-119" dirty="0">
                <a:latin typeface="Arial"/>
                <a:cs typeface="Arial"/>
              </a:rPr>
              <a:t>by </a:t>
            </a:r>
            <a:r>
              <a:rPr sz="1982" spc="-79" dirty="0">
                <a:latin typeface="Arial"/>
                <a:cs typeface="Arial"/>
              </a:rPr>
              <a:t>widely </a:t>
            </a:r>
            <a:r>
              <a:rPr sz="1982" spc="-119" dirty="0">
                <a:latin typeface="Arial"/>
                <a:cs typeface="Arial"/>
              </a:rPr>
              <a:t>separated </a:t>
            </a:r>
            <a:r>
              <a:rPr sz="1982" spc="-50" dirty="0">
                <a:latin typeface="Arial"/>
                <a:cs typeface="Arial"/>
              </a:rPr>
              <a:t>points </a:t>
            </a:r>
            <a:r>
              <a:rPr sz="1982" spc="-30" dirty="0">
                <a:latin typeface="Arial"/>
                <a:cs typeface="Arial"/>
              </a:rPr>
              <a:t>in </a:t>
            </a:r>
            <a:r>
              <a:rPr sz="1982" spc="-50" dirty="0">
                <a:latin typeface="Arial"/>
                <a:cs typeface="Arial"/>
              </a:rPr>
              <a:t>the </a:t>
            </a:r>
            <a:r>
              <a:rPr sz="1982" spc="-79" dirty="0">
                <a:latin typeface="Arial"/>
                <a:cs typeface="Arial"/>
              </a:rPr>
              <a:t>low </a:t>
            </a:r>
            <a:r>
              <a:rPr sz="1982" spc="-89" dirty="0">
                <a:latin typeface="Arial"/>
                <a:cs typeface="Arial"/>
              </a:rPr>
              <a:t>dimensional</a:t>
            </a:r>
            <a:r>
              <a:rPr sz="1982" spc="-10" dirty="0">
                <a:latin typeface="Arial"/>
                <a:cs typeface="Arial"/>
              </a:rPr>
              <a:t> </a:t>
            </a:r>
            <a:r>
              <a:rPr sz="1982" spc="-109" dirty="0">
                <a:latin typeface="Arial"/>
                <a:cs typeface="Arial"/>
              </a:rPr>
              <a:t>map</a:t>
            </a:r>
            <a:endParaRPr sz="1982">
              <a:latin typeface="Arial"/>
              <a:cs typeface="Arial"/>
            </a:endParaRPr>
          </a:p>
          <a:p>
            <a:pPr marL="25168" marR="450498">
              <a:lnSpc>
                <a:spcPts val="2378"/>
              </a:lnSpc>
              <a:spcBef>
                <a:spcPts val="59"/>
              </a:spcBef>
            </a:pPr>
            <a:r>
              <a:rPr sz="1982" spc="-99" dirty="0">
                <a:latin typeface="Arial"/>
                <a:cs typeface="Arial"/>
              </a:rPr>
              <a:t>smaller coast </a:t>
            </a:r>
            <a:r>
              <a:rPr sz="1982" spc="-40" dirty="0">
                <a:latin typeface="Arial"/>
                <a:cs typeface="Arial"/>
              </a:rPr>
              <a:t>for </a:t>
            </a:r>
            <a:r>
              <a:rPr sz="1982" spc="-99" dirty="0">
                <a:latin typeface="Arial"/>
                <a:cs typeface="Arial"/>
              </a:rPr>
              <a:t>representing </a:t>
            </a:r>
            <a:r>
              <a:rPr sz="1982" spc="-69" dirty="0">
                <a:latin typeface="Arial"/>
                <a:cs typeface="Arial"/>
              </a:rPr>
              <a:t>widely </a:t>
            </a:r>
            <a:r>
              <a:rPr sz="1982" spc="-119" dirty="0">
                <a:latin typeface="Arial"/>
                <a:cs typeface="Arial"/>
              </a:rPr>
              <a:t>separated </a:t>
            </a:r>
            <a:r>
              <a:rPr sz="1982" spc="-59" dirty="0">
                <a:latin typeface="Arial"/>
                <a:cs typeface="Arial"/>
              </a:rPr>
              <a:t>data </a:t>
            </a:r>
            <a:r>
              <a:rPr sz="1982" spc="-50" dirty="0">
                <a:latin typeface="Arial"/>
                <a:cs typeface="Arial"/>
              </a:rPr>
              <a:t>points </a:t>
            </a:r>
            <a:r>
              <a:rPr sz="1982" spc="-30" dirty="0">
                <a:latin typeface="Arial"/>
                <a:cs typeface="Arial"/>
              </a:rPr>
              <a:t>in </a:t>
            </a:r>
            <a:r>
              <a:rPr sz="1982" spc="-69" dirty="0">
                <a:latin typeface="Arial"/>
                <a:cs typeface="Arial"/>
              </a:rPr>
              <a:t>high  </a:t>
            </a:r>
            <a:r>
              <a:rPr sz="1982" spc="-89" dirty="0">
                <a:latin typeface="Arial"/>
                <a:cs typeface="Arial"/>
              </a:rPr>
              <a:t>dimensional </a:t>
            </a:r>
            <a:r>
              <a:rPr sz="1982" spc="-109" dirty="0">
                <a:latin typeface="Arial"/>
                <a:cs typeface="Arial"/>
              </a:rPr>
              <a:t>map </a:t>
            </a:r>
            <a:r>
              <a:rPr sz="1982" spc="-119" dirty="0">
                <a:latin typeface="Arial"/>
                <a:cs typeface="Arial"/>
              </a:rPr>
              <a:t>by </a:t>
            </a:r>
            <a:r>
              <a:rPr sz="1982" spc="-129" dirty="0">
                <a:latin typeface="Arial"/>
                <a:cs typeface="Arial"/>
              </a:rPr>
              <a:t>nearby </a:t>
            </a:r>
            <a:r>
              <a:rPr sz="1982" spc="-50" dirty="0">
                <a:latin typeface="Arial"/>
                <a:cs typeface="Arial"/>
              </a:rPr>
              <a:t>points </a:t>
            </a:r>
            <a:r>
              <a:rPr sz="1982" spc="-30" dirty="0">
                <a:latin typeface="Arial"/>
                <a:cs typeface="Arial"/>
              </a:rPr>
              <a:t>in </a:t>
            </a:r>
            <a:r>
              <a:rPr sz="1982" spc="-50" dirty="0">
                <a:latin typeface="Arial"/>
                <a:cs typeface="Arial"/>
              </a:rPr>
              <a:t>the </a:t>
            </a:r>
            <a:r>
              <a:rPr sz="1982" spc="-79" dirty="0">
                <a:latin typeface="Arial"/>
                <a:cs typeface="Arial"/>
              </a:rPr>
              <a:t>low</a:t>
            </a:r>
            <a:r>
              <a:rPr sz="1982" spc="79" dirty="0">
                <a:latin typeface="Arial"/>
                <a:cs typeface="Arial"/>
              </a:rPr>
              <a:t> </a:t>
            </a:r>
            <a:r>
              <a:rPr sz="1982" spc="-99" dirty="0">
                <a:latin typeface="Arial"/>
                <a:cs typeface="Arial"/>
              </a:rPr>
              <a:t>dimension</a:t>
            </a:r>
            <a:endParaRPr sz="1982">
              <a:latin typeface="Arial"/>
              <a:cs typeface="Arial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197</a:t>
            </a:fld>
            <a:endParaRPr lang="de-DE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sp>
        <p:nvSpPr>
          <p:cNvPr id="11" name="object 2"/>
          <p:cNvSpPr txBox="1"/>
          <p:nvPr/>
        </p:nvSpPr>
        <p:spPr>
          <a:xfrm>
            <a:off x="193047" y="118657"/>
            <a:ext cx="705934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178" dirty="0">
                <a:latin typeface="Trebuchet MS"/>
                <a:cs typeface="Trebuchet MS"/>
              </a:rPr>
              <a:t>SNE</a:t>
            </a:r>
            <a:endParaRPr sz="2774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83669474"/>
      </p:ext>
    </p:extLst>
  </p:cSld>
  <p:clrMapOvr>
    <a:masterClrMapping/>
  </p:clrMapOvr>
  <p:transition>
    <p:cut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61216" y="1361031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0" y="1418359"/>
            <a:ext cx="7216629" cy="761535"/>
          </a:xfrm>
          <a:prstGeom prst="rect">
            <a:avLst/>
          </a:prstGeom>
        </p:spPr>
        <p:txBody>
          <a:bodyPr vert="horz" wrap="square" lIns="0" tIns="22650" rIns="0" bIns="0" rtlCol="0" anchor="b" anchorCtr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149" dirty="0"/>
              <a:t>Since </a:t>
            </a:r>
            <a:r>
              <a:rPr dirty="0"/>
              <a:t>KL </a:t>
            </a:r>
            <a:r>
              <a:rPr spc="-129" dirty="0"/>
              <a:t>divergence </a:t>
            </a:r>
            <a:r>
              <a:rPr spc="-119" dirty="0"/>
              <a:t>is</a:t>
            </a:r>
            <a:r>
              <a:rPr spc="-268" dirty="0"/>
              <a:t> </a:t>
            </a:r>
            <a:r>
              <a:rPr spc="-89" dirty="0"/>
              <a:t>asymmetric</a:t>
            </a:r>
            <a:r>
              <a:rPr spc="-89" dirty="0" smtClean="0"/>
              <a:t>,</a:t>
            </a:r>
            <a:r>
              <a:rPr lang="de-DE" spc="-89" dirty="0" smtClean="0"/>
              <a:t/>
            </a:r>
            <a:br>
              <a:rPr lang="de-DE" spc="-89" dirty="0" smtClean="0"/>
            </a:br>
            <a:endParaRPr spc="-89" dirty="0"/>
          </a:p>
        </p:txBody>
      </p:sp>
      <p:sp>
        <p:nvSpPr>
          <p:cNvPr id="8" name="object 8"/>
          <p:cNvSpPr txBox="1">
            <a:spLocks noGrp="1"/>
          </p:cNvSpPr>
          <p:nvPr>
            <p:ph type="body" idx="4294967295"/>
          </p:nvPr>
        </p:nvSpPr>
        <p:spPr>
          <a:xfrm>
            <a:off x="61532" y="2101415"/>
            <a:ext cx="8632272" cy="1988270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573821" marR="10067">
              <a:spcBef>
                <a:spcPts val="188"/>
              </a:spcBef>
            </a:pPr>
            <a:r>
              <a:rPr spc="-109" dirty="0"/>
              <a:t>large </a:t>
            </a:r>
            <a:r>
              <a:rPr spc="-79" dirty="0"/>
              <a:t>cost </a:t>
            </a:r>
            <a:r>
              <a:rPr spc="-40" dirty="0"/>
              <a:t>for </a:t>
            </a:r>
            <a:r>
              <a:rPr spc="-99" dirty="0"/>
              <a:t>representing </a:t>
            </a:r>
            <a:r>
              <a:rPr spc="-129" dirty="0"/>
              <a:t>nearby </a:t>
            </a:r>
            <a:r>
              <a:rPr spc="-59" dirty="0"/>
              <a:t>data </a:t>
            </a:r>
            <a:r>
              <a:rPr spc="-50" dirty="0"/>
              <a:t>points </a:t>
            </a:r>
            <a:r>
              <a:rPr spc="-30" dirty="0"/>
              <a:t>in </a:t>
            </a:r>
            <a:r>
              <a:rPr spc="-69" dirty="0"/>
              <a:t>high </a:t>
            </a:r>
            <a:r>
              <a:rPr spc="-89" dirty="0"/>
              <a:t>dimensional </a:t>
            </a:r>
            <a:r>
              <a:rPr spc="-109" dirty="0"/>
              <a:t>map  </a:t>
            </a:r>
            <a:r>
              <a:rPr spc="-119" dirty="0"/>
              <a:t>by </a:t>
            </a:r>
            <a:r>
              <a:rPr spc="-79" dirty="0"/>
              <a:t>widely </a:t>
            </a:r>
            <a:r>
              <a:rPr spc="-119" dirty="0"/>
              <a:t>separated </a:t>
            </a:r>
            <a:r>
              <a:rPr spc="-50" dirty="0"/>
              <a:t>points </a:t>
            </a:r>
            <a:r>
              <a:rPr spc="-30" dirty="0"/>
              <a:t>in </a:t>
            </a:r>
            <a:r>
              <a:rPr spc="-50" dirty="0"/>
              <a:t>the </a:t>
            </a:r>
            <a:r>
              <a:rPr spc="-79" dirty="0"/>
              <a:t>low </a:t>
            </a:r>
            <a:r>
              <a:rPr spc="-89" dirty="0"/>
              <a:t>dimensional</a:t>
            </a:r>
            <a:r>
              <a:rPr spc="-10" dirty="0"/>
              <a:t> </a:t>
            </a:r>
            <a:r>
              <a:rPr spc="-109" dirty="0"/>
              <a:t>map</a:t>
            </a:r>
          </a:p>
          <a:p>
            <a:pPr marL="573821" marR="450498">
              <a:lnSpc>
                <a:spcPts val="2378"/>
              </a:lnSpc>
              <a:spcBef>
                <a:spcPts val="59"/>
              </a:spcBef>
            </a:pPr>
            <a:r>
              <a:rPr spc="-99" dirty="0"/>
              <a:t>smaller coast </a:t>
            </a:r>
            <a:r>
              <a:rPr spc="-40" dirty="0"/>
              <a:t>for </a:t>
            </a:r>
            <a:r>
              <a:rPr spc="-99" dirty="0"/>
              <a:t>representing </a:t>
            </a:r>
            <a:r>
              <a:rPr spc="-69" dirty="0"/>
              <a:t>widely </a:t>
            </a:r>
            <a:r>
              <a:rPr spc="-119" dirty="0"/>
              <a:t>separated </a:t>
            </a:r>
            <a:r>
              <a:rPr spc="-59" dirty="0"/>
              <a:t>data </a:t>
            </a:r>
            <a:r>
              <a:rPr spc="-50" dirty="0"/>
              <a:t>points </a:t>
            </a:r>
            <a:r>
              <a:rPr spc="-30" dirty="0"/>
              <a:t>in </a:t>
            </a:r>
            <a:r>
              <a:rPr spc="-69" dirty="0"/>
              <a:t>high  </a:t>
            </a:r>
            <a:r>
              <a:rPr spc="-89" dirty="0"/>
              <a:t>dimensional </a:t>
            </a:r>
            <a:r>
              <a:rPr spc="-109" dirty="0"/>
              <a:t>map </a:t>
            </a:r>
            <a:r>
              <a:rPr spc="-119" dirty="0"/>
              <a:t>by </a:t>
            </a:r>
            <a:r>
              <a:rPr spc="-129" dirty="0"/>
              <a:t>nearby </a:t>
            </a:r>
            <a:r>
              <a:rPr spc="-50" dirty="0"/>
              <a:t>points </a:t>
            </a:r>
            <a:r>
              <a:rPr spc="-30" dirty="0"/>
              <a:t>in </a:t>
            </a:r>
            <a:r>
              <a:rPr spc="-50" dirty="0"/>
              <a:t>the </a:t>
            </a:r>
            <a:r>
              <a:rPr spc="-79" dirty="0"/>
              <a:t>low</a:t>
            </a:r>
            <a:r>
              <a:rPr spc="79" dirty="0"/>
              <a:t> </a:t>
            </a:r>
            <a:r>
              <a:rPr spc="-99" dirty="0"/>
              <a:t>dimension</a:t>
            </a:r>
          </a:p>
          <a:p>
            <a:pPr marL="25168">
              <a:spcBef>
                <a:spcPts val="614"/>
              </a:spcBef>
            </a:pPr>
            <a:r>
              <a:rPr sz="2180" spc="-159" dirty="0"/>
              <a:t>Hence </a:t>
            </a:r>
            <a:r>
              <a:rPr sz="2180" spc="-69" dirty="0"/>
              <a:t>local </a:t>
            </a:r>
            <a:r>
              <a:rPr sz="2180" spc="-59" dirty="0"/>
              <a:t>structure </a:t>
            </a:r>
            <a:r>
              <a:rPr sz="2180" spc="-119" dirty="0"/>
              <a:t>is </a:t>
            </a:r>
            <a:r>
              <a:rPr sz="2180" spc="-69" dirty="0"/>
              <a:t>highly</a:t>
            </a:r>
            <a:r>
              <a:rPr sz="2180" spc="20" dirty="0"/>
              <a:t> </a:t>
            </a:r>
            <a:r>
              <a:rPr sz="2180" spc="-159" dirty="0"/>
              <a:t>preserved</a:t>
            </a:r>
            <a:endParaRPr sz="2180" dirty="0"/>
          </a:p>
        </p:txBody>
      </p:sp>
      <p:sp>
        <p:nvSpPr>
          <p:cNvPr id="5" name="object 5"/>
          <p:cNvSpPr/>
          <p:nvPr/>
        </p:nvSpPr>
        <p:spPr>
          <a:xfrm>
            <a:off x="1135450" y="1737149"/>
            <a:ext cx="104215" cy="104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6" name="object 6"/>
          <p:cNvSpPr/>
          <p:nvPr/>
        </p:nvSpPr>
        <p:spPr>
          <a:xfrm>
            <a:off x="1135450" y="2338917"/>
            <a:ext cx="104215" cy="104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7" name="object 7"/>
          <p:cNvSpPr/>
          <p:nvPr/>
        </p:nvSpPr>
        <p:spPr>
          <a:xfrm>
            <a:off x="561216" y="3030884"/>
            <a:ext cx="129332" cy="129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198</a:t>
            </a:fld>
            <a:endParaRPr lang="de-DE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sp>
        <p:nvSpPr>
          <p:cNvPr id="12" name="object 2"/>
          <p:cNvSpPr txBox="1"/>
          <p:nvPr/>
        </p:nvSpPr>
        <p:spPr>
          <a:xfrm>
            <a:off x="193047" y="118657"/>
            <a:ext cx="705934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178" dirty="0">
                <a:latin typeface="Trebuchet MS"/>
                <a:cs typeface="Trebuchet MS"/>
              </a:rPr>
              <a:t>SNE</a:t>
            </a:r>
            <a:endParaRPr sz="2774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30031709"/>
      </p:ext>
    </p:extLst>
  </p:cSld>
  <p:clrMapOvr>
    <a:masterClrMapping/>
  </p:clrMapOvr>
  <p:transition>
    <p:cut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93" y="128306"/>
            <a:ext cx="705934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178" dirty="0">
                <a:latin typeface="Trebuchet MS"/>
                <a:cs typeface="Trebuchet MS"/>
              </a:rPr>
              <a:t>SNE</a:t>
            </a:r>
          </a:p>
        </p:txBody>
      </p:sp>
      <p:sp>
        <p:nvSpPr>
          <p:cNvPr id="3" name="object 3"/>
          <p:cNvSpPr/>
          <p:nvPr/>
        </p:nvSpPr>
        <p:spPr>
          <a:xfrm>
            <a:off x="561216" y="1361031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76200" y="866756"/>
            <a:ext cx="7216629" cy="392203"/>
          </a:xfrm>
          <a:prstGeom prst="rect">
            <a:avLst/>
          </a:prstGeom>
        </p:spPr>
        <p:txBody>
          <a:bodyPr vert="horz" wrap="square" lIns="0" tIns="22650" rIns="0" bIns="0" rtlCol="0" anchor="b" anchorCtr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149" dirty="0"/>
              <a:t>Since </a:t>
            </a:r>
            <a:r>
              <a:rPr dirty="0"/>
              <a:t>KL </a:t>
            </a:r>
            <a:r>
              <a:rPr spc="-129" dirty="0"/>
              <a:t>divergence </a:t>
            </a:r>
            <a:r>
              <a:rPr spc="-119" dirty="0"/>
              <a:t>is</a:t>
            </a:r>
            <a:r>
              <a:rPr spc="-268" dirty="0"/>
              <a:t> </a:t>
            </a:r>
            <a:r>
              <a:rPr spc="-89" dirty="0"/>
              <a:t>asymmetric,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body" idx="4294967295"/>
          </p:nvPr>
        </p:nvSpPr>
        <p:spPr>
          <a:xfrm>
            <a:off x="4194" y="1267787"/>
            <a:ext cx="8632272" cy="3255733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573821" marR="10067">
              <a:spcBef>
                <a:spcPts val="188"/>
              </a:spcBef>
            </a:pPr>
            <a:r>
              <a:rPr spc="-109" dirty="0"/>
              <a:t>large </a:t>
            </a:r>
            <a:r>
              <a:rPr spc="-79" dirty="0"/>
              <a:t>cost </a:t>
            </a:r>
            <a:r>
              <a:rPr spc="-40" dirty="0"/>
              <a:t>for </a:t>
            </a:r>
            <a:r>
              <a:rPr spc="-99" dirty="0"/>
              <a:t>representing </a:t>
            </a:r>
            <a:r>
              <a:rPr spc="-129" dirty="0"/>
              <a:t>nearby </a:t>
            </a:r>
            <a:r>
              <a:rPr spc="-59" dirty="0"/>
              <a:t>data </a:t>
            </a:r>
            <a:r>
              <a:rPr spc="-50" dirty="0"/>
              <a:t>points </a:t>
            </a:r>
            <a:r>
              <a:rPr spc="-30" dirty="0"/>
              <a:t>in </a:t>
            </a:r>
            <a:r>
              <a:rPr spc="-69" dirty="0"/>
              <a:t>high </a:t>
            </a:r>
            <a:r>
              <a:rPr spc="-89" dirty="0"/>
              <a:t>dimensional </a:t>
            </a:r>
            <a:r>
              <a:rPr spc="-109" dirty="0"/>
              <a:t>map  </a:t>
            </a:r>
            <a:r>
              <a:rPr spc="-119" dirty="0"/>
              <a:t>by </a:t>
            </a:r>
            <a:r>
              <a:rPr spc="-79" dirty="0"/>
              <a:t>widely </a:t>
            </a:r>
            <a:r>
              <a:rPr spc="-119" dirty="0"/>
              <a:t>separated </a:t>
            </a:r>
            <a:r>
              <a:rPr spc="-50" dirty="0"/>
              <a:t>points </a:t>
            </a:r>
            <a:r>
              <a:rPr spc="-30" dirty="0"/>
              <a:t>in </a:t>
            </a:r>
            <a:r>
              <a:rPr spc="-50" dirty="0"/>
              <a:t>the </a:t>
            </a:r>
            <a:r>
              <a:rPr spc="-79" dirty="0"/>
              <a:t>low </a:t>
            </a:r>
            <a:r>
              <a:rPr spc="-89" dirty="0"/>
              <a:t>dimensional</a:t>
            </a:r>
            <a:r>
              <a:rPr spc="-10" dirty="0"/>
              <a:t> </a:t>
            </a:r>
            <a:r>
              <a:rPr spc="-109" dirty="0"/>
              <a:t>map</a:t>
            </a:r>
          </a:p>
          <a:p>
            <a:pPr marL="573821" marR="450498">
              <a:lnSpc>
                <a:spcPts val="2378"/>
              </a:lnSpc>
              <a:spcBef>
                <a:spcPts val="59"/>
              </a:spcBef>
            </a:pPr>
            <a:r>
              <a:rPr spc="-99" dirty="0"/>
              <a:t>smaller coast </a:t>
            </a:r>
            <a:r>
              <a:rPr spc="-40" dirty="0"/>
              <a:t>for </a:t>
            </a:r>
            <a:r>
              <a:rPr spc="-99" dirty="0"/>
              <a:t>representing </a:t>
            </a:r>
            <a:r>
              <a:rPr spc="-69" dirty="0"/>
              <a:t>widely </a:t>
            </a:r>
            <a:r>
              <a:rPr spc="-119" dirty="0"/>
              <a:t>separated </a:t>
            </a:r>
            <a:r>
              <a:rPr spc="-59" dirty="0"/>
              <a:t>data </a:t>
            </a:r>
            <a:r>
              <a:rPr spc="-50" dirty="0"/>
              <a:t>points </a:t>
            </a:r>
            <a:r>
              <a:rPr spc="-30" dirty="0"/>
              <a:t>in </a:t>
            </a:r>
            <a:r>
              <a:rPr spc="-69" dirty="0"/>
              <a:t>high  </a:t>
            </a:r>
            <a:r>
              <a:rPr spc="-89" dirty="0"/>
              <a:t>dimensional </a:t>
            </a:r>
            <a:r>
              <a:rPr spc="-109" dirty="0"/>
              <a:t>map </a:t>
            </a:r>
            <a:r>
              <a:rPr spc="-119" dirty="0"/>
              <a:t>by </a:t>
            </a:r>
            <a:r>
              <a:rPr spc="-129" dirty="0"/>
              <a:t>nearby </a:t>
            </a:r>
            <a:r>
              <a:rPr spc="-50" dirty="0"/>
              <a:t>points </a:t>
            </a:r>
            <a:r>
              <a:rPr spc="-30" dirty="0"/>
              <a:t>in </a:t>
            </a:r>
            <a:r>
              <a:rPr spc="-50" dirty="0"/>
              <a:t>the </a:t>
            </a:r>
            <a:r>
              <a:rPr spc="-79" dirty="0"/>
              <a:t>low</a:t>
            </a:r>
            <a:r>
              <a:rPr spc="79" dirty="0"/>
              <a:t> </a:t>
            </a:r>
            <a:r>
              <a:rPr spc="-99" dirty="0"/>
              <a:t>dimension</a:t>
            </a:r>
          </a:p>
          <a:p>
            <a:pPr marL="25168">
              <a:spcBef>
                <a:spcPts val="614"/>
              </a:spcBef>
            </a:pPr>
            <a:r>
              <a:rPr sz="2180" spc="-159" dirty="0"/>
              <a:t>Hence </a:t>
            </a:r>
            <a:r>
              <a:rPr sz="2180" spc="-69" dirty="0"/>
              <a:t>local </a:t>
            </a:r>
            <a:r>
              <a:rPr sz="2180" spc="-59" dirty="0"/>
              <a:t>structure </a:t>
            </a:r>
            <a:r>
              <a:rPr sz="2180" spc="-119" dirty="0"/>
              <a:t>is </a:t>
            </a:r>
            <a:r>
              <a:rPr sz="2180" spc="-69" dirty="0"/>
              <a:t>highly</a:t>
            </a:r>
            <a:r>
              <a:rPr sz="2180" spc="20" dirty="0"/>
              <a:t> </a:t>
            </a:r>
            <a:r>
              <a:rPr sz="2180" spc="-159" dirty="0"/>
              <a:t>preserved</a:t>
            </a:r>
            <a:endParaRPr sz="2180"/>
          </a:p>
          <a:p>
            <a:pPr marL="25168" marR="200082">
              <a:lnSpc>
                <a:spcPct val="102600"/>
              </a:lnSpc>
              <a:spcBef>
                <a:spcPts val="595"/>
              </a:spcBef>
            </a:pPr>
            <a:r>
              <a:rPr sz="2180" i="1" spc="-119" dirty="0">
                <a:latin typeface="Verdana"/>
                <a:cs typeface="Verdana"/>
              </a:rPr>
              <a:t>σ</a:t>
            </a:r>
            <a:r>
              <a:rPr sz="2378" i="1" spc="-176" baseline="-10416" dirty="0">
                <a:latin typeface="Trebuchet MS"/>
                <a:cs typeface="Trebuchet MS"/>
              </a:rPr>
              <a:t>i</a:t>
            </a:r>
            <a:r>
              <a:rPr sz="2378" i="1" spc="355" baseline="-10416" dirty="0">
                <a:latin typeface="Trebuchet MS"/>
                <a:cs typeface="Trebuchet MS"/>
              </a:rPr>
              <a:t> </a:t>
            </a:r>
            <a:r>
              <a:rPr sz="2180" spc="-119" dirty="0"/>
              <a:t>is </a:t>
            </a:r>
            <a:r>
              <a:rPr sz="2180" spc="-129" dirty="0"/>
              <a:t>associated </a:t>
            </a:r>
            <a:r>
              <a:rPr sz="2180" dirty="0"/>
              <a:t>with </a:t>
            </a:r>
            <a:r>
              <a:rPr sz="2180" spc="-178" dirty="0"/>
              <a:t>a </a:t>
            </a:r>
            <a:r>
              <a:rPr sz="2180" spc="-109" dirty="0"/>
              <a:t>parameter </a:t>
            </a:r>
            <a:r>
              <a:rPr sz="2180" spc="-99" dirty="0"/>
              <a:t>called </a:t>
            </a:r>
            <a:r>
              <a:rPr sz="2180" spc="-69" dirty="0"/>
              <a:t>perplexity </a:t>
            </a:r>
            <a:r>
              <a:rPr sz="2180" spc="-79" dirty="0"/>
              <a:t>which </a:t>
            </a:r>
            <a:r>
              <a:rPr sz="2180" spc="-139" dirty="0"/>
              <a:t>can </a:t>
            </a:r>
            <a:r>
              <a:rPr sz="2180" spc="-149" dirty="0"/>
              <a:t>be  </a:t>
            </a:r>
            <a:r>
              <a:rPr sz="2180" spc="-109" dirty="0"/>
              <a:t>loosely </a:t>
            </a:r>
            <a:r>
              <a:rPr sz="2180" spc="-69" dirty="0"/>
              <a:t>interpreted </a:t>
            </a:r>
            <a:r>
              <a:rPr sz="2180" spc="-226" dirty="0"/>
              <a:t>as </a:t>
            </a:r>
            <a:r>
              <a:rPr sz="2180" spc="-59" dirty="0"/>
              <a:t>the </a:t>
            </a:r>
            <a:r>
              <a:rPr sz="2180" spc="-99" dirty="0"/>
              <a:t>number </a:t>
            </a:r>
            <a:r>
              <a:rPr sz="2180" spc="-40" dirty="0"/>
              <a:t>of </a:t>
            </a:r>
            <a:r>
              <a:rPr sz="2180" spc="-159" dirty="0"/>
              <a:t>close </a:t>
            </a:r>
            <a:r>
              <a:rPr sz="2180" spc="-119" dirty="0"/>
              <a:t>neighbors </a:t>
            </a:r>
            <a:r>
              <a:rPr sz="2180" spc="-168" dirty="0"/>
              <a:t>each </a:t>
            </a:r>
            <a:r>
              <a:rPr sz="2180" spc="-20" dirty="0"/>
              <a:t>point</a:t>
            </a:r>
            <a:r>
              <a:rPr sz="2180" spc="-50" dirty="0"/>
              <a:t> </a:t>
            </a:r>
            <a:r>
              <a:rPr sz="2180" spc="-178" dirty="0"/>
              <a:t>has</a:t>
            </a:r>
            <a:endParaRPr sz="218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35450" y="1737149"/>
            <a:ext cx="104215" cy="104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6" name="object 6"/>
          <p:cNvSpPr/>
          <p:nvPr/>
        </p:nvSpPr>
        <p:spPr>
          <a:xfrm>
            <a:off x="1135450" y="2338917"/>
            <a:ext cx="104215" cy="104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7" name="object 7"/>
          <p:cNvSpPr/>
          <p:nvPr/>
        </p:nvSpPr>
        <p:spPr>
          <a:xfrm>
            <a:off x="561216" y="3030884"/>
            <a:ext cx="129332" cy="129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8" name="object 8"/>
          <p:cNvSpPr/>
          <p:nvPr/>
        </p:nvSpPr>
        <p:spPr>
          <a:xfrm>
            <a:off x="561216" y="3447096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199</a:t>
            </a:fld>
            <a:endParaRPr lang="de-DE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705984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Dimensionality Reduction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4779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9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1760" y="-139501"/>
            <a:ext cx="8229600" cy="987425"/>
          </a:xfrm>
        </p:spPr>
        <p:txBody>
          <a:bodyPr/>
          <a:lstStyle/>
          <a:p>
            <a:r>
              <a:rPr lang="en-US" dirty="0"/>
              <a:t>SVD – Example: Users-to-Movies</a:t>
            </a:r>
          </a:p>
        </p:txBody>
      </p:sp>
      <p:sp>
        <p:nvSpPr>
          <p:cNvPr id="140493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295400"/>
            <a:ext cx="8229600" cy="1166813"/>
          </a:xfrm>
        </p:spPr>
        <p:txBody>
          <a:bodyPr/>
          <a:lstStyle/>
          <a:p>
            <a:r>
              <a:rPr lang="en-US" sz="1800" b="1" dirty="0">
                <a:solidFill>
                  <a:srgbClr val="FF0066"/>
                </a:solidFill>
              </a:rPr>
              <a:t>A = U </a:t>
            </a:r>
            <a:r>
              <a:rPr lang="en-US" sz="1800" b="1" dirty="0">
                <a:solidFill>
                  <a:srgbClr val="FF0066"/>
                </a:solidFill>
                <a:sym typeface="Symbol"/>
              </a:rPr>
              <a:t></a:t>
            </a:r>
            <a:r>
              <a:rPr lang="en-US" sz="1800" b="1" dirty="0">
                <a:solidFill>
                  <a:srgbClr val="FF0066"/>
                </a:solidFill>
              </a:rPr>
              <a:t> V</a:t>
            </a:r>
            <a:r>
              <a:rPr lang="en-US" sz="1800" b="1" baseline="30000" dirty="0">
                <a:solidFill>
                  <a:srgbClr val="FF0066"/>
                </a:solidFill>
              </a:rPr>
              <a:t>T</a:t>
            </a:r>
            <a:r>
              <a:rPr lang="en-US" sz="1800" b="1" dirty="0">
                <a:solidFill>
                  <a:srgbClr val="FF0066"/>
                </a:solidFill>
              </a:rPr>
              <a:t> - example: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2815441" y="2373868"/>
            <a:ext cx="1523174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SciFi</a:t>
            </a:r>
            <a:r>
              <a:rPr lang="en-US" b="1" dirty="0">
                <a:solidFill>
                  <a:srgbClr val="0000FF"/>
                </a:solidFill>
              </a:rPr>
              <a:t>-concept</a:t>
            </a:r>
          </a:p>
        </p:txBody>
      </p:sp>
      <p:sp>
        <p:nvSpPr>
          <p:cNvPr id="40" name="Line 33"/>
          <p:cNvSpPr>
            <a:spLocks noChangeShapeType="1"/>
          </p:cNvSpPr>
          <p:nvPr/>
        </p:nvSpPr>
        <p:spPr bwMode="auto">
          <a:xfrm>
            <a:off x="3505200" y="2706410"/>
            <a:ext cx="0" cy="3429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0000FF"/>
              </a:solidFill>
            </a:endParaRPr>
          </a:p>
        </p:txBody>
      </p:sp>
      <p:sp>
        <p:nvSpPr>
          <p:cNvPr id="39" name="Text Box 31"/>
          <p:cNvSpPr txBox="1">
            <a:spLocks noChangeArrowheads="1"/>
          </p:cNvSpPr>
          <p:nvPr/>
        </p:nvSpPr>
        <p:spPr bwMode="auto">
          <a:xfrm>
            <a:off x="4953000" y="1323841"/>
            <a:ext cx="3868367" cy="954107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pPr algn="l"/>
            <a:r>
              <a:rPr lang="en-US" sz="2800" b="1" i="1" dirty="0">
                <a:solidFill>
                  <a:srgbClr val="0000FF"/>
                </a:solidFill>
              </a:rPr>
              <a:t>V</a:t>
            </a:r>
            <a:r>
              <a:rPr lang="en-US" sz="2800" b="1" dirty="0">
                <a:solidFill>
                  <a:srgbClr val="0000FF"/>
                </a:solidFill>
              </a:rPr>
              <a:t> is “movie-to-concept”</a:t>
            </a:r>
          </a:p>
          <a:p>
            <a:pPr algn="l"/>
            <a:r>
              <a:rPr lang="en-US" sz="2800" b="1" dirty="0">
                <a:solidFill>
                  <a:srgbClr val="0000FF"/>
                </a:solidFill>
              </a:rPr>
              <a:t>factor matrix</a:t>
            </a:r>
          </a:p>
        </p:txBody>
      </p:sp>
      <p:sp>
        <p:nvSpPr>
          <p:cNvPr id="41" name="Text Box 34"/>
          <p:cNvSpPr txBox="1">
            <a:spLocks noChangeArrowheads="1"/>
          </p:cNvSpPr>
          <p:nvPr/>
        </p:nvSpPr>
        <p:spPr bwMode="auto">
          <a:xfrm>
            <a:off x="2972213" y="6024586"/>
            <a:ext cx="1523174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SciFi</a:t>
            </a:r>
            <a:r>
              <a:rPr lang="en-US" b="1" dirty="0">
                <a:solidFill>
                  <a:srgbClr val="0000FF"/>
                </a:solidFill>
              </a:rPr>
              <a:t>-concept</a:t>
            </a:r>
          </a:p>
        </p:txBody>
      </p:sp>
      <p:sp>
        <p:nvSpPr>
          <p:cNvPr id="42" name="Freeform 35"/>
          <p:cNvSpPr>
            <a:spLocks/>
          </p:cNvSpPr>
          <p:nvPr/>
        </p:nvSpPr>
        <p:spPr bwMode="auto">
          <a:xfrm flipV="1">
            <a:off x="3733800" y="5813076"/>
            <a:ext cx="1524000" cy="21151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56"/>
              </a:cxn>
              <a:cxn ang="0">
                <a:pos x="240" y="1056"/>
              </a:cxn>
            </a:cxnLst>
            <a:rect l="0" t="0" r="r" b="b"/>
            <a:pathLst>
              <a:path w="240" h="1056">
                <a:moveTo>
                  <a:pt x="0" y="0"/>
                </a:moveTo>
                <a:lnTo>
                  <a:pt x="0" y="1056"/>
                </a:lnTo>
                <a:lnTo>
                  <a:pt x="240" y="1056"/>
                </a:lnTo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arrow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Line 36"/>
          <p:cNvSpPr>
            <a:spLocks noChangeShapeType="1"/>
          </p:cNvSpPr>
          <p:nvPr/>
        </p:nvSpPr>
        <p:spPr bwMode="auto">
          <a:xfrm>
            <a:off x="990600" y="3351490"/>
            <a:ext cx="4572000" cy="228426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Line 37"/>
          <p:cNvSpPr>
            <a:spLocks noChangeShapeType="1"/>
          </p:cNvSpPr>
          <p:nvPr/>
        </p:nvSpPr>
        <p:spPr bwMode="auto">
          <a:xfrm>
            <a:off x="1447800" y="3351490"/>
            <a:ext cx="4876800" cy="228426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Oval 37"/>
          <p:cNvSpPr>
            <a:spLocks noChangeArrowheads="1"/>
          </p:cNvSpPr>
          <p:nvPr/>
        </p:nvSpPr>
        <p:spPr bwMode="auto">
          <a:xfrm>
            <a:off x="5353336" y="5502132"/>
            <a:ext cx="729710" cy="533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chemeClr val="accent3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0" y="1793535"/>
            <a:ext cx="9144000" cy="4969394"/>
            <a:chOff x="0" y="1793535"/>
            <a:chExt cx="9144000" cy="4969394"/>
          </a:xfrm>
        </p:grpSpPr>
        <p:sp>
          <p:nvSpPr>
            <p:cNvPr id="50" name="Freeform 8"/>
            <p:cNvSpPr>
              <a:spLocks/>
            </p:cNvSpPr>
            <p:nvPr/>
          </p:nvSpPr>
          <p:spPr bwMode="auto">
            <a:xfrm>
              <a:off x="795248" y="3018528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 flipH="1">
              <a:off x="2456408" y="3018528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679192" y="3941426"/>
              <a:ext cx="401072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=</a:t>
              </a:r>
            </a:p>
          </p:txBody>
        </p:sp>
        <p:sp>
          <p:nvSpPr>
            <p:cNvPr id="53" name="Line 22"/>
            <p:cNvSpPr>
              <a:spLocks noChangeShapeType="1"/>
            </p:cNvSpPr>
            <p:nvPr/>
          </p:nvSpPr>
          <p:spPr bwMode="auto">
            <a:xfrm flipV="1">
              <a:off x="304800" y="3018528"/>
              <a:ext cx="0" cy="533400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0" y="3596656"/>
              <a:ext cx="635110" cy="369332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dirty="0" err="1">
                  <a:solidFill>
                    <a:srgbClr val="008000"/>
                  </a:solidFill>
                </a:rPr>
                <a:t>SciFi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56" name="Line 26"/>
            <p:cNvSpPr>
              <a:spLocks noChangeShapeType="1"/>
            </p:cNvSpPr>
            <p:nvPr/>
          </p:nvSpPr>
          <p:spPr bwMode="auto">
            <a:xfrm>
              <a:off x="304800" y="4085328"/>
              <a:ext cx="0" cy="228600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 type="none" w="sm" len="sm"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57" name="Line 27"/>
            <p:cNvSpPr>
              <a:spLocks noChangeShapeType="1"/>
            </p:cNvSpPr>
            <p:nvPr/>
          </p:nvSpPr>
          <p:spPr bwMode="auto">
            <a:xfrm flipV="1">
              <a:off x="304800" y="4542528"/>
              <a:ext cx="0" cy="457200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 type="none" w="sm" len="sm"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58" name="Line 28"/>
            <p:cNvSpPr>
              <a:spLocks noChangeShapeType="1"/>
            </p:cNvSpPr>
            <p:nvPr/>
          </p:nvSpPr>
          <p:spPr bwMode="auto">
            <a:xfrm>
              <a:off x="304800" y="5380728"/>
              <a:ext cx="0" cy="228600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 type="none" w="sm" len="sm"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6096000" y="3676470"/>
              <a:ext cx="228600" cy="1200329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7620000" y="3676470"/>
              <a:ext cx="228600" cy="120033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Text Box 32"/>
            <p:cNvSpPr txBox="1">
              <a:spLocks noChangeArrowheads="1"/>
            </p:cNvSpPr>
            <p:nvPr/>
          </p:nvSpPr>
          <p:spPr bwMode="auto">
            <a:xfrm>
              <a:off x="5467932" y="401356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62" name="Text Box 35"/>
            <p:cNvSpPr txBox="1">
              <a:spLocks noChangeArrowheads="1"/>
            </p:cNvSpPr>
            <p:nvPr/>
          </p:nvSpPr>
          <p:spPr bwMode="auto">
            <a:xfrm>
              <a:off x="8204353" y="402092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63" name="Freeform 36"/>
            <p:cNvSpPr>
              <a:spLocks/>
            </p:cNvSpPr>
            <p:nvPr/>
          </p:nvSpPr>
          <p:spPr bwMode="auto">
            <a:xfrm>
              <a:off x="5330672" y="5648873"/>
              <a:ext cx="155728" cy="1037856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37"/>
            <p:cNvSpPr>
              <a:spLocks/>
            </p:cNvSpPr>
            <p:nvPr/>
          </p:nvSpPr>
          <p:spPr bwMode="auto">
            <a:xfrm flipH="1">
              <a:off x="8915400" y="5590457"/>
              <a:ext cx="152400" cy="1106928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 rot="16200000">
              <a:off x="1028721" y="1446709"/>
              <a:ext cx="1338828" cy="2032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 </a:t>
              </a:r>
              <a:r>
                <a:rPr lang="en-US" sz="1700" dirty="0">
                  <a:solidFill>
                    <a:srgbClr val="008000"/>
                  </a:solidFill>
                </a:rPr>
                <a:t>Matrix</a:t>
              </a:r>
            </a:p>
            <a:p>
              <a:pPr>
                <a:lnSpc>
                  <a:spcPct val="140000"/>
                </a:lnSpc>
              </a:pPr>
              <a:r>
                <a:rPr lang="en-US" sz="1700" dirty="0">
                  <a:solidFill>
                    <a:srgbClr val="008000"/>
                  </a:solidFill>
                </a:rPr>
                <a:t>Alien</a:t>
              </a:r>
            </a:p>
            <a:p>
              <a:pPr>
                <a:lnSpc>
                  <a:spcPct val="140000"/>
                </a:lnSpc>
              </a:pPr>
              <a:r>
                <a:rPr lang="en-US" sz="1700" dirty="0">
                  <a:solidFill>
                    <a:srgbClr val="008000"/>
                  </a:solidFill>
                </a:rPr>
                <a:t>Serenity</a:t>
              </a:r>
            </a:p>
            <a:p>
              <a:pPr>
                <a:lnSpc>
                  <a:spcPct val="140000"/>
                </a:lnSpc>
              </a:pPr>
              <a:r>
                <a:rPr lang="en-US" sz="1700" dirty="0">
                  <a:solidFill>
                    <a:srgbClr val="008000"/>
                  </a:solidFill>
                </a:rPr>
                <a:t>Casablanca</a:t>
              </a:r>
            </a:p>
            <a:p>
              <a:pPr>
                <a:lnSpc>
                  <a:spcPct val="140000"/>
                </a:lnSpc>
              </a:pPr>
              <a:r>
                <a:rPr lang="en-US" sz="1700" dirty="0">
                  <a:solidFill>
                    <a:srgbClr val="008000"/>
                  </a:solidFill>
                </a:rPr>
                <a:t> </a:t>
              </a:r>
              <a:r>
                <a:rPr lang="en-US" sz="1700" dirty="0" err="1">
                  <a:solidFill>
                    <a:srgbClr val="008000"/>
                  </a:solidFill>
                </a:rPr>
                <a:t>Amelie</a:t>
              </a:r>
              <a:endParaRPr lang="en-US" sz="1700" dirty="0">
                <a:solidFill>
                  <a:srgbClr val="008000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8672" y="3018528"/>
              <a:ext cx="198452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1   1   1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3   3   3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4   4   4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5   5   5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0   0   0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2   2</a:t>
              </a: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2895600" y="3018528"/>
              <a:ext cx="2514600" cy="2677656"/>
              <a:chOff x="2971800" y="3018528"/>
              <a:chExt cx="2514600" cy="2677656"/>
            </a:xfrm>
          </p:grpSpPr>
          <p:sp>
            <p:nvSpPr>
              <p:cNvPr id="70" name="Freeform 19"/>
              <p:cNvSpPr>
                <a:spLocks/>
              </p:cNvSpPr>
              <p:nvPr/>
            </p:nvSpPr>
            <p:spPr bwMode="auto">
              <a:xfrm flipH="1">
                <a:off x="5181600" y="3055104"/>
                <a:ext cx="1524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20"/>
              <p:cNvSpPr>
                <a:spLocks/>
              </p:cNvSpPr>
              <p:nvPr/>
            </p:nvSpPr>
            <p:spPr bwMode="auto">
              <a:xfrm>
                <a:off x="3105912" y="3044952"/>
                <a:ext cx="2286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971800" y="3018528"/>
                <a:ext cx="251460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0.13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0.02  -0.01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0.41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0.07  -0.03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0.55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0.09  -0.04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0.68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0.11  -0.05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0.15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-0.59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-0.73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-0.67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-0.29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0.32</a:t>
                </a:r>
              </a:p>
            </p:txBody>
          </p:sp>
        </p:grpSp>
        <p:sp>
          <p:nvSpPr>
            <p:cNvPr id="68" name="Rectangle 67"/>
            <p:cNvSpPr/>
            <p:nvPr/>
          </p:nvSpPr>
          <p:spPr>
            <a:xfrm>
              <a:off x="6076950" y="3676471"/>
              <a:ext cx="198452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12.4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0     0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9.5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0       0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1.3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34000" y="5562600"/>
              <a:ext cx="38100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0.56   0.59  0.56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0.09    0.09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0.12  -0.02  0.12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-0.69  -0.69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0.40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-0.80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0.40   0.09    0.09</a:t>
              </a:r>
            </a:p>
          </p:txBody>
        </p:sp>
      </p:grpSp>
      <p:sp>
        <p:nvSpPr>
          <p:cNvPr id="43" name="Text Box 25">
            <a:extLst>
              <a:ext uri="{FF2B5EF4-FFF2-40B4-BE49-F238E27FC236}">
                <a16:creationId xmlns:a16="http://schemas.microsoft.com/office/drawing/2014/main" id="{F285B4CD-5D4A-9E4D-8F9D-609831B9A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9331" y="5029195"/>
            <a:ext cx="883255" cy="307777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</a:rPr>
              <a:t>Romance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9179087"/>
      </p:ext>
    </p:extLst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047" y="118657"/>
            <a:ext cx="705934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178" dirty="0">
                <a:latin typeface="Trebuchet MS"/>
                <a:cs typeface="Trebuchet MS"/>
              </a:rPr>
              <a:t>SNE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1216" y="1361031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4194" y="897424"/>
            <a:ext cx="7216629" cy="392203"/>
          </a:xfrm>
          <a:prstGeom prst="rect">
            <a:avLst/>
          </a:prstGeom>
        </p:spPr>
        <p:txBody>
          <a:bodyPr vert="horz" wrap="square" lIns="0" tIns="22650" rIns="0" bIns="0" rtlCol="0" anchor="b" anchorCtr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149" dirty="0"/>
              <a:t>Since </a:t>
            </a:r>
            <a:r>
              <a:rPr dirty="0"/>
              <a:t>KL </a:t>
            </a:r>
            <a:r>
              <a:rPr spc="-129" dirty="0"/>
              <a:t>divergence </a:t>
            </a:r>
            <a:r>
              <a:rPr spc="-119" dirty="0"/>
              <a:t>is</a:t>
            </a:r>
            <a:r>
              <a:rPr spc="-268" dirty="0"/>
              <a:t> </a:t>
            </a:r>
            <a:r>
              <a:rPr spc="-89" dirty="0"/>
              <a:t>asymmetric,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body" idx="4294967295"/>
          </p:nvPr>
        </p:nvSpPr>
        <p:spPr>
          <a:xfrm>
            <a:off x="4194" y="1267788"/>
            <a:ext cx="8632272" cy="3834866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573821" marR="10067">
              <a:spcBef>
                <a:spcPts val="188"/>
              </a:spcBef>
            </a:pPr>
            <a:r>
              <a:rPr spc="-109" dirty="0"/>
              <a:t>large </a:t>
            </a:r>
            <a:r>
              <a:rPr spc="-79" dirty="0"/>
              <a:t>cost </a:t>
            </a:r>
            <a:r>
              <a:rPr spc="-40" dirty="0"/>
              <a:t>for </a:t>
            </a:r>
            <a:r>
              <a:rPr spc="-99" dirty="0"/>
              <a:t>representing </a:t>
            </a:r>
            <a:r>
              <a:rPr spc="-129" dirty="0"/>
              <a:t>nearby </a:t>
            </a:r>
            <a:r>
              <a:rPr spc="-59" dirty="0"/>
              <a:t>data </a:t>
            </a:r>
            <a:r>
              <a:rPr spc="-50" dirty="0"/>
              <a:t>points </a:t>
            </a:r>
            <a:r>
              <a:rPr spc="-30" dirty="0"/>
              <a:t>in </a:t>
            </a:r>
            <a:r>
              <a:rPr spc="-69" dirty="0"/>
              <a:t>high </a:t>
            </a:r>
            <a:r>
              <a:rPr spc="-89" dirty="0"/>
              <a:t>dimensional </a:t>
            </a:r>
            <a:r>
              <a:rPr spc="-109" dirty="0"/>
              <a:t>map  </a:t>
            </a:r>
            <a:r>
              <a:rPr spc="-119" dirty="0"/>
              <a:t>by </a:t>
            </a:r>
            <a:r>
              <a:rPr spc="-79" dirty="0"/>
              <a:t>widely </a:t>
            </a:r>
            <a:r>
              <a:rPr spc="-119" dirty="0"/>
              <a:t>separated </a:t>
            </a:r>
            <a:r>
              <a:rPr spc="-50" dirty="0"/>
              <a:t>points </a:t>
            </a:r>
            <a:r>
              <a:rPr spc="-30" dirty="0"/>
              <a:t>in </a:t>
            </a:r>
            <a:r>
              <a:rPr spc="-50" dirty="0"/>
              <a:t>the </a:t>
            </a:r>
            <a:r>
              <a:rPr spc="-79" dirty="0"/>
              <a:t>low </a:t>
            </a:r>
            <a:r>
              <a:rPr spc="-89" dirty="0"/>
              <a:t>dimensional</a:t>
            </a:r>
            <a:r>
              <a:rPr spc="-10" dirty="0"/>
              <a:t> </a:t>
            </a:r>
            <a:r>
              <a:rPr spc="-109" dirty="0"/>
              <a:t>map</a:t>
            </a:r>
          </a:p>
          <a:p>
            <a:pPr marL="573821" marR="450498">
              <a:lnSpc>
                <a:spcPts val="2378"/>
              </a:lnSpc>
              <a:spcBef>
                <a:spcPts val="59"/>
              </a:spcBef>
            </a:pPr>
            <a:r>
              <a:rPr spc="-99" dirty="0"/>
              <a:t>smaller coast </a:t>
            </a:r>
            <a:r>
              <a:rPr spc="-40" dirty="0"/>
              <a:t>for </a:t>
            </a:r>
            <a:r>
              <a:rPr spc="-99" dirty="0"/>
              <a:t>representing </a:t>
            </a:r>
            <a:r>
              <a:rPr spc="-69" dirty="0"/>
              <a:t>widely </a:t>
            </a:r>
            <a:r>
              <a:rPr spc="-119" dirty="0"/>
              <a:t>separated </a:t>
            </a:r>
            <a:r>
              <a:rPr spc="-59" dirty="0"/>
              <a:t>data </a:t>
            </a:r>
            <a:r>
              <a:rPr spc="-50" dirty="0"/>
              <a:t>points </a:t>
            </a:r>
            <a:r>
              <a:rPr spc="-30" dirty="0"/>
              <a:t>in </a:t>
            </a:r>
            <a:r>
              <a:rPr spc="-69" dirty="0"/>
              <a:t>high  </a:t>
            </a:r>
            <a:r>
              <a:rPr spc="-89" dirty="0"/>
              <a:t>dimensional </a:t>
            </a:r>
            <a:r>
              <a:rPr spc="-109" dirty="0"/>
              <a:t>map </a:t>
            </a:r>
            <a:r>
              <a:rPr spc="-119" dirty="0"/>
              <a:t>by </a:t>
            </a:r>
            <a:r>
              <a:rPr spc="-129" dirty="0"/>
              <a:t>nearby </a:t>
            </a:r>
            <a:r>
              <a:rPr spc="-50" dirty="0"/>
              <a:t>points </a:t>
            </a:r>
            <a:r>
              <a:rPr spc="-30" dirty="0"/>
              <a:t>in </a:t>
            </a:r>
            <a:r>
              <a:rPr spc="-50" dirty="0"/>
              <a:t>the </a:t>
            </a:r>
            <a:r>
              <a:rPr spc="-79" dirty="0"/>
              <a:t>low</a:t>
            </a:r>
            <a:r>
              <a:rPr spc="79" dirty="0"/>
              <a:t> </a:t>
            </a:r>
            <a:r>
              <a:rPr spc="-99" dirty="0"/>
              <a:t>dimension</a:t>
            </a:r>
          </a:p>
          <a:p>
            <a:pPr marL="25168">
              <a:spcBef>
                <a:spcPts val="614"/>
              </a:spcBef>
            </a:pPr>
            <a:r>
              <a:rPr sz="2180" spc="-159" dirty="0"/>
              <a:t>Hence </a:t>
            </a:r>
            <a:r>
              <a:rPr sz="2180" spc="-69" dirty="0"/>
              <a:t>local </a:t>
            </a:r>
            <a:r>
              <a:rPr sz="2180" spc="-59" dirty="0"/>
              <a:t>structure </a:t>
            </a:r>
            <a:r>
              <a:rPr sz="2180" spc="-119" dirty="0"/>
              <a:t>is </a:t>
            </a:r>
            <a:r>
              <a:rPr sz="2180" spc="-69" dirty="0"/>
              <a:t>highly</a:t>
            </a:r>
            <a:r>
              <a:rPr sz="2180" spc="20" dirty="0"/>
              <a:t> </a:t>
            </a:r>
            <a:r>
              <a:rPr sz="2180" spc="-159" dirty="0"/>
              <a:t>preserved</a:t>
            </a:r>
            <a:endParaRPr sz="2180"/>
          </a:p>
          <a:p>
            <a:pPr marL="25168" marR="200082">
              <a:lnSpc>
                <a:spcPct val="102600"/>
              </a:lnSpc>
              <a:spcBef>
                <a:spcPts val="595"/>
              </a:spcBef>
            </a:pPr>
            <a:r>
              <a:rPr sz="2180" i="1" spc="-119" dirty="0">
                <a:latin typeface="Verdana"/>
                <a:cs typeface="Verdana"/>
              </a:rPr>
              <a:t>σ</a:t>
            </a:r>
            <a:r>
              <a:rPr sz="2378" i="1" spc="-176" baseline="-10416" dirty="0">
                <a:latin typeface="Trebuchet MS"/>
                <a:cs typeface="Trebuchet MS"/>
              </a:rPr>
              <a:t>i</a:t>
            </a:r>
            <a:r>
              <a:rPr sz="2378" i="1" spc="355" baseline="-10416" dirty="0">
                <a:latin typeface="Trebuchet MS"/>
                <a:cs typeface="Trebuchet MS"/>
              </a:rPr>
              <a:t> </a:t>
            </a:r>
            <a:r>
              <a:rPr sz="2180" spc="-119" dirty="0"/>
              <a:t>is </a:t>
            </a:r>
            <a:r>
              <a:rPr sz="2180" spc="-129" dirty="0"/>
              <a:t>associated </a:t>
            </a:r>
            <a:r>
              <a:rPr sz="2180" dirty="0"/>
              <a:t>with </a:t>
            </a:r>
            <a:r>
              <a:rPr sz="2180" spc="-178" dirty="0"/>
              <a:t>a </a:t>
            </a:r>
            <a:r>
              <a:rPr sz="2180" spc="-109" dirty="0"/>
              <a:t>parameter </a:t>
            </a:r>
            <a:r>
              <a:rPr sz="2180" spc="-99" dirty="0"/>
              <a:t>called </a:t>
            </a:r>
            <a:r>
              <a:rPr sz="2180" spc="-69" dirty="0"/>
              <a:t>perplexity </a:t>
            </a:r>
            <a:r>
              <a:rPr sz="2180" spc="-79" dirty="0"/>
              <a:t>which </a:t>
            </a:r>
            <a:r>
              <a:rPr sz="2180" spc="-139" dirty="0"/>
              <a:t>can </a:t>
            </a:r>
            <a:r>
              <a:rPr sz="2180" spc="-149" dirty="0"/>
              <a:t>be  </a:t>
            </a:r>
            <a:r>
              <a:rPr sz="2180" spc="-109" dirty="0"/>
              <a:t>loosely </a:t>
            </a:r>
            <a:r>
              <a:rPr sz="2180" spc="-69" dirty="0"/>
              <a:t>interpreted </a:t>
            </a:r>
            <a:r>
              <a:rPr sz="2180" spc="-226" dirty="0"/>
              <a:t>as </a:t>
            </a:r>
            <a:r>
              <a:rPr sz="2180" spc="-59" dirty="0"/>
              <a:t>the </a:t>
            </a:r>
            <a:r>
              <a:rPr sz="2180" spc="-99" dirty="0"/>
              <a:t>number </a:t>
            </a:r>
            <a:r>
              <a:rPr sz="2180" spc="-40" dirty="0"/>
              <a:t>of </a:t>
            </a:r>
            <a:r>
              <a:rPr sz="2180" spc="-159" dirty="0"/>
              <a:t>close </a:t>
            </a:r>
            <a:r>
              <a:rPr sz="2180" spc="-119" dirty="0"/>
              <a:t>neighbors </a:t>
            </a:r>
            <a:r>
              <a:rPr sz="2180" spc="-168" dirty="0"/>
              <a:t>each </a:t>
            </a:r>
            <a:r>
              <a:rPr sz="2180" spc="-20" dirty="0"/>
              <a:t>point</a:t>
            </a:r>
            <a:r>
              <a:rPr sz="2180" spc="-50" dirty="0"/>
              <a:t> </a:t>
            </a:r>
            <a:r>
              <a:rPr sz="2180" spc="-178" dirty="0"/>
              <a:t>has</a:t>
            </a:r>
            <a:endParaRPr sz="2180">
              <a:latin typeface="Trebuchet MS"/>
              <a:cs typeface="Trebuchet MS"/>
            </a:endParaRPr>
          </a:p>
          <a:p>
            <a:pPr marL="25168">
              <a:spcBef>
                <a:spcPts val="662"/>
              </a:spcBef>
            </a:pPr>
            <a:r>
              <a:rPr sz="2180" i="1" spc="-119" dirty="0">
                <a:latin typeface="Verdana"/>
                <a:cs typeface="Verdana"/>
              </a:rPr>
              <a:t>σ</a:t>
            </a:r>
            <a:r>
              <a:rPr sz="2378" i="1" spc="-176" baseline="-10416" dirty="0">
                <a:latin typeface="Trebuchet MS"/>
                <a:cs typeface="Trebuchet MS"/>
              </a:rPr>
              <a:t>i</a:t>
            </a:r>
            <a:r>
              <a:rPr sz="2378" i="1" spc="355" baseline="-10416" dirty="0">
                <a:latin typeface="Trebuchet MS"/>
                <a:cs typeface="Trebuchet MS"/>
              </a:rPr>
              <a:t> </a:t>
            </a:r>
            <a:r>
              <a:rPr sz="2180" spc="-119" dirty="0"/>
              <a:t>is </a:t>
            </a:r>
            <a:r>
              <a:rPr sz="2180" spc="-79" dirty="0"/>
              <a:t>found via </a:t>
            </a:r>
            <a:r>
              <a:rPr sz="2180" spc="-89" dirty="0"/>
              <a:t>binary </a:t>
            </a:r>
            <a:r>
              <a:rPr sz="2180" spc="-168" dirty="0"/>
              <a:t>search </a:t>
            </a:r>
            <a:r>
              <a:rPr sz="2180" spc="-50" dirty="0"/>
              <a:t>(More </a:t>
            </a:r>
            <a:r>
              <a:rPr sz="2180" spc="-40" dirty="0"/>
              <a:t>in </a:t>
            </a:r>
            <a:r>
              <a:rPr sz="2180" spc="-59" dirty="0"/>
              <a:t>the</a:t>
            </a:r>
            <a:r>
              <a:rPr sz="2180" spc="-50" dirty="0"/>
              <a:t> </a:t>
            </a:r>
            <a:r>
              <a:rPr sz="2180" spc="-79" dirty="0"/>
              <a:t>paper)</a:t>
            </a:r>
            <a:endParaRPr sz="218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35450" y="1737149"/>
            <a:ext cx="104215" cy="104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6" name="object 6"/>
          <p:cNvSpPr/>
          <p:nvPr/>
        </p:nvSpPr>
        <p:spPr>
          <a:xfrm>
            <a:off x="1135450" y="2338917"/>
            <a:ext cx="104215" cy="104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7" name="object 7"/>
          <p:cNvSpPr/>
          <p:nvPr/>
        </p:nvSpPr>
        <p:spPr>
          <a:xfrm>
            <a:off x="561216" y="3030884"/>
            <a:ext cx="129332" cy="129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8" name="object 8"/>
          <p:cNvSpPr/>
          <p:nvPr/>
        </p:nvSpPr>
        <p:spPr>
          <a:xfrm>
            <a:off x="561216" y="3447096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9" name="object 9"/>
          <p:cNvSpPr/>
          <p:nvPr/>
        </p:nvSpPr>
        <p:spPr>
          <a:xfrm>
            <a:off x="561216" y="4204295"/>
            <a:ext cx="129332" cy="129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200</a:t>
            </a:fld>
            <a:endParaRPr lang="de-DE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225457"/>
      </p:ext>
    </p:extLst>
  </p:cSld>
  <p:clrMapOvr>
    <a:masterClrMapping/>
  </p:clrMapOvr>
  <p:transition>
    <p:cut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047" y="118657"/>
            <a:ext cx="705934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178" dirty="0">
                <a:latin typeface="Trebuchet MS"/>
                <a:cs typeface="Trebuchet MS"/>
              </a:rPr>
              <a:t>SNE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1216" y="1361031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109217" y="850996"/>
            <a:ext cx="7216629" cy="392203"/>
          </a:xfrm>
          <a:prstGeom prst="rect">
            <a:avLst/>
          </a:prstGeom>
        </p:spPr>
        <p:txBody>
          <a:bodyPr vert="horz" wrap="square" lIns="0" tIns="22650" rIns="0" bIns="0" rtlCol="0" anchor="b" anchorCtr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149" dirty="0"/>
              <a:t>Since </a:t>
            </a:r>
            <a:r>
              <a:rPr dirty="0"/>
              <a:t>KL </a:t>
            </a:r>
            <a:r>
              <a:rPr spc="-129" dirty="0"/>
              <a:t>divergence </a:t>
            </a:r>
            <a:r>
              <a:rPr spc="-119" dirty="0"/>
              <a:t>is</a:t>
            </a:r>
            <a:r>
              <a:rPr spc="-268" dirty="0"/>
              <a:t> </a:t>
            </a:r>
            <a:r>
              <a:rPr spc="-89" dirty="0"/>
              <a:t>asymmetric,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body" idx="4294967295"/>
          </p:nvPr>
        </p:nvSpPr>
        <p:spPr>
          <a:xfrm>
            <a:off x="4194" y="1267787"/>
            <a:ext cx="8758806" cy="424831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573821" marR="10067">
              <a:spcBef>
                <a:spcPts val="188"/>
              </a:spcBef>
            </a:pPr>
            <a:r>
              <a:rPr spc="-109" dirty="0"/>
              <a:t>large </a:t>
            </a:r>
            <a:r>
              <a:rPr spc="-79" dirty="0"/>
              <a:t>cost </a:t>
            </a:r>
            <a:r>
              <a:rPr spc="-40" dirty="0"/>
              <a:t>for </a:t>
            </a:r>
            <a:r>
              <a:rPr spc="-99" dirty="0"/>
              <a:t>representing </a:t>
            </a:r>
            <a:r>
              <a:rPr spc="-129" dirty="0"/>
              <a:t>nearby </a:t>
            </a:r>
            <a:r>
              <a:rPr spc="-59" dirty="0"/>
              <a:t>data </a:t>
            </a:r>
            <a:r>
              <a:rPr spc="-50" dirty="0"/>
              <a:t>points </a:t>
            </a:r>
            <a:r>
              <a:rPr spc="-30" dirty="0"/>
              <a:t>in </a:t>
            </a:r>
            <a:r>
              <a:rPr spc="-69" dirty="0"/>
              <a:t>high </a:t>
            </a:r>
            <a:r>
              <a:rPr spc="-89" dirty="0"/>
              <a:t>dimensional </a:t>
            </a:r>
            <a:r>
              <a:rPr spc="-109" dirty="0"/>
              <a:t>map  </a:t>
            </a:r>
            <a:r>
              <a:rPr spc="-119" dirty="0"/>
              <a:t>by </a:t>
            </a:r>
            <a:r>
              <a:rPr spc="-79" dirty="0"/>
              <a:t>widely </a:t>
            </a:r>
            <a:r>
              <a:rPr spc="-119" dirty="0"/>
              <a:t>separated </a:t>
            </a:r>
            <a:r>
              <a:rPr spc="-50" dirty="0"/>
              <a:t>points </a:t>
            </a:r>
            <a:r>
              <a:rPr spc="-30" dirty="0"/>
              <a:t>in </a:t>
            </a:r>
            <a:r>
              <a:rPr spc="-50" dirty="0"/>
              <a:t>the </a:t>
            </a:r>
            <a:r>
              <a:rPr spc="-79" dirty="0"/>
              <a:t>low </a:t>
            </a:r>
            <a:r>
              <a:rPr spc="-89" dirty="0"/>
              <a:t>dimensional</a:t>
            </a:r>
            <a:r>
              <a:rPr spc="-10" dirty="0"/>
              <a:t> </a:t>
            </a:r>
            <a:r>
              <a:rPr spc="-109" dirty="0"/>
              <a:t>map</a:t>
            </a:r>
          </a:p>
          <a:p>
            <a:pPr marL="573821" marR="450498">
              <a:lnSpc>
                <a:spcPts val="2378"/>
              </a:lnSpc>
              <a:spcBef>
                <a:spcPts val="59"/>
              </a:spcBef>
            </a:pPr>
            <a:r>
              <a:rPr spc="-99" dirty="0"/>
              <a:t>smaller coast </a:t>
            </a:r>
            <a:r>
              <a:rPr spc="-40" dirty="0"/>
              <a:t>for </a:t>
            </a:r>
            <a:r>
              <a:rPr spc="-99" dirty="0"/>
              <a:t>representing </a:t>
            </a:r>
            <a:r>
              <a:rPr spc="-69" dirty="0"/>
              <a:t>widely </a:t>
            </a:r>
            <a:r>
              <a:rPr spc="-119" dirty="0"/>
              <a:t>separated </a:t>
            </a:r>
            <a:r>
              <a:rPr spc="-59" dirty="0"/>
              <a:t>data </a:t>
            </a:r>
            <a:r>
              <a:rPr spc="-50" dirty="0"/>
              <a:t>points </a:t>
            </a:r>
            <a:r>
              <a:rPr spc="-30" dirty="0"/>
              <a:t>in </a:t>
            </a:r>
            <a:r>
              <a:rPr spc="-69" dirty="0"/>
              <a:t>high  </a:t>
            </a:r>
            <a:r>
              <a:rPr spc="-89" dirty="0"/>
              <a:t>dimensional </a:t>
            </a:r>
            <a:r>
              <a:rPr spc="-109" dirty="0"/>
              <a:t>map </a:t>
            </a:r>
            <a:r>
              <a:rPr spc="-119" dirty="0"/>
              <a:t>by </a:t>
            </a:r>
            <a:r>
              <a:rPr spc="-129" dirty="0"/>
              <a:t>nearby </a:t>
            </a:r>
            <a:r>
              <a:rPr spc="-50" dirty="0"/>
              <a:t>points </a:t>
            </a:r>
            <a:r>
              <a:rPr spc="-30" dirty="0"/>
              <a:t>in </a:t>
            </a:r>
            <a:r>
              <a:rPr spc="-50" dirty="0"/>
              <a:t>the </a:t>
            </a:r>
            <a:r>
              <a:rPr spc="-79" dirty="0"/>
              <a:t>low</a:t>
            </a:r>
            <a:r>
              <a:rPr spc="79" dirty="0"/>
              <a:t> </a:t>
            </a:r>
            <a:r>
              <a:rPr spc="-99" dirty="0"/>
              <a:t>dimension</a:t>
            </a:r>
          </a:p>
          <a:p>
            <a:pPr marL="25168">
              <a:spcBef>
                <a:spcPts val="614"/>
              </a:spcBef>
            </a:pPr>
            <a:r>
              <a:rPr sz="2180" spc="-159" dirty="0"/>
              <a:t>Hence </a:t>
            </a:r>
            <a:r>
              <a:rPr sz="2180" spc="-69" dirty="0"/>
              <a:t>local </a:t>
            </a:r>
            <a:r>
              <a:rPr sz="2180" spc="-59" dirty="0"/>
              <a:t>structure </a:t>
            </a:r>
            <a:r>
              <a:rPr sz="2180" spc="-119" dirty="0"/>
              <a:t>is </a:t>
            </a:r>
            <a:r>
              <a:rPr sz="2180" spc="-69" dirty="0"/>
              <a:t>highly</a:t>
            </a:r>
            <a:r>
              <a:rPr sz="2180" spc="20" dirty="0"/>
              <a:t> </a:t>
            </a:r>
            <a:r>
              <a:rPr sz="2180" spc="-159" dirty="0"/>
              <a:t>preserved</a:t>
            </a:r>
            <a:endParaRPr sz="2180" dirty="0"/>
          </a:p>
          <a:p>
            <a:pPr marL="25168" marR="200082">
              <a:lnSpc>
                <a:spcPct val="102600"/>
              </a:lnSpc>
              <a:spcBef>
                <a:spcPts val="595"/>
              </a:spcBef>
            </a:pPr>
            <a:r>
              <a:rPr sz="2180" i="1" spc="-119" dirty="0">
                <a:latin typeface="Verdana"/>
                <a:cs typeface="Verdana"/>
              </a:rPr>
              <a:t>σ</a:t>
            </a:r>
            <a:r>
              <a:rPr sz="2378" i="1" spc="-176" baseline="-10416" dirty="0">
                <a:latin typeface="Trebuchet MS"/>
                <a:cs typeface="Trebuchet MS"/>
              </a:rPr>
              <a:t>i</a:t>
            </a:r>
            <a:r>
              <a:rPr sz="2378" i="1" spc="355" baseline="-10416" dirty="0">
                <a:latin typeface="Trebuchet MS"/>
                <a:cs typeface="Trebuchet MS"/>
              </a:rPr>
              <a:t> </a:t>
            </a:r>
            <a:r>
              <a:rPr sz="2180" spc="-119" dirty="0"/>
              <a:t>is </a:t>
            </a:r>
            <a:r>
              <a:rPr sz="2180" spc="-129" dirty="0"/>
              <a:t>associated </a:t>
            </a:r>
            <a:r>
              <a:rPr sz="2180" dirty="0"/>
              <a:t>with </a:t>
            </a:r>
            <a:r>
              <a:rPr sz="2180" spc="-178" dirty="0"/>
              <a:t>a </a:t>
            </a:r>
            <a:r>
              <a:rPr sz="2180" spc="-109" dirty="0"/>
              <a:t>parameter </a:t>
            </a:r>
            <a:r>
              <a:rPr sz="2180" spc="-99" dirty="0"/>
              <a:t>called </a:t>
            </a:r>
            <a:r>
              <a:rPr sz="2180" spc="-69" dirty="0"/>
              <a:t>perplexity </a:t>
            </a:r>
            <a:r>
              <a:rPr sz="2180" spc="-79" dirty="0"/>
              <a:t>which </a:t>
            </a:r>
            <a:r>
              <a:rPr sz="2180" spc="-139" dirty="0"/>
              <a:t>can </a:t>
            </a:r>
            <a:r>
              <a:rPr sz="2180" spc="-149" dirty="0"/>
              <a:t>be  </a:t>
            </a:r>
            <a:r>
              <a:rPr sz="2180" spc="-109" dirty="0"/>
              <a:t>loosely </a:t>
            </a:r>
            <a:r>
              <a:rPr sz="2180" spc="-69" dirty="0"/>
              <a:t>interpreted </a:t>
            </a:r>
            <a:r>
              <a:rPr sz="2180" spc="-226" dirty="0"/>
              <a:t>as </a:t>
            </a:r>
            <a:r>
              <a:rPr sz="2180" spc="-59" dirty="0"/>
              <a:t>the </a:t>
            </a:r>
            <a:r>
              <a:rPr sz="2180" spc="-99" dirty="0"/>
              <a:t>number </a:t>
            </a:r>
            <a:r>
              <a:rPr sz="2180" spc="-40" dirty="0"/>
              <a:t>of </a:t>
            </a:r>
            <a:r>
              <a:rPr sz="2180" spc="-159" dirty="0"/>
              <a:t>close </a:t>
            </a:r>
            <a:r>
              <a:rPr sz="2180" spc="-119" dirty="0"/>
              <a:t>neighbors </a:t>
            </a:r>
            <a:r>
              <a:rPr sz="2180" spc="-168" dirty="0"/>
              <a:t>each </a:t>
            </a:r>
            <a:r>
              <a:rPr sz="2180" spc="-20" dirty="0"/>
              <a:t>point</a:t>
            </a:r>
            <a:r>
              <a:rPr sz="2180" spc="-50" dirty="0"/>
              <a:t> </a:t>
            </a:r>
            <a:r>
              <a:rPr sz="2180" spc="-178" dirty="0"/>
              <a:t>has</a:t>
            </a:r>
            <a:endParaRPr sz="2180" dirty="0">
              <a:latin typeface="Trebuchet MS"/>
              <a:cs typeface="Trebuchet MS"/>
            </a:endParaRPr>
          </a:p>
          <a:p>
            <a:pPr marL="25168" marR="2317935">
              <a:lnSpc>
                <a:spcPct val="125299"/>
              </a:lnSpc>
            </a:pPr>
            <a:r>
              <a:rPr sz="2180" i="1" spc="-119" dirty="0">
                <a:latin typeface="Verdana"/>
                <a:cs typeface="Verdana"/>
              </a:rPr>
              <a:t>σ</a:t>
            </a:r>
            <a:r>
              <a:rPr sz="2378" i="1" spc="-176" baseline="-10416" dirty="0">
                <a:latin typeface="Trebuchet MS"/>
                <a:cs typeface="Trebuchet MS"/>
              </a:rPr>
              <a:t>i</a:t>
            </a:r>
            <a:r>
              <a:rPr sz="2378" i="1" spc="355" baseline="-10416" dirty="0">
                <a:latin typeface="Trebuchet MS"/>
                <a:cs typeface="Trebuchet MS"/>
              </a:rPr>
              <a:t> </a:t>
            </a:r>
            <a:r>
              <a:rPr sz="2180" spc="-119" dirty="0"/>
              <a:t>is </a:t>
            </a:r>
            <a:r>
              <a:rPr sz="2180" spc="-79" dirty="0"/>
              <a:t>found via </a:t>
            </a:r>
            <a:r>
              <a:rPr sz="2180" spc="-89" dirty="0"/>
              <a:t>binary </a:t>
            </a:r>
            <a:r>
              <a:rPr sz="2180" spc="-168" dirty="0"/>
              <a:t>search </a:t>
            </a:r>
            <a:r>
              <a:rPr sz="2180" spc="-50" dirty="0"/>
              <a:t>(More </a:t>
            </a:r>
            <a:r>
              <a:rPr sz="2180" spc="-40" dirty="0"/>
              <a:t>in </a:t>
            </a:r>
            <a:r>
              <a:rPr sz="2180" spc="-59" dirty="0"/>
              <a:t>the </a:t>
            </a:r>
            <a:r>
              <a:rPr sz="2180" spc="-79" dirty="0"/>
              <a:t>paper)  </a:t>
            </a:r>
            <a:r>
              <a:rPr sz="2180" spc="-99" dirty="0"/>
              <a:t>Gradient </a:t>
            </a:r>
            <a:r>
              <a:rPr sz="2180" spc="-40" dirty="0"/>
              <a:t>of </a:t>
            </a:r>
            <a:r>
              <a:rPr sz="2180" spc="-59" dirty="0"/>
              <a:t>the </a:t>
            </a:r>
            <a:r>
              <a:rPr sz="2180" spc="-89" dirty="0"/>
              <a:t>cost</a:t>
            </a:r>
            <a:r>
              <a:rPr sz="2180" spc="109" dirty="0"/>
              <a:t> </a:t>
            </a:r>
            <a:r>
              <a:rPr sz="2180" spc="-40" dirty="0"/>
              <a:t>function</a:t>
            </a:r>
            <a:endParaRPr sz="218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35450" y="1737149"/>
            <a:ext cx="104215" cy="104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6" name="object 6"/>
          <p:cNvSpPr/>
          <p:nvPr/>
        </p:nvSpPr>
        <p:spPr>
          <a:xfrm>
            <a:off x="1135450" y="2338917"/>
            <a:ext cx="104215" cy="104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7" name="object 7"/>
          <p:cNvSpPr/>
          <p:nvPr/>
        </p:nvSpPr>
        <p:spPr>
          <a:xfrm>
            <a:off x="561216" y="3030884"/>
            <a:ext cx="129332" cy="129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8" name="object 8"/>
          <p:cNvSpPr/>
          <p:nvPr/>
        </p:nvSpPr>
        <p:spPr>
          <a:xfrm>
            <a:off x="561216" y="3447096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9" name="object 9"/>
          <p:cNvSpPr/>
          <p:nvPr/>
        </p:nvSpPr>
        <p:spPr>
          <a:xfrm>
            <a:off x="561216" y="4204295"/>
            <a:ext cx="129332" cy="129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10" name="object 10"/>
          <p:cNvSpPr/>
          <p:nvPr/>
        </p:nvSpPr>
        <p:spPr>
          <a:xfrm>
            <a:off x="561216" y="4620505"/>
            <a:ext cx="129332" cy="129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201</a:t>
            </a:fld>
            <a:endParaRPr lang="de-DE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5463110"/>
            <a:ext cx="4833687" cy="109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01617"/>
      </p:ext>
    </p:extLst>
  </p:cSld>
  <p:clrMapOvr>
    <a:masterClrMapping/>
  </p:clrMapOvr>
  <p:transition>
    <p:cut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046" y="118657"/>
            <a:ext cx="2647566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178" dirty="0">
                <a:latin typeface="Trebuchet MS"/>
                <a:cs typeface="Trebuchet MS"/>
              </a:rPr>
              <a:t>SNE</a:t>
            </a:r>
            <a:r>
              <a:rPr sz="2774" spc="10" dirty="0">
                <a:latin typeface="Trebuchet MS"/>
                <a:cs typeface="Trebuchet MS"/>
              </a:rPr>
              <a:t> </a:t>
            </a:r>
            <a:r>
              <a:rPr sz="2774" spc="-119" dirty="0">
                <a:latin typeface="Trebuchet MS"/>
                <a:cs typeface="Trebuchet MS"/>
              </a:rPr>
              <a:t>optimization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1216" y="1997504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625882" y="1447800"/>
            <a:ext cx="7773448" cy="761535"/>
          </a:xfrm>
          <a:prstGeom prst="rect">
            <a:avLst/>
          </a:prstGeom>
        </p:spPr>
        <p:txBody>
          <a:bodyPr vert="horz" wrap="square" lIns="0" tIns="22650" rIns="0" bIns="0" rtlCol="0" anchor="b" anchorCtr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149" dirty="0"/>
              <a:t>Given </a:t>
            </a:r>
            <a:r>
              <a:rPr spc="-59" dirty="0"/>
              <a:t>the </a:t>
            </a:r>
            <a:r>
              <a:rPr spc="-89" dirty="0"/>
              <a:t>cost </a:t>
            </a:r>
            <a:r>
              <a:rPr spc="-40" dirty="0"/>
              <a:t>function </a:t>
            </a:r>
            <a:r>
              <a:rPr spc="-159" dirty="0"/>
              <a:t>SNE </a:t>
            </a:r>
            <a:r>
              <a:rPr spc="-226" dirty="0"/>
              <a:t>uses </a:t>
            </a:r>
            <a:r>
              <a:rPr spc="-69" dirty="0"/>
              <a:t>gradient </a:t>
            </a:r>
            <a:r>
              <a:rPr spc="-139" dirty="0"/>
              <a:t>descent </a:t>
            </a:r>
            <a:r>
              <a:rPr spc="-50" dirty="0"/>
              <a:t>for</a:t>
            </a:r>
            <a:r>
              <a:rPr spc="-297" dirty="0"/>
              <a:t> </a:t>
            </a:r>
            <a:r>
              <a:rPr spc="-40" dirty="0"/>
              <a:t>optimization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202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9751687"/>
      </p:ext>
    </p:extLst>
  </p:cSld>
  <p:clrMapOvr>
    <a:masterClrMapping/>
  </p:clrMapOvr>
  <p:transition>
    <p:cut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4195" y="142789"/>
            <a:ext cx="2648824" cy="461219"/>
          </a:xfrm>
          <a:prstGeom prst="rect">
            <a:avLst/>
          </a:prstGeom>
        </p:spPr>
        <p:txBody>
          <a:bodyPr vert="horz" wrap="square" lIns="0" tIns="33975" rIns="0" bIns="0" rtlCol="0" anchor="b" anchorCtr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178" dirty="0">
                <a:latin typeface="Trebuchet MS"/>
                <a:cs typeface="Trebuchet MS"/>
              </a:rPr>
              <a:t>SNE</a:t>
            </a:r>
            <a:r>
              <a:rPr sz="2774" spc="10" dirty="0">
                <a:latin typeface="Trebuchet MS"/>
                <a:cs typeface="Trebuchet MS"/>
              </a:rPr>
              <a:t> </a:t>
            </a:r>
            <a:r>
              <a:rPr sz="2774" spc="-119" dirty="0">
                <a:latin typeface="Trebuchet MS"/>
                <a:cs typeface="Trebuchet MS"/>
              </a:rPr>
              <a:t>optimization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1216" y="1997504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/>
          <p:nvPr/>
        </p:nvSpPr>
        <p:spPr>
          <a:xfrm>
            <a:off x="561216" y="2413714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5" name="object 5"/>
          <p:cNvSpPr txBox="1"/>
          <p:nvPr/>
        </p:nvSpPr>
        <p:spPr>
          <a:xfrm>
            <a:off x="802666" y="1745375"/>
            <a:ext cx="7774076" cy="1559594"/>
          </a:xfrm>
          <a:prstGeom prst="rect">
            <a:avLst/>
          </a:prstGeom>
        </p:spPr>
        <p:txBody>
          <a:bodyPr vert="horz" wrap="square" lIns="0" tIns="109474" rIns="0" bIns="0" rtlCol="0">
            <a:spAutoFit/>
          </a:bodyPr>
          <a:lstStyle/>
          <a:p>
            <a:pPr marL="25168">
              <a:spcBef>
                <a:spcPts val="860"/>
              </a:spcBef>
            </a:pPr>
            <a:r>
              <a:rPr sz="2180" spc="-149" dirty="0">
                <a:latin typeface="Arial"/>
                <a:cs typeface="Arial"/>
              </a:rPr>
              <a:t>Given </a:t>
            </a:r>
            <a:r>
              <a:rPr sz="2180" spc="-59" dirty="0">
                <a:latin typeface="Arial"/>
                <a:cs typeface="Arial"/>
              </a:rPr>
              <a:t>the </a:t>
            </a:r>
            <a:r>
              <a:rPr sz="2180" spc="-89" dirty="0">
                <a:latin typeface="Arial"/>
                <a:cs typeface="Arial"/>
              </a:rPr>
              <a:t>cost </a:t>
            </a:r>
            <a:r>
              <a:rPr sz="2180" spc="-40" dirty="0">
                <a:latin typeface="Arial"/>
                <a:cs typeface="Arial"/>
              </a:rPr>
              <a:t>function </a:t>
            </a:r>
            <a:r>
              <a:rPr sz="2180" spc="-159" dirty="0">
                <a:latin typeface="Arial"/>
                <a:cs typeface="Arial"/>
              </a:rPr>
              <a:t>SNE </a:t>
            </a:r>
            <a:r>
              <a:rPr sz="2180" spc="-226" dirty="0">
                <a:latin typeface="Arial"/>
                <a:cs typeface="Arial"/>
              </a:rPr>
              <a:t>uses </a:t>
            </a:r>
            <a:r>
              <a:rPr sz="2180" spc="-69" dirty="0">
                <a:latin typeface="Arial"/>
                <a:cs typeface="Arial"/>
              </a:rPr>
              <a:t>gradient </a:t>
            </a:r>
            <a:r>
              <a:rPr sz="2180" spc="-139" dirty="0">
                <a:latin typeface="Arial"/>
                <a:cs typeface="Arial"/>
              </a:rPr>
              <a:t>descent </a:t>
            </a:r>
            <a:r>
              <a:rPr sz="2180" spc="-50" dirty="0">
                <a:latin typeface="Arial"/>
                <a:cs typeface="Arial"/>
              </a:rPr>
              <a:t>for</a:t>
            </a:r>
            <a:r>
              <a:rPr sz="2180" spc="-297" dirty="0">
                <a:latin typeface="Arial"/>
                <a:cs typeface="Arial"/>
              </a:rPr>
              <a:t> </a:t>
            </a:r>
            <a:r>
              <a:rPr sz="2180" spc="-40" dirty="0">
                <a:latin typeface="Arial"/>
                <a:cs typeface="Arial"/>
              </a:rPr>
              <a:t>optimization</a:t>
            </a:r>
            <a:endParaRPr sz="2180">
              <a:latin typeface="Arial"/>
              <a:cs typeface="Arial"/>
            </a:endParaRPr>
          </a:p>
          <a:p>
            <a:pPr marL="25168" marR="257968">
              <a:lnSpc>
                <a:spcPct val="102600"/>
              </a:lnSpc>
              <a:spcBef>
                <a:spcPts val="595"/>
              </a:spcBef>
            </a:pPr>
            <a:r>
              <a:rPr sz="2180" spc="-59" dirty="0">
                <a:latin typeface="Arial"/>
                <a:cs typeface="Arial"/>
              </a:rPr>
              <a:t>In </a:t>
            </a:r>
            <a:r>
              <a:rPr sz="2180" spc="-50" dirty="0">
                <a:latin typeface="Arial"/>
                <a:cs typeface="Arial"/>
              </a:rPr>
              <a:t>addition </a:t>
            </a:r>
            <a:r>
              <a:rPr sz="2180" spc="20" dirty="0">
                <a:latin typeface="Arial"/>
                <a:cs typeface="Arial"/>
              </a:rPr>
              <a:t>to </a:t>
            </a:r>
            <a:r>
              <a:rPr sz="2180" spc="-59" dirty="0">
                <a:latin typeface="Arial"/>
                <a:cs typeface="Arial"/>
              </a:rPr>
              <a:t>the </a:t>
            </a:r>
            <a:r>
              <a:rPr sz="2180" spc="-69" dirty="0">
                <a:latin typeface="Arial"/>
                <a:cs typeface="Arial"/>
              </a:rPr>
              <a:t>gradient </a:t>
            </a:r>
            <a:r>
              <a:rPr sz="2180" spc="-40" dirty="0">
                <a:latin typeface="Arial"/>
                <a:cs typeface="Arial"/>
              </a:rPr>
              <a:t>of </a:t>
            </a:r>
            <a:r>
              <a:rPr sz="2180" spc="-59" dirty="0">
                <a:latin typeface="Arial"/>
                <a:cs typeface="Arial"/>
              </a:rPr>
              <a:t>the </a:t>
            </a:r>
            <a:r>
              <a:rPr sz="2180" spc="-89" dirty="0">
                <a:latin typeface="Arial"/>
                <a:cs typeface="Arial"/>
              </a:rPr>
              <a:t>cost </a:t>
            </a:r>
            <a:r>
              <a:rPr sz="2180" spc="-40" dirty="0">
                <a:latin typeface="Arial"/>
                <a:cs typeface="Arial"/>
              </a:rPr>
              <a:t>function </a:t>
            </a:r>
            <a:r>
              <a:rPr sz="2180" spc="99" dirty="0">
                <a:latin typeface="Arial"/>
                <a:cs typeface="Arial"/>
              </a:rPr>
              <a:t>it </a:t>
            </a:r>
            <a:r>
              <a:rPr sz="2180" spc="-139" dirty="0">
                <a:latin typeface="Arial"/>
                <a:cs typeface="Arial"/>
              </a:rPr>
              <a:t>also </a:t>
            </a:r>
            <a:r>
              <a:rPr sz="2180" spc="-178" dirty="0">
                <a:latin typeface="Arial"/>
                <a:cs typeface="Arial"/>
              </a:rPr>
              <a:t>has a  </a:t>
            </a:r>
            <a:r>
              <a:rPr sz="2180" spc="-89" dirty="0">
                <a:latin typeface="Arial"/>
                <a:cs typeface="Arial"/>
              </a:rPr>
              <a:t>momentum </a:t>
            </a:r>
            <a:r>
              <a:rPr sz="2180" spc="-50" dirty="0">
                <a:latin typeface="Arial"/>
                <a:cs typeface="Arial"/>
              </a:rPr>
              <a:t>term </a:t>
            </a:r>
            <a:r>
              <a:rPr sz="2180" spc="20" dirty="0">
                <a:latin typeface="Arial"/>
                <a:cs typeface="Arial"/>
              </a:rPr>
              <a:t>to </a:t>
            </a:r>
            <a:r>
              <a:rPr sz="2180" spc="-188" dirty="0">
                <a:latin typeface="Arial"/>
                <a:cs typeface="Arial"/>
              </a:rPr>
              <a:t>speed </a:t>
            </a:r>
            <a:r>
              <a:rPr sz="2180" spc="-99" dirty="0">
                <a:latin typeface="Arial"/>
                <a:cs typeface="Arial"/>
              </a:rPr>
              <a:t>up </a:t>
            </a:r>
            <a:r>
              <a:rPr sz="2180" spc="-59" dirty="0">
                <a:latin typeface="Arial"/>
                <a:cs typeface="Arial"/>
              </a:rPr>
              <a:t>the </a:t>
            </a:r>
            <a:r>
              <a:rPr sz="2180" spc="-40" dirty="0">
                <a:latin typeface="Arial"/>
                <a:cs typeface="Arial"/>
              </a:rPr>
              <a:t>optimization </a:t>
            </a:r>
            <a:r>
              <a:rPr sz="2180" spc="-129" dirty="0">
                <a:latin typeface="Arial"/>
                <a:cs typeface="Arial"/>
              </a:rPr>
              <a:t>and </a:t>
            </a:r>
            <a:r>
              <a:rPr sz="2180" spc="20" dirty="0">
                <a:latin typeface="Arial"/>
                <a:cs typeface="Arial"/>
              </a:rPr>
              <a:t>to </a:t>
            </a:r>
            <a:r>
              <a:rPr sz="2180" spc="-99" dirty="0">
                <a:latin typeface="Arial"/>
                <a:cs typeface="Arial"/>
              </a:rPr>
              <a:t>avoid </a:t>
            </a:r>
            <a:r>
              <a:rPr sz="2180" spc="-69" dirty="0">
                <a:latin typeface="Arial"/>
                <a:cs typeface="Arial"/>
              </a:rPr>
              <a:t>local  </a:t>
            </a:r>
            <a:r>
              <a:rPr sz="2180" spc="-50" dirty="0">
                <a:latin typeface="Arial"/>
                <a:cs typeface="Arial"/>
              </a:rPr>
              <a:t>optima</a:t>
            </a:r>
            <a:endParaRPr sz="2180">
              <a:latin typeface="Arial"/>
              <a:cs typeface="Arial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203</a:t>
            </a:fld>
            <a:endParaRPr lang="de-DE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51757"/>
      </p:ext>
    </p:extLst>
  </p:cSld>
  <p:clrMapOvr>
    <a:masterClrMapping/>
  </p:clrMapOvr>
  <p:transition>
    <p:cut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4195" y="142789"/>
            <a:ext cx="2648824" cy="461219"/>
          </a:xfrm>
          <a:prstGeom prst="rect">
            <a:avLst/>
          </a:prstGeom>
        </p:spPr>
        <p:txBody>
          <a:bodyPr vert="horz" wrap="square" lIns="0" tIns="33975" rIns="0" bIns="0" rtlCol="0" anchor="b" anchorCtr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178" dirty="0">
                <a:latin typeface="Trebuchet MS"/>
                <a:cs typeface="Trebuchet MS"/>
              </a:rPr>
              <a:t>SNE</a:t>
            </a:r>
            <a:r>
              <a:rPr sz="2774" spc="10" dirty="0">
                <a:latin typeface="Trebuchet MS"/>
                <a:cs typeface="Trebuchet MS"/>
              </a:rPr>
              <a:t> </a:t>
            </a:r>
            <a:r>
              <a:rPr sz="2774" spc="-119" dirty="0">
                <a:latin typeface="Trebuchet MS"/>
                <a:cs typeface="Trebuchet MS"/>
              </a:rPr>
              <a:t>optimization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1216" y="1997504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/>
          <p:nvPr/>
        </p:nvSpPr>
        <p:spPr>
          <a:xfrm>
            <a:off x="561216" y="2413714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5" name="object 5"/>
          <p:cNvSpPr txBox="1"/>
          <p:nvPr/>
        </p:nvSpPr>
        <p:spPr>
          <a:xfrm>
            <a:off x="802666" y="1745375"/>
            <a:ext cx="7774076" cy="1559594"/>
          </a:xfrm>
          <a:prstGeom prst="rect">
            <a:avLst/>
          </a:prstGeom>
        </p:spPr>
        <p:txBody>
          <a:bodyPr vert="horz" wrap="square" lIns="0" tIns="109474" rIns="0" bIns="0" rtlCol="0">
            <a:spAutoFit/>
          </a:bodyPr>
          <a:lstStyle/>
          <a:p>
            <a:pPr marL="25168">
              <a:spcBef>
                <a:spcPts val="860"/>
              </a:spcBef>
            </a:pPr>
            <a:r>
              <a:rPr sz="2180" spc="-149" dirty="0">
                <a:latin typeface="Arial"/>
                <a:cs typeface="Arial"/>
              </a:rPr>
              <a:t>Given </a:t>
            </a:r>
            <a:r>
              <a:rPr sz="2180" spc="-59" dirty="0">
                <a:latin typeface="Arial"/>
                <a:cs typeface="Arial"/>
              </a:rPr>
              <a:t>the </a:t>
            </a:r>
            <a:r>
              <a:rPr sz="2180" spc="-89" dirty="0">
                <a:latin typeface="Arial"/>
                <a:cs typeface="Arial"/>
              </a:rPr>
              <a:t>cost </a:t>
            </a:r>
            <a:r>
              <a:rPr sz="2180" spc="-40" dirty="0">
                <a:latin typeface="Arial"/>
                <a:cs typeface="Arial"/>
              </a:rPr>
              <a:t>function </a:t>
            </a:r>
            <a:r>
              <a:rPr sz="2180" spc="-159" dirty="0">
                <a:latin typeface="Arial"/>
                <a:cs typeface="Arial"/>
              </a:rPr>
              <a:t>SNE </a:t>
            </a:r>
            <a:r>
              <a:rPr sz="2180" spc="-226" dirty="0">
                <a:latin typeface="Arial"/>
                <a:cs typeface="Arial"/>
              </a:rPr>
              <a:t>uses </a:t>
            </a:r>
            <a:r>
              <a:rPr sz="2180" spc="-69" dirty="0">
                <a:latin typeface="Arial"/>
                <a:cs typeface="Arial"/>
              </a:rPr>
              <a:t>gradient </a:t>
            </a:r>
            <a:r>
              <a:rPr sz="2180" spc="-139" dirty="0">
                <a:latin typeface="Arial"/>
                <a:cs typeface="Arial"/>
              </a:rPr>
              <a:t>descent </a:t>
            </a:r>
            <a:r>
              <a:rPr sz="2180" spc="-50" dirty="0">
                <a:latin typeface="Arial"/>
                <a:cs typeface="Arial"/>
              </a:rPr>
              <a:t>for</a:t>
            </a:r>
            <a:r>
              <a:rPr sz="2180" spc="-297" dirty="0">
                <a:latin typeface="Arial"/>
                <a:cs typeface="Arial"/>
              </a:rPr>
              <a:t> </a:t>
            </a:r>
            <a:r>
              <a:rPr sz="2180" spc="-40" dirty="0">
                <a:latin typeface="Arial"/>
                <a:cs typeface="Arial"/>
              </a:rPr>
              <a:t>optimization</a:t>
            </a:r>
            <a:endParaRPr sz="2180">
              <a:latin typeface="Arial"/>
              <a:cs typeface="Arial"/>
            </a:endParaRPr>
          </a:p>
          <a:p>
            <a:pPr marL="25168" marR="257968">
              <a:lnSpc>
                <a:spcPct val="102600"/>
              </a:lnSpc>
              <a:spcBef>
                <a:spcPts val="595"/>
              </a:spcBef>
            </a:pPr>
            <a:r>
              <a:rPr sz="2180" spc="-59" dirty="0">
                <a:latin typeface="Arial"/>
                <a:cs typeface="Arial"/>
              </a:rPr>
              <a:t>In </a:t>
            </a:r>
            <a:r>
              <a:rPr sz="2180" spc="-50" dirty="0">
                <a:latin typeface="Arial"/>
                <a:cs typeface="Arial"/>
              </a:rPr>
              <a:t>addition </a:t>
            </a:r>
            <a:r>
              <a:rPr sz="2180" spc="20" dirty="0">
                <a:latin typeface="Arial"/>
                <a:cs typeface="Arial"/>
              </a:rPr>
              <a:t>to </a:t>
            </a:r>
            <a:r>
              <a:rPr sz="2180" spc="-59" dirty="0">
                <a:latin typeface="Arial"/>
                <a:cs typeface="Arial"/>
              </a:rPr>
              <a:t>the </a:t>
            </a:r>
            <a:r>
              <a:rPr sz="2180" spc="-69" dirty="0">
                <a:latin typeface="Arial"/>
                <a:cs typeface="Arial"/>
              </a:rPr>
              <a:t>gradient </a:t>
            </a:r>
            <a:r>
              <a:rPr sz="2180" spc="-40" dirty="0">
                <a:latin typeface="Arial"/>
                <a:cs typeface="Arial"/>
              </a:rPr>
              <a:t>of </a:t>
            </a:r>
            <a:r>
              <a:rPr sz="2180" spc="-59" dirty="0">
                <a:latin typeface="Arial"/>
                <a:cs typeface="Arial"/>
              </a:rPr>
              <a:t>the </a:t>
            </a:r>
            <a:r>
              <a:rPr sz="2180" spc="-89" dirty="0">
                <a:latin typeface="Arial"/>
                <a:cs typeface="Arial"/>
              </a:rPr>
              <a:t>cost </a:t>
            </a:r>
            <a:r>
              <a:rPr sz="2180" spc="-40" dirty="0">
                <a:latin typeface="Arial"/>
                <a:cs typeface="Arial"/>
              </a:rPr>
              <a:t>function </a:t>
            </a:r>
            <a:r>
              <a:rPr sz="2180" spc="99" dirty="0">
                <a:latin typeface="Arial"/>
                <a:cs typeface="Arial"/>
              </a:rPr>
              <a:t>it </a:t>
            </a:r>
            <a:r>
              <a:rPr sz="2180" spc="-139" dirty="0">
                <a:latin typeface="Arial"/>
                <a:cs typeface="Arial"/>
              </a:rPr>
              <a:t>also </a:t>
            </a:r>
            <a:r>
              <a:rPr sz="2180" spc="-178" dirty="0">
                <a:latin typeface="Arial"/>
                <a:cs typeface="Arial"/>
              </a:rPr>
              <a:t>has a  </a:t>
            </a:r>
            <a:r>
              <a:rPr sz="2180" spc="-89" dirty="0">
                <a:latin typeface="Arial"/>
                <a:cs typeface="Arial"/>
              </a:rPr>
              <a:t>momentum </a:t>
            </a:r>
            <a:r>
              <a:rPr sz="2180" spc="-50" dirty="0">
                <a:latin typeface="Arial"/>
                <a:cs typeface="Arial"/>
              </a:rPr>
              <a:t>term </a:t>
            </a:r>
            <a:r>
              <a:rPr sz="2180" spc="20" dirty="0">
                <a:latin typeface="Arial"/>
                <a:cs typeface="Arial"/>
              </a:rPr>
              <a:t>to </a:t>
            </a:r>
            <a:r>
              <a:rPr sz="2180" spc="-188" dirty="0">
                <a:latin typeface="Arial"/>
                <a:cs typeface="Arial"/>
              </a:rPr>
              <a:t>speed </a:t>
            </a:r>
            <a:r>
              <a:rPr sz="2180" spc="-99" dirty="0">
                <a:latin typeface="Arial"/>
                <a:cs typeface="Arial"/>
              </a:rPr>
              <a:t>up </a:t>
            </a:r>
            <a:r>
              <a:rPr sz="2180" spc="-59" dirty="0">
                <a:latin typeface="Arial"/>
                <a:cs typeface="Arial"/>
              </a:rPr>
              <a:t>the </a:t>
            </a:r>
            <a:r>
              <a:rPr sz="2180" spc="-40" dirty="0">
                <a:latin typeface="Arial"/>
                <a:cs typeface="Arial"/>
              </a:rPr>
              <a:t>optimization </a:t>
            </a:r>
            <a:r>
              <a:rPr sz="2180" spc="-129" dirty="0">
                <a:latin typeface="Arial"/>
                <a:cs typeface="Arial"/>
              </a:rPr>
              <a:t>and </a:t>
            </a:r>
            <a:r>
              <a:rPr sz="2180" spc="20" dirty="0">
                <a:latin typeface="Arial"/>
                <a:cs typeface="Arial"/>
              </a:rPr>
              <a:t>to </a:t>
            </a:r>
            <a:r>
              <a:rPr sz="2180" spc="-99" dirty="0">
                <a:latin typeface="Arial"/>
                <a:cs typeface="Arial"/>
              </a:rPr>
              <a:t>avoid </a:t>
            </a:r>
            <a:r>
              <a:rPr sz="2180" spc="-69" dirty="0">
                <a:latin typeface="Arial"/>
                <a:cs typeface="Arial"/>
              </a:rPr>
              <a:t>local  </a:t>
            </a:r>
            <a:r>
              <a:rPr sz="2180" spc="-50" dirty="0">
                <a:latin typeface="Arial"/>
                <a:cs typeface="Arial"/>
              </a:rPr>
              <a:t>optima</a:t>
            </a:r>
            <a:endParaRPr sz="2180">
              <a:latin typeface="Arial"/>
              <a:cs typeface="Arial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204</a:t>
            </a:fld>
            <a:endParaRPr lang="de-DE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08" y="3971822"/>
            <a:ext cx="57245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83483"/>
      </p:ext>
    </p:extLst>
  </p:cSld>
  <p:clrMapOvr>
    <a:masterClrMapping/>
  </p:clrMapOvr>
  <p:transition>
    <p:cut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3046" y="118657"/>
            <a:ext cx="7037942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-79" dirty="0">
                <a:latin typeface="Trebuchet MS"/>
                <a:cs typeface="Trebuchet MS"/>
              </a:rPr>
              <a:t>Drawbacks </a:t>
            </a:r>
            <a:r>
              <a:rPr sz="2774" spc="-139" dirty="0">
                <a:latin typeface="Trebuchet MS"/>
                <a:cs typeface="Trebuchet MS"/>
              </a:rPr>
              <a:t>of </a:t>
            </a:r>
            <a:r>
              <a:rPr sz="2774" spc="178" dirty="0">
                <a:latin typeface="Trebuchet MS"/>
                <a:cs typeface="Trebuchet MS"/>
              </a:rPr>
              <a:t>SNE</a:t>
            </a:r>
            <a:r>
              <a:rPr sz="2774" spc="337" dirty="0">
                <a:latin typeface="Trebuchet MS"/>
                <a:cs typeface="Trebuchet MS"/>
              </a:rPr>
              <a:t> </a:t>
            </a:r>
            <a:r>
              <a:rPr sz="2774" spc="-119" dirty="0">
                <a:latin typeface="Trebuchet MS"/>
                <a:cs typeface="Trebuchet MS"/>
              </a:rPr>
              <a:t>and </a:t>
            </a:r>
            <a:r>
              <a:rPr sz="2774" spc="-149" dirty="0">
                <a:latin typeface="Trebuchet MS"/>
                <a:cs typeface="Trebuchet MS"/>
              </a:rPr>
              <a:t>novel </a:t>
            </a:r>
            <a:r>
              <a:rPr sz="2774" spc="-159" dirty="0">
                <a:latin typeface="Trebuchet MS"/>
                <a:cs typeface="Trebuchet MS"/>
              </a:rPr>
              <a:t>features </a:t>
            </a:r>
            <a:r>
              <a:rPr sz="2774" spc="-139" dirty="0">
                <a:latin typeface="Trebuchet MS"/>
                <a:cs typeface="Trebuchet MS"/>
              </a:rPr>
              <a:t>of </a:t>
            </a:r>
            <a:r>
              <a:rPr sz="2774" spc="69" dirty="0">
                <a:latin typeface="Trebuchet MS"/>
                <a:cs typeface="Trebuchet MS"/>
              </a:rPr>
              <a:t>t-SNE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1216" y="2355378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5" name="object 5"/>
          <p:cNvSpPr/>
          <p:nvPr/>
        </p:nvSpPr>
        <p:spPr>
          <a:xfrm>
            <a:off x="561216" y="2771588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6" name="object 6"/>
          <p:cNvSpPr txBox="1"/>
          <p:nvPr/>
        </p:nvSpPr>
        <p:spPr>
          <a:xfrm>
            <a:off x="253574" y="1687063"/>
            <a:ext cx="4742716" cy="1284711"/>
          </a:xfrm>
          <a:prstGeom prst="rect">
            <a:avLst/>
          </a:prstGeom>
        </p:spPr>
        <p:txBody>
          <a:bodyPr vert="horz" wrap="square" lIns="0" tIns="109474" rIns="0" bIns="0" rtlCol="0">
            <a:spAutoFit/>
          </a:bodyPr>
          <a:lstStyle/>
          <a:p>
            <a:pPr marL="25168">
              <a:spcBef>
                <a:spcPts val="860"/>
              </a:spcBef>
            </a:pPr>
            <a:r>
              <a:rPr sz="2180" spc="-159" dirty="0">
                <a:latin typeface="Arial"/>
                <a:cs typeface="Arial"/>
              </a:rPr>
              <a:t>SNE </a:t>
            </a:r>
            <a:r>
              <a:rPr sz="2180" spc="-178" dirty="0">
                <a:latin typeface="Arial"/>
                <a:cs typeface="Arial"/>
              </a:rPr>
              <a:t>has </a:t>
            </a:r>
            <a:r>
              <a:rPr sz="2180" spc="-69" dirty="0">
                <a:latin typeface="Arial"/>
                <a:cs typeface="Arial"/>
              </a:rPr>
              <a:t>two </a:t>
            </a:r>
            <a:r>
              <a:rPr sz="2180" spc="-89" dirty="0">
                <a:latin typeface="Arial"/>
                <a:cs typeface="Arial"/>
              </a:rPr>
              <a:t>main</a:t>
            </a:r>
            <a:r>
              <a:rPr sz="2180" spc="-59" dirty="0">
                <a:latin typeface="Arial"/>
                <a:cs typeface="Arial"/>
              </a:rPr>
              <a:t> </a:t>
            </a:r>
            <a:r>
              <a:rPr sz="2180" spc="-119" dirty="0">
                <a:latin typeface="Arial"/>
                <a:cs typeface="Arial"/>
              </a:rPr>
              <a:t>drawbacks:</a:t>
            </a:r>
            <a:endParaRPr sz="2180">
              <a:latin typeface="Arial"/>
              <a:cs typeface="Arial"/>
            </a:endParaRPr>
          </a:p>
          <a:p>
            <a:pPr marL="573821" marR="10067">
              <a:lnSpc>
                <a:spcPct val="125299"/>
              </a:lnSpc>
            </a:pPr>
            <a:r>
              <a:rPr sz="2180" spc="-119" dirty="0">
                <a:latin typeface="Arial"/>
                <a:cs typeface="Arial"/>
              </a:rPr>
              <a:t>Cost </a:t>
            </a:r>
            <a:r>
              <a:rPr sz="2180" spc="-40" dirty="0">
                <a:latin typeface="Arial"/>
                <a:cs typeface="Arial"/>
              </a:rPr>
              <a:t>function </a:t>
            </a:r>
            <a:r>
              <a:rPr sz="2180" spc="-119" dirty="0">
                <a:latin typeface="Arial"/>
                <a:cs typeface="Arial"/>
              </a:rPr>
              <a:t>is </a:t>
            </a:r>
            <a:r>
              <a:rPr sz="2180" spc="-10" dirty="0">
                <a:latin typeface="Arial"/>
                <a:cs typeface="Arial"/>
              </a:rPr>
              <a:t>difficult </a:t>
            </a:r>
            <a:r>
              <a:rPr sz="2180" spc="20" dirty="0">
                <a:latin typeface="Arial"/>
                <a:cs typeface="Arial"/>
              </a:rPr>
              <a:t>to </a:t>
            </a:r>
            <a:r>
              <a:rPr sz="2180" spc="-69" dirty="0">
                <a:latin typeface="Arial"/>
                <a:cs typeface="Arial"/>
              </a:rPr>
              <a:t>optimize  </a:t>
            </a:r>
            <a:r>
              <a:rPr sz="2180" spc="-109" dirty="0">
                <a:latin typeface="Arial"/>
                <a:cs typeface="Arial"/>
              </a:rPr>
              <a:t>Crowding</a:t>
            </a:r>
            <a:r>
              <a:rPr sz="2180" spc="99" dirty="0">
                <a:latin typeface="Arial"/>
                <a:cs typeface="Arial"/>
              </a:rPr>
              <a:t> </a:t>
            </a:r>
            <a:r>
              <a:rPr sz="2180" spc="-109" dirty="0">
                <a:latin typeface="Arial"/>
                <a:cs typeface="Arial"/>
              </a:rPr>
              <a:t>problem</a:t>
            </a:r>
            <a:endParaRPr sz="2180">
              <a:latin typeface="Arial"/>
              <a:cs typeface="Arial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205</a:t>
            </a:fld>
            <a:endParaRPr lang="de-DE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6532478"/>
      </p:ext>
    </p:extLst>
  </p:cSld>
  <p:clrMapOvr>
    <a:masterClrMapping/>
  </p:clrMapOvr>
  <p:transition>
    <p:cut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4194" y="142788"/>
            <a:ext cx="7037316" cy="461219"/>
          </a:xfrm>
          <a:prstGeom prst="rect">
            <a:avLst/>
          </a:prstGeom>
        </p:spPr>
        <p:txBody>
          <a:bodyPr vert="horz" wrap="square" lIns="0" tIns="33975" rIns="0" bIns="0" rtlCol="0" anchor="b" anchorCtr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-79" dirty="0">
                <a:latin typeface="Trebuchet MS"/>
                <a:cs typeface="Trebuchet MS"/>
              </a:rPr>
              <a:t>Drawbacks </a:t>
            </a:r>
            <a:r>
              <a:rPr sz="2774" spc="-139" dirty="0">
                <a:latin typeface="Trebuchet MS"/>
                <a:cs typeface="Trebuchet MS"/>
              </a:rPr>
              <a:t>of </a:t>
            </a:r>
            <a:r>
              <a:rPr sz="2774" spc="178" dirty="0">
                <a:latin typeface="Trebuchet MS"/>
                <a:cs typeface="Trebuchet MS"/>
              </a:rPr>
              <a:t>SNE</a:t>
            </a:r>
            <a:r>
              <a:rPr sz="2774" spc="337" dirty="0">
                <a:latin typeface="Trebuchet MS"/>
                <a:cs typeface="Trebuchet MS"/>
              </a:rPr>
              <a:t> </a:t>
            </a:r>
            <a:r>
              <a:rPr sz="2774" spc="-119" dirty="0">
                <a:latin typeface="Trebuchet MS"/>
                <a:cs typeface="Trebuchet MS"/>
              </a:rPr>
              <a:t>and </a:t>
            </a:r>
            <a:r>
              <a:rPr sz="2774" spc="-149" dirty="0">
                <a:latin typeface="Trebuchet MS"/>
                <a:cs typeface="Trebuchet MS"/>
              </a:rPr>
              <a:t>novel </a:t>
            </a:r>
            <a:r>
              <a:rPr sz="2774" spc="-159" dirty="0">
                <a:latin typeface="Trebuchet MS"/>
                <a:cs typeface="Trebuchet MS"/>
              </a:rPr>
              <a:t>features </a:t>
            </a:r>
            <a:r>
              <a:rPr sz="2774" spc="-139" dirty="0">
                <a:latin typeface="Trebuchet MS"/>
                <a:cs typeface="Trebuchet MS"/>
              </a:rPr>
              <a:t>of </a:t>
            </a:r>
            <a:r>
              <a:rPr sz="2774" spc="69" dirty="0">
                <a:latin typeface="Trebuchet MS"/>
                <a:cs typeface="Trebuchet MS"/>
              </a:rPr>
              <a:t>t-SNE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1216" y="2355378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/>
          <p:nvPr/>
        </p:nvSpPr>
        <p:spPr>
          <a:xfrm>
            <a:off x="561216" y="2771588"/>
            <a:ext cx="129332" cy="129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5" name="object 5"/>
          <p:cNvSpPr/>
          <p:nvPr/>
        </p:nvSpPr>
        <p:spPr>
          <a:xfrm>
            <a:off x="561216" y="3563896"/>
            <a:ext cx="129332" cy="129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6" name="object 6"/>
          <p:cNvSpPr/>
          <p:nvPr/>
        </p:nvSpPr>
        <p:spPr>
          <a:xfrm>
            <a:off x="1135450" y="3940040"/>
            <a:ext cx="104215" cy="1042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7" name="object 7"/>
          <p:cNvSpPr txBox="1"/>
          <p:nvPr/>
        </p:nvSpPr>
        <p:spPr>
          <a:xfrm>
            <a:off x="1351786" y="4074265"/>
            <a:ext cx="1604394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-109" dirty="0">
                <a:latin typeface="Arial"/>
                <a:cs typeface="Arial"/>
              </a:rPr>
              <a:t>and </a:t>
            </a:r>
            <a:r>
              <a:rPr sz="1982" i="1" spc="-89" dirty="0">
                <a:latin typeface="Arial"/>
                <a:cs typeface="Arial"/>
              </a:rPr>
              <a:t>q</a:t>
            </a:r>
            <a:r>
              <a:rPr sz="2081" i="1" spc="-133" baseline="-15873" dirty="0">
                <a:latin typeface="Trebuchet MS"/>
                <a:cs typeface="Trebuchet MS"/>
              </a:rPr>
              <a:t>i </a:t>
            </a:r>
            <a:r>
              <a:rPr sz="2081" i="1" spc="-14" baseline="-15873" dirty="0">
                <a:latin typeface="Arial"/>
                <a:cs typeface="Arial"/>
              </a:rPr>
              <a:t>|</a:t>
            </a:r>
            <a:r>
              <a:rPr sz="2081" i="1" spc="-14" baseline="-15873" dirty="0">
                <a:latin typeface="Trebuchet MS"/>
                <a:cs typeface="Trebuchet MS"/>
              </a:rPr>
              <a:t>j </a:t>
            </a:r>
            <a:r>
              <a:rPr sz="1982" spc="377" dirty="0">
                <a:latin typeface="Arial"/>
                <a:cs typeface="Arial"/>
              </a:rPr>
              <a:t>=</a:t>
            </a:r>
            <a:r>
              <a:rPr sz="1982" spc="-149" dirty="0">
                <a:latin typeface="Arial"/>
                <a:cs typeface="Arial"/>
              </a:rPr>
              <a:t> </a:t>
            </a:r>
            <a:r>
              <a:rPr sz="1982" i="1" spc="-109" dirty="0">
                <a:latin typeface="Arial"/>
                <a:cs typeface="Arial"/>
              </a:rPr>
              <a:t>q</a:t>
            </a:r>
            <a:r>
              <a:rPr sz="2081" i="1" spc="-162" baseline="-15873" dirty="0">
                <a:latin typeface="Trebuchet MS"/>
                <a:cs typeface="Trebuchet MS"/>
              </a:rPr>
              <a:t>j </a:t>
            </a:r>
            <a:r>
              <a:rPr sz="2081" i="1" spc="14" baseline="-15873" dirty="0">
                <a:latin typeface="Arial"/>
                <a:cs typeface="Arial"/>
              </a:rPr>
              <a:t>|</a:t>
            </a:r>
            <a:r>
              <a:rPr sz="2081" i="1" spc="14" baseline="-15873" dirty="0">
                <a:latin typeface="Trebuchet MS"/>
                <a:cs typeface="Trebuchet MS"/>
              </a:rPr>
              <a:t>i </a:t>
            </a:r>
            <a:r>
              <a:rPr sz="1982" spc="99" dirty="0">
                <a:latin typeface="Arial"/>
                <a:cs typeface="Arial"/>
              </a:rPr>
              <a:t>)</a:t>
            </a:r>
            <a:endParaRPr sz="1982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35450" y="4541782"/>
            <a:ext cx="104215" cy="1042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9" name="object 9"/>
          <p:cNvSpPr txBox="1"/>
          <p:nvPr/>
        </p:nvSpPr>
        <p:spPr>
          <a:xfrm>
            <a:off x="253573" y="1687063"/>
            <a:ext cx="8549221" cy="3345211"/>
          </a:xfrm>
          <a:prstGeom prst="rect">
            <a:avLst/>
          </a:prstGeom>
        </p:spPr>
        <p:txBody>
          <a:bodyPr vert="horz" wrap="square" lIns="0" tIns="109474" rIns="0" bIns="0" rtlCol="0">
            <a:spAutoFit/>
          </a:bodyPr>
          <a:lstStyle/>
          <a:p>
            <a:pPr marL="25168">
              <a:spcBef>
                <a:spcPts val="860"/>
              </a:spcBef>
            </a:pPr>
            <a:r>
              <a:rPr sz="2180" spc="-159" dirty="0">
                <a:latin typeface="Arial"/>
                <a:cs typeface="Arial"/>
              </a:rPr>
              <a:t>SNE </a:t>
            </a:r>
            <a:r>
              <a:rPr sz="2180" spc="-178" dirty="0">
                <a:latin typeface="Arial"/>
                <a:cs typeface="Arial"/>
              </a:rPr>
              <a:t>has </a:t>
            </a:r>
            <a:r>
              <a:rPr sz="2180" spc="-69" dirty="0">
                <a:latin typeface="Arial"/>
                <a:cs typeface="Arial"/>
              </a:rPr>
              <a:t>two </a:t>
            </a:r>
            <a:r>
              <a:rPr sz="2180" spc="-89" dirty="0">
                <a:latin typeface="Arial"/>
                <a:cs typeface="Arial"/>
              </a:rPr>
              <a:t>main</a:t>
            </a:r>
            <a:r>
              <a:rPr sz="2180" spc="-40" dirty="0">
                <a:latin typeface="Arial"/>
                <a:cs typeface="Arial"/>
              </a:rPr>
              <a:t> </a:t>
            </a:r>
            <a:r>
              <a:rPr sz="2180" spc="-119" dirty="0">
                <a:latin typeface="Arial"/>
                <a:cs typeface="Arial"/>
              </a:rPr>
              <a:t>drawbacks:</a:t>
            </a:r>
            <a:endParaRPr sz="2180" dirty="0">
              <a:latin typeface="Arial"/>
              <a:cs typeface="Arial"/>
            </a:endParaRPr>
          </a:p>
          <a:p>
            <a:pPr marL="573821" marR="3815407">
              <a:lnSpc>
                <a:spcPct val="125299"/>
              </a:lnSpc>
            </a:pPr>
            <a:r>
              <a:rPr sz="2180" spc="-119" dirty="0">
                <a:latin typeface="Arial"/>
                <a:cs typeface="Arial"/>
              </a:rPr>
              <a:t>Cost </a:t>
            </a:r>
            <a:r>
              <a:rPr sz="2180" spc="-40" dirty="0">
                <a:latin typeface="Arial"/>
                <a:cs typeface="Arial"/>
              </a:rPr>
              <a:t>function </a:t>
            </a:r>
            <a:r>
              <a:rPr sz="2180" spc="-119" dirty="0">
                <a:latin typeface="Arial"/>
                <a:cs typeface="Arial"/>
              </a:rPr>
              <a:t>is </a:t>
            </a:r>
            <a:r>
              <a:rPr sz="2180" spc="-10" dirty="0">
                <a:latin typeface="Arial"/>
                <a:cs typeface="Arial"/>
              </a:rPr>
              <a:t>difficult </a:t>
            </a:r>
            <a:r>
              <a:rPr sz="2180" spc="20" dirty="0">
                <a:latin typeface="Arial"/>
                <a:cs typeface="Arial"/>
              </a:rPr>
              <a:t>to </a:t>
            </a:r>
            <a:r>
              <a:rPr sz="2180" spc="-69" dirty="0">
                <a:latin typeface="Arial"/>
                <a:cs typeface="Arial"/>
              </a:rPr>
              <a:t>optimize  </a:t>
            </a:r>
            <a:r>
              <a:rPr sz="2180" spc="-109" dirty="0">
                <a:latin typeface="Arial"/>
                <a:cs typeface="Arial"/>
              </a:rPr>
              <a:t>Crowding</a:t>
            </a:r>
            <a:r>
              <a:rPr sz="2180" spc="99" dirty="0">
                <a:latin typeface="Arial"/>
                <a:cs typeface="Arial"/>
              </a:rPr>
              <a:t> </a:t>
            </a:r>
            <a:r>
              <a:rPr sz="2180" spc="-109" dirty="0">
                <a:latin typeface="Arial"/>
                <a:cs typeface="Arial"/>
              </a:rPr>
              <a:t>problem</a:t>
            </a:r>
            <a:endParaRPr sz="2180" dirty="0">
              <a:latin typeface="Arial"/>
              <a:cs typeface="Arial"/>
            </a:endParaRPr>
          </a:p>
          <a:p>
            <a:pPr marL="25168">
              <a:spcBef>
                <a:spcPts val="662"/>
              </a:spcBef>
            </a:pPr>
            <a:r>
              <a:rPr sz="2180" spc="-99" dirty="0">
                <a:latin typeface="Arial"/>
                <a:cs typeface="Arial"/>
              </a:rPr>
              <a:t>Novel </a:t>
            </a:r>
            <a:r>
              <a:rPr sz="2180" spc="-109" dirty="0">
                <a:latin typeface="Arial"/>
                <a:cs typeface="Arial"/>
              </a:rPr>
              <a:t>features </a:t>
            </a:r>
            <a:r>
              <a:rPr sz="2180" spc="-40" dirty="0">
                <a:latin typeface="Arial"/>
                <a:cs typeface="Arial"/>
              </a:rPr>
              <a:t>in </a:t>
            </a:r>
            <a:r>
              <a:rPr sz="2180" spc="-59" dirty="0">
                <a:latin typeface="Arial"/>
                <a:cs typeface="Arial"/>
              </a:rPr>
              <a:t>t-SNE</a:t>
            </a:r>
            <a:endParaRPr sz="2180" dirty="0">
              <a:latin typeface="Arial"/>
              <a:cs typeface="Arial"/>
            </a:endParaRPr>
          </a:p>
          <a:p>
            <a:pPr marL="573821">
              <a:spcBef>
                <a:spcPts val="337"/>
              </a:spcBef>
            </a:pPr>
            <a:r>
              <a:rPr sz="2180" spc="-59" dirty="0">
                <a:latin typeface="Arial"/>
                <a:cs typeface="Arial"/>
              </a:rPr>
              <a:t>t-SNE </a:t>
            </a:r>
            <a:r>
              <a:rPr sz="2180" spc="-89" dirty="0">
                <a:latin typeface="Arial"/>
                <a:cs typeface="Arial"/>
              </a:rPr>
              <a:t>cost </a:t>
            </a:r>
            <a:r>
              <a:rPr sz="2180" spc="-40" dirty="0">
                <a:latin typeface="Arial"/>
                <a:cs typeface="Arial"/>
              </a:rPr>
              <a:t>function </a:t>
            </a:r>
            <a:r>
              <a:rPr sz="2180" spc="-178" dirty="0">
                <a:latin typeface="Arial"/>
                <a:cs typeface="Arial"/>
              </a:rPr>
              <a:t>has </a:t>
            </a:r>
            <a:r>
              <a:rPr sz="2180" spc="-69" dirty="0">
                <a:latin typeface="Arial"/>
                <a:cs typeface="Arial"/>
              </a:rPr>
              <a:t>two </a:t>
            </a:r>
            <a:r>
              <a:rPr sz="2180" spc="-30" dirty="0">
                <a:latin typeface="Arial"/>
                <a:cs typeface="Arial"/>
              </a:rPr>
              <a:t>distinct</a:t>
            </a:r>
            <a:r>
              <a:rPr sz="2180" spc="139" dirty="0">
                <a:latin typeface="Arial"/>
                <a:cs typeface="Arial"/>
              </a:rPr>
              <a:t> </a:t>
            </a:r>
            <a:r>
              <a:rPr sz="2180" spc="-99" dirty="0">
                <a:latin typeface="Arial"/>
                <a:cs typeface="Arial"/>
              </a:rPr>
              <a:t>features:</a:t>
            </a:r>
            <a:endParaRPr sz="2180" dirty="0">
              <a:latin typeface="Arial"/>
              <a:cs typeface="Arial"/>
            </a:endParaRPr>
          </a:p>
          <a:p>
            <a:pPr marL="1122475">
              <a:spcBef>
                <a:spcPts val="347"/>
              </a:spcBef>
            </a:pPr>
            <a:r>
              <a:rPr sz="1982" spc="-99" dirty="0">
                <a:latin typeface="Arial"/>
                <a:cs typeface="Arial"/>
              </a:rPr>
              <a:t>Cost </a:t>
            </a:r>
            <a:r>
              <a:rPr sz="1982" spc="-30" dirty="0">
                <a:latin typeface="Arial"/>
                <a:cs typeface="Arial"/>
              </a:rPr>
              <a:t>function </a:t>
            </a:r>
            <a:r>
              <a:rPr sz="1982" spc="-109" dirty="0">
                <a:latin typeface="Arial"/>
                <a:cs typeface="Arial"/>
              </a:rPr>
              <a:t>is </a:t>
            </a:r>
            <a:r>
              <a:rPr sz="1982" spc="-89" dirty="0">
                <a:latin typeface="Arial"/>
                <a:cs typeface="Arial"/>
              </a:rPr>
              <a:t>symmetrized </a:t>
            </a:r>
            <a:r>
              <a:rPr sz="1982" spc="-109" dirty="0">
                <a:latin typeface="Arial"/>
                <a:cs typeface="Arial"/>
              </a:rPr>
              <a:t>version </a:t>
            </a:r>
            <a:r>
              <a:rPr sz="1982" spc="-40" dirty="0">
                <a:latin typeface="Arial"/>
                <a:cs typeface="Arial"/>
              </a:rPr>
              <a:t>of </a:t>
            </a:r>
            <a:r>
              <a:rPr sz="1982" spc="20" dirty="0">
                <a:latin typeface="Arial"/>
                <a:cs typeface="Arial"/>
              </a:rPr>
              <a:t>that </a:t>
            </a:r>
            <a:r>
              <a:rPr sz="1982" spc="-30" dirty="0">
                <a:latin typeface="Arial"/>
                <a:cs typeface="Arial"/>
              </a:rPr>
              <a:t>in </a:t>
            </a:r>
            <a:r>
              <a:rPr sz="1982" spc="-109" dirty="0">
                <a:latin typeface="Arial"/>
                <a:cs typeface="Arial"/>
              </a:rPr>
              <a:t>SNE. </a:t>
            </a:r>
            <a:r>
              <a:rPr sz="1982" spc="-59" dirty="0">
                <a:latin typeface="Arial"/>
                <a:cs typeface="Arial"/>
              </a:rPr>
              <a:t>i.e. </a:t>
            </a:r>
            <a:r>
              <a:rPr sz="1982" spc="-20" dirty="0">
                <a:latin typeface="Arial"/>
                <a:cs typeface="Arial"/>
              </a:rPr>
              <a:t>(</a:t>
            </a:r>
            <a:r>
              <a:rPr sz="1982" i="1" spc="-20" dirty="0">
                <a:latin typeface="Arial"/>
                <a:cs typeface="Arial"/>
              </a:rPr>
              <a:t>p</a:t>
            </a:r>
            <a:r>
              <a:rPr sz="2081" i="1" spc="-30" baseline="-15873" dirty="0">
                <a:latin typeface="Trebuchet MS"/>
                <a:cs typeface="Trebuchet MS"/>
              </a:rPr>
              <a:t>i </a:t>
            </a:r>
            <a:r>
              <a:rPr sz="2081" i="1" spc="-14" baseline="-15873" dirty="0">
                <a:latin typeface="Arial"/>
                <a:cs typeface="Arial"/>
              </a:rPr>
              <a:t>|</a:t>
            </a:r>
            <a:r>
              <a:rPr sz="2081" i="1" spc="-14" baseline="-15873" dirty="0">
                <a:latin typeface="Trebuchet MS"/>
                <a:cs typeface="Trebuchet MS"/>
              </a:rPr>
              <a:t>j </a:t>
            </a:r>
            <a:r>
              <a:rPr sz="1982" spc="377" dirty="0">
                <a:latin typeface="Arial"/>
                <a:cs typeface="Arial"/>
              </a:rPr>
              <a:t>=</a:t>
            </a:r>
            <a:r>
              <a:rPr sz="1982" spc="921" dirty="0">
                <a:latin typeface="Arial"/>
                <a:cs typeface="Arial"/>
              </a:rPr>
              <a:t> </a:t>
            </a:r>
            <a:r>
              <a:rPr sz="1982" i="1" spc="-109" dirty="0">
                <a:latin typeface="Arial"/>
                <a:cs typeface="Arial"/>
              </a:rPr>
              <a:t>p</a:t>
            </a:r>
            <a:r>
              <a:rPr sz="2081" i="1" spc="-162" baseline="-15873" dirty="0">
                <a:latin typeface="Trebuchet MS"/>
                <a:cs typeface="Trebuchet MS"/>
              </a:rPr>
              <a:t>j </a:t>
            </a:r>
            <a:r>
              <a:rPr sz="2081" i="1" spc="14" baseline="-15873" dirty="0">
                <a:latin typeface="Arial"/>
                <a:cs typeface="Arial"/>
              </a:rPr>
              <a:t>|</a:t>
            </a:r>
            <a:r>
              <a:rPr sz="2081" i="1" spc="14" baseline="-15873" dirty="0">
                <a:latin typeface="Trebuchet MS"/>
                <a:cs typeface="Trebuchet MS"/>
              </a:rPr>
              <a:t>i</a:t>
            </a:r>
            <a:endParaRPr sz="2081" baseline="-15873" dirty="0">
              <a:latin typeface="Trebuchet MS"/>
              <a:cs typeface="Trebuchet MS"/>
            </a:endParaRPr>
          </a:p>
          <a:p>
            <a:pPr marL="1122475" marR="10067">
              <a:spcBef>
                <a:spcPts val="2368"/>
              </a:spcBef>
            </a:pPr>
            <a:r>
              <a:rPr sz="1982" spc="-59" dirty="0">
                <a:latin typeface="Arial"/>
                <a:cs typeface="Arial"/>
              </a:rPr>
              <a:t>Student </a:t>
            </a:r>
            <a:r>
              <a:rPr sz="1982" spc="-10" dirty="0">
                <a:latin typeface="Arial"/>
                <a:cs typeface="Arial"/>
              </a:rPr>
              <a:t>t-distribution </a:t>
            </a:r>
            <a:r>
              <a:rPr sz="1982" spc="-109" dirty="0">
                <a:latin typeface="Arial"/>
                <a:cs typeface="Arial"/>
              </a:rPr>
              <a:t>is </a:t>
            </a:r>
            <a:r>
              <a:rPr sz="1982" spc="-159" dirty="0">
                <a:latin typeface="Arial"/>
                <a:cs typeface="Arial"/>
              </a:rPr>
              <a:t>used </a:t>
            </a:r>
            <a:r>
              <a:rPr sz="1982" spc="20" dirty="0">
                <a:latin typeface="Arial"/>
                <a:cs typeface="Arial"/>
              </a:rPr>
              <a:t>to </a:t>
            </a:r>
            <a:r>
              <a:rPr sz="1982" spc="-79" dirty="0">
                <a:latin typeface="Arial"/>
                <a:cs typeface="Arial"/>
              </a:rPr>
              <a:t>compute </a:t>
            </a:r>
            <a:r>
              <a:rPr sz="1982" spc="-50" dirty="0">
                <a:latin typeface="Arial"/>
                <a:cs typeface="Arial"/>
              </a:rPr>
              <a:t>the </a:t>
            </a:r>
            <a:r>
              <a:rPr sz="1982" spc="-59" dirty="0">
                <a:latin typeface="Arial"/>
                <a:cs typeface="Arial"/>
              </a:rPr>
              <a:t>similarities </a:t>
            </a:r>
            <a:r>
              <a:rPr sz="1982" spc="-129" dirty="0">
                <a:latin typeface="Arial"/>
                <a:cs typeface="Arial"/>
              </a:rPr>
              <a:t>between </a:t>
            </a:r>
            <a:r>
              <a:rPr sz="1982" spc="-59" dirty="0">
                <a:latin typeface="Arial"/>
                <a:cs typeface="Arial"/>
              </a:rPr>
              <a:t>data  </a:t>
            </a:r>
            <a:r>
              <a:rPr sz="1982" spc="-50" dirty="0">
                <a:latin typeface="Arial"/>
                <a:cs typeface="Arial"/>
              </a:rPr>
              <a:t>points </a:t>
            </a:r>
            <a:r>
              <a:rPr sz="1982" spc="-30" dirty="0">
                <a:latin typeface="Arial"/>
                <a:cs typeface="Arial"/>
              </a:rPr>
              <a:t>in </a:t>
            </a:r>
            <a:r>
              <a:rPr sz="1982" spc="-50" dirty="0">
                <a:latin typeface="Arial"/>
                <a:cs typeface="Arial"/>
              </a:rPr>
              <a:t>the </a:t>
            </a:r>
            <a:r>
              <a:rPr sz="1982" spc="-79" dirty="0">
                <a:latin typeface="Arial"/>
                <a:cs typeface="Arial"/>
              </a:rPr>
              <a:t>low </a:t>
            </a:r>
            <a:r>
              <a:rPr sz="1982" spc="-89" dirty="0">
                <a:latin typeface="Arial"/>
                <a:cs typeface="Arial"/>
              </a:rPr>
              <a:t>dimensional</a:t>
            </a:r>
            <a:r>
              <a:rPr sz="1982" spc="-268" dirty="0">
                <a:latin typeface="Arial"/>
                <a:cs typeface="Arial"/>
              </a:rPr>
              <a:t> </a:t>
            </a:r>
            <a:r>
              <a:rPr sz="1982" spc="-139" dirty="0">
                <a:latin typeface="Arial"/>
                <a:cs typeface="Arial"/>
              </a:rPr>
              <a:t>space.</a:t>
            </a:r>
            <a:endParaRPr sz="1982" dirty="0">
              <a:latin typeface="Arial"/>
              <a:cs typeface="Arial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206</a:t>
            </a:fld>
            <a:endParaRPr lang="de-DE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213852"/>
      </p:ext>
    </p:extLst>
  </p:cSld>
  <p:clrMapOvr>
    <a:masterClrMapping/>
  </p:clrMapOvr>
  <p:transition>
    <p:cut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4195" y="142789"/>
            <a:ext cx="2387718" cy="461219"/>
          </a:xfrm>
          <a:prstGeom prst="rect">
            <a:avLst/>
          </a:prstGeom>
        </p:spPr>
        <p:txBody>
          <a:bodyPr vert="horz" wrap="square" lIns="0" tIns="33975" rIns="0" bIns="0" rtlCol="0" anchor="b" anchorCtr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-99" dirty="0">
                <a:latin typeface="Trebuchet MS"/>
                <a:cs typeface="Trebuchet MS"/>
              </a:rPr>
              <a:t>Symmetric</a:t>
            </a:r>
            <a:r>
              <a:rPr sz="2774" spc="-40" dirty="0">
                <a:latin typeface="Trebuchet MS"/>
                <a:cs typeface="Trebuchet MS"/>
              </a:rPr>
              <a:t> </a:t>
            </a:r>
            <a:r>
              <a:rPr sz="2774" spc="178" dirty="0">
                <a:latin typeface="Trebuchet MS"/>
                <a:cs typeface="Trebuchet MS"/>
              </a:rPr>
              <a:t>SNE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1216" y="1386800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 txBox="1"/>
          <p:nvPr/>
        </p:nvSpPr>
        <p:spPr>
          <a:xfrm>
            <a:off x="802665" y="1221424"/>
            <a:ext cx="8066015" cy="705064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25168" marR="10067">
              <a:lnSpc>
                <a:spcPct val="102699"/>
              </a:lnSpc>
              <a:spcBef>
                <a:spcPts val="109"/>
              </a:spcBef>
            </a:pPr>
            <a:r>
              <a:rPr sz="2180" spc="-79" dirty="0">
                <a:latin typeface="Arial"/>
                <a:cs typeface="Arial"/>
              </a:rPr>
              <a:t>The </a:t>
            </a:r>
            <a:r>
              <a:rPr sz="2180" spc="-89" dirty="0">
                <a:latin typeface="Arial"/>
                <a:cs typeface="Arial"/>
              </a:rPr>
              <a:t>main </a:t>
            </a:r>
            <a:r>
              <a:rPr sz="2180" spc="-79" dirty="0">
                <a:latin typeface="Arial"/>
                <a:cs typeface="Arial"/>
              </a:rPr>
              <a:t>feature </a:t>
            </a:r>
            <a:r>
              <a:rPr sz="2180" spc="-40" dirty="0">
                <a:latin typeface="Arial"/>
                <a:cs typeface="Arial"/>
              </a:rPr>
              <a:t>in </a:t>
            </a:r>
            <a:r>
              <a:rPr sz="2180" spc="-89" dirty="0">
                <a:latin typeface="Arial"/>
                <a:cs typeface="Arial"/>
              </a:rPr>
              <a:t>symmetric </a:t>
            </a:r>
            <a:r>
              <a:rPr sz="2180" spc="-159" dirty="0">
                <a:latin typeface="Arial"/>
                <a:cs typeface="Arial"/>
              </a:rPr>
              <a:t>SNE </a:t>
            </a:r>
            <a:r>
              <a:rPr sz="2180" spc="-119" dirty="0">
                <a:latin typeface="Arial"/>
                <a:cs typeface="Arial"/>
              </a:rPr>
              <a:t>is </a:t>
            </a:r>
            <a:r>
              <a:rPr sz="2180" spc="10" dirty="0">
                <a:latin typeface="Arial"/>
                <a:cs typeface="Arial"/>
              </a:rPr>
              <a:t>that </a:t>
            </a:r>
            <a:r>
              <a:rPr sz="2180" i="1" spc="-109" dirty="0" err="1">
                <a:latin typeface="Arial"/>
                <a:cs typeface="Arial"/>
              </a:rPr>
              <a:t>p</a:t>
            </a:r>
            <a:r>
              <a:rPr sz="2378" i="1" spc="-162" baseline="-10416" dirty="0" err="1">
                <a:latin typeface="Trebuchet MS"/>
                <a:cs typeface="Trebuchet MS"/>
              </a:rPr>
              <a:t>ij</a:t>
            </a:r>
            <a:r>
              <a:rPr sz="2378" i="1" spc="-162" baseline="-10416" dirty="0">
                <a:latin typeface="Trebuchet MS"/>
                <a:cs typeface="Trebuchet MS"/>
              </a:rPr>
              <a:t> </a:t>
            </a:r>
            <a:r>
              <a:rPr sz="2180" spc="404" dirty="0" smtClean="0">
                <a:latin typeface="Arial"/>
                <a:cs typeface="Arial"/>
              </a:rPr>
              <a:t>=</a:t>
            </a:r>
            <a:r>
              <a:rPr sz="2180" i="1" spc="-109" dirty="0" err="1" smtClean="0">
                <a:latin typeface="Arial"/>
                <a:cs typeface="Arial"/>
              </a:rPr>
              <a:t>p</a:t>
            </a:r>
            <a:r>
              <a:rPr sz="2378" i="1" spc="-162" baseline="-10416" dirty="0" err="1" smtClean="0">
                <a:latin typeface="Trebuchet MS"/>
                <a:cs typeface="Trebuchet MS"/>
              </a:rPr>
              <a:t>ji</a:t>
            </a:r>
            <a:r>
              <a:rPr sz="2378" i="1" spc="-162" baseline="-10416" dirty="0" smtClean="0">
                <a:latin typeface="Trebuchet MS"/>
                <a:cs typeface="Trebuchet MS"/>
              </a:rPr>
              <a:t> </a:t>
            </a:r>
            <a:r>
              <a:rPr sz="2180" spc="-129" dirty="0">
                <a:latin typeface="Arial"/>
                <a:cs typeface="Arial"/>
              </a:rPr>
              <a:t>and </a:t>
            </a:r>
            <a:r>
              <a:rPr sz="2180" i="1" spc="-99" dirty="0" err="1">
                <a:latin typeface="Arial"/>
                <a:cs typeface="Arial"/>
              </a:rPr>
              <a:t>p</a:t>
            </a:r>
            <a:r>
              <a:rPr sz="2378" i="1" spc="-149" baseline="-10416" dirty="0" err="1">
                <a:latin typeface="Trebuchet MS"/>
                <a:cs typeface="Trebuchet MS"/>
              </a:rPr>
              <a:t>ii</a:t>
            </a:r>
            <a:r>
              <a:rPr sz="2378" i="1" spc="-149" baseline="-10416" dirty="0">
                <a:latin typeface="Trebuchet MS"/>
                <a:cs typeface="Trebuchet MS"/>
              </a:rPr>
              <a:t> </a:t>
            </a:r>
            <a:r>
              <a:rPr sz="2180" spc="404" dirty="0" smtClean="0">
                <a:latin typeface="Arial"/>
                <a:cs typeface="Arial"/>
              </a:rPr>
              <a:t>=</a:t>
            </a:r>
            <a:r>
              <a:rPr sz="2180" i="1" spc="-99" dirty="0" err="1" smtClean="0">
                <a:latin typeface="Arial"/>
                <a:cs typeface="Arial"/>
              </a:rPr>
              <a:t>q</a:t>
            </a:r>
            <a:r>
              <a:rPr sz="2378" i="1" spc="-149" baseline="-10416" dirty="0" err="1" smtClean="0">
                <a:latin typeface="Trebuchet MS"/>
                <a:cs typeface="Trebuchet MS"/>
              </a:rPr>
              <a:t>ii</a:t>
            </a:r>
            <a:r>
              <a:rPr sz="2378" i="1" spc="-149" baseline="-10416" dirty="0" smtClean="0">
                <a:latin typeface="Trebuchet MS"/>
                <a:cs typeface="Trebuchet MS"/>
              </a:rPr>
              <a:t> </a:t>
            </a:r>
            <a:r>
              <a:rPr sz="2180" spc="404" dirty="0" smtClean="0">
                <a:latin typeface="Arial"/>
                <a:cs typeface="Arial"/>
              </a:rPr>
              <a:t>=</a:t>
            </a:r>
            <a:r>
              <a:rPr sz="2180" spc="-139" dirty="0" smtClean="0">
                <a:latin typeface="Arial"/>
                <a:cs typeface="Arial"/>
              </a:rPr>
              <a:t>0  </a:t>
            </a:r>
            <a:r>
              <a:rPr sz="2180" spc="-50" dirty="0">
                <a:latin typeface="Arial"/>
                <a:cs typeface="Arial"/>
              </a:rPr>
              <a:t>for all</a:t>
            </a:r>
            <a:r>
              <a:rPr sz="2180" spc="258" dirty="0">
                <a:latin typeface="Arial"/>
                <a:cs typeface="Arial"/>
              </a:rPr>
              <a:t> </a:t>
            </a:r>
            <a:r>
              <a:rPr sz="2180" spc="30" dirty="0">
                <a:latin typeface="Arial"/>
                <a:cs typeface="Arial"/>
              </a:rPr>
              <a:t>i,j</a:t>
            </a:r>
            <a:endParaRPr sz="218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1216" y="2143999"/>
            <a:ext cx="129332" cy="129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207</a:t>
            </a:fld>
            <a:endParaRPr lang="de-DE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512" y="2309812"/>
            <a:ext cx="55149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94316"/>
      </p:ext>
    </p:extLst>
  </p:cSld>
  <p:clrMapOvr>
    <a:masterClrMapping/>
  </p:clrMapOvr>
  <p:transition>
    <p:cut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4195" y="142789"/>
            <a:ext cx="2387718" cy="461219"/>
          </a:xfrm>
          <a:prstGeom prst="rect">
            <a:avLst/>
          </a:prstGeom>
        </p:spPr>
        <p:txBody>
          <a:bodyPr vert="horz" wrap="square" lIns="0" tIns="33975" rIns="0" bIns="0" rtlCol="0" anchor="b" anchorCtr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-99" dirty="0">
                <a:latin typeface="Trebuchet MS"/>
                <a:cs typeface="Trebuchet MS"/>
              </a:rPr>
              <a:t>Symmetric</a:t>
            </a:r>
            <a:r>
              <a:rPr sz="2774" spc="-40" dirty="0">
                <a:latin typeface="Trebuchet MS"/>
                <a:cs typeface="Trebuchet MS"/>
              </a:rPr>
              <a:t> </a:t>
            </a:r>
            <a:r>
              <a:rPr sz="2774" spc="178" dirty="0">
                <a:latin typeface="Trebuchet MS"/>
                <a:cs typeface="Trebuchet MS"/>
              </a:rPr>
              <a:t>SNE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1216" y="1386800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 txBox="1"/>
          <p:nvPr/>
        </p:nvSpPr>
        <p:spPr>
          <a:xfrm>
            <a:off x="802665" y="1221424"/>
            <a:ext cx="8066015" cy="705064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25168" marR="10067">
              <a:lnSpc>
                <a:spcPct val="102699"/>
              </a:lnSpc>
              <a:spcBef>
                <a:spcPts val="109"/>
              </a:spcBef>
            </a:pPr>
            <a:r>
              <a:rPr sz="2180" spc="-79" dirty="0">
                <a:latin typeface="Arial"/>
                <a:cs typeface="Arial"/>
              </a:rPr>
              <a:t>The </a:t>
            </a:r>
            <a:r>
              <a:rPr sz="2180" spc="-89" dirty="0">
                <a:latin typeface="Arial"/>
                <a:cs typeface="Arial"/>
              </a:rPr>
              <a:t>main </a:t>
            </a:r>
            <a:r>
              <a:rPr sz="2180" spc="-79" dirty="0">
                <a:latin typeface="Arial"/>
                <a:cs typeface="Arial"/>
              </a:rPr>
              <a:t>feature </a:t>
            </a:r>
            <a:r>
              <a:rPr sz="2180" spc="-40" dirty="0">
                <a:latin typeface="Arial"/>
                <a:cs typeface="Arial"/>
              </a:rPr>
              <a:t>in </a:t>
            </a:r>
            <a:r>
              <a:rPr sz="2180" spc="-89" dirty="0">
                <a:latin typeface="Arial"/>
                <a:cs typeface="Arial"/>
              </a:rPr>
              <a:t>symmetric </a:t>
            </a:r>
            <a:r>
              <a:rPr sz="2180" spc="-159" dirty="0">
                <a:latin typeface="Arial"/>
                <a:cs typeface="Arial"/>
              </a:rPr>
              <a:t>SNE </a:t>
            </a:r>
            <a:r>
              <a:rPr sz="2180" spc="-119" dirty="0">
                <a:latin typeface="Arial"/>
                <a:cs typeface="Arial"/>
              </a:rPr>
              <a:t>is </a:t>
            </a:r>
            <a:r>
              <a:rPr sz="2180" spc="10" dirty="0">
                <a:latin typeface="Arial"/>
                <a:cs typeface="Arial"/>
              </a:rPr>
              <a:t>that </a:t>
            </a:r>
            <a:r>
              <a:rPr sz="2180" i="1" spc="-109" dirty="0">
                <a:latin typeface="Arial"/>
                <a:cs typeface="Arial"/>
              </a:rPr>
              <a:t>p</a:t>
            </a:r>
            <a:r>
              <a:rPr sz="2378" i="1" spc="-162" baseline="-10416" dirty="0">
                <a:latin typeface="Trebuchet MS"/>
                <a:cs typeface="Trebuchet MS"/>
              </a:rPr>
              <a:t>ij </a:t>
            </a:r>
            <a:r>
              <a:rPr sz="2180" spc="404" dirty="0">
                <a:latin typeface="Arial"/>
                <a:cs typeface="Arial"/>
              </a:rPr>
              <a:t>= </a:t>
            </a:r>
            <a:r>
              <a:rPr sz="2180" i="1" spc="-109" dirty="0">
                <a:latin typeface="Arial"/>
                <a:cs typeface="Arial"/>
              </a:rPr>
              <a:t>p</a:t>
            </a:r>
            <a:r>
              <a:rPr sz="2378" i="1" spc="-162" baseline="-10416" dirty="0">
                <a:latin typeface="Trebuchet MS"/>
                <a:cs typeface="Trebuchet MS"/>
              </a:rPr>
              <a:t>ji </a:t>
            </a:r>
            <a:r>
              <a:rPr sz="2180" spc="-129" dirty="0">
                <a:latin typeface="Arial"/>
                <a:cs typeface="Arial"/>
              </a:rPr>
              <a:t>and </a:t>
            </a:r>
            <a:r>
              <a:rPr sz="2180" i="1" spc="-99" dirty="0">
                <a:latin typeface="Arial"/>
                <a:cs typeface="Arial"/>
              </a:rPr>
              <a:t>p</a:t>
            </a:r>
            <a:r>
              <a:rPr sz="2378" i="1" spc="-149" baseline="-10416" dirty="0">
                <a:latin typeface="Trebuchet MS"/>
                <a:cs typeface="Trebuchet MS"/>
              </a:rPr>
              <a:t>ii </a:t>
            </a:r>
            <a:r>
              <a:rPr sz="2180" spc="404" dirty="0">
                <a:latin typeface="Arial"/>
                <a:cs typeface="Arial"/>
              </a:rPr>
              <a:t>= </a:t>
            </a:r>
            <a:r>
              <a:rPr sz="2180" i="1" spc="-99" dirty="0">
                <a:latin typeface="Arial"/>
                <a:cs typeface="Arial"/>
              </a:rPr>
              <a:t>q</a:t>
            </a:r>
            <a:r>
              <a:rPr sz="2378" i="1" spc="-149" baseline="-10416" dirty="0">
                <a:latin typeface="Trebuchet MS"/>
                <a:cs typeface="Trebuchet MS"/>
              </a:rPr>
              <a:t>ii </a:t>
            </a:r>
            <a:r>
              <a:rPr sz="2180" spc="404" dirty="0">
                <a:latin typeface="Arial"/>
                <a:cs typeface="Arial"/>
              </a:rPr>
              <a:t>= </a:t>
            </a:r>
            <a:r>
              <a:rPr sz="2180" spc="-139" dirty="0">
                <a:latin typeface="Arial"/>
                <a:cs typeface="Arial"/>
              </a:rPr>
              <a:t>0  </a:t>
            </a:r>
            <a:r>
              <a:rPr sz="2180" spc="-50" dirty="0">
                <a:latin typeface="Arial"/>
                <a:cs typeface="Arial"/>
              </a:rPr>
              <a:t>for all</a:t>
            </a:r>
            <a:r>
              <a:rPr sz="2180" spc="258" dirty="0">
                <a:latin typeface="Arial"/>
                <a:cs typeface="Arial"/>
              </a:rPr>
              <a:t> </a:t>
            </a:r>
            <a:r>
              <a:rPr sz="2180" spc="30" dirty="0">
                <a:latin typeface="Arial"/>
                <a:cs typeface="Arial"/>
              </a:rPr>
              <a:t>i,j</a:t>
            </a:r>
            <a:endParaRPr sz="218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1216" y="2143999"/>
            <a:ext cx="129332" cy="129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13" name="object 13"/>
          <p:cNvSpPr/>
          <p:nvPr/>
        </p:nvSpPr>
        <p:spPr>
          <a:xfrm>
            <a:off x="561216" y="3509484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22" name="object 22"/>
          <p:cNvSpPr/>
          <p:nvPr/>
        </p:nvSpPr>
        <p:spPr>
          <a:xfrm>
            <a:off x="561216" y="4641998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23" name="object 23"/>
          <p:cNvSpPr txBox="1"/>
          <p:nvPr/>
        </p:nvSpPr>
        <p:spPr>
          <a:xfrm>
            <a:off x="802666" y="4476623"/>
            <a:ext cx="3451650" cy="358348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180" spc="-99" dirty="0">
                <a:latin typeface="Arial"/>
                <a:cs typeface="Arial"/>
              </a:rPr>
              <a:t>Gradient </a:t>
            </a:r>
            <a:r>
              <a:rPr sz="2180" spc="-40" dirty="0">
                <a:latin typeface="Arial"/>
                <a:cs typeface="Arial"/>
              </a:rPr>
              <a:t>of </a:t>
            </a:r>
            <a:r>
              <a:rPr sz="2180" spc="-59" dirty="0">
                <a:latin typeface="Arial"/>
                <a:cs typeface="Arial"/>
              </a:rPr>
              <a:t>the </a:t>
            </a:r>
            <a:r>
              <a:rPr sz="2180" spc="-89" dirty="0">
                <a:latin typeface="Arial"/>
                <a:cs typeface="Arial"/>
              </a:rPr>
              <a:t>cost</a:t>
            </a:r>
            <a:r>
              <a:rPr sz="2180" spc="69" dirty="0">
                <a:latin typeface="Arial"/>
                <a:cs typeface="Arial"/>
              </a:rPr>
              <a:t> </a:t>
            </a:r>
            <a:r>
              <a:rPr sz="2180" spc="-40" dirty="0">
                <a:latin typeface="Arial"/>
                <a:cs typeface="Arial"/>
              </a:rPr>
              <a:t>function:</a:t>
            </a:r>
            <a:endParaRPr sz="2180">
              <a:latin typeface="Arial"/>
              <a:cs typeface="Arial"/>
            </a:endParaRPr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208</a:t>
            </a:fld>
            <a:endParaRPr lang="de-DE"/>
          </a:p>
        </p:txBody>
      </p:sp>
      <p:sp>
        <p:nvSpPr>
          <p:cNvPr id="37" name="Date Placeholder 3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38" name="Footer Placeholder 3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1534744"/>
            <a:ext cx="5772150" cy="27051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5078674"/>
            <a:ext cx="42195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13367"/>
      </p:ext>
    </p:extLst>
  </p:cSld>
  <p:clrMapOvr>
    <a:masterClrMapping/>
  </p:clrMapOvr>
  <p:transition>
    <p:cut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4196" y="142789"/>
            <a:ext cx="2321653" cy="461219"/>
          </a:xfrm>
          <a:prstGeom prst="rect">
            <a:avLst/>
          </a:prstGeom>
        </p:spPr>
        <p:txBody>
          <a:bodyPr vert="horz" wrap="square" lIns="0" tIns="33975" rIns="0" bIns="0" rtlCol="0" anchor="b" anchorCtr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69" dirty="0">
                <a:latin typeface="Trebuchet MS"/>
                <a:cs typeface="Trebuchet MS"/>
              </a:rPr>
              <a:t>t-SNE</a:t>
            </a:r>
            <a:r>
              <a:rPr sz="2774" dirty="0">
                <a:latin typeface="Trebuchet MS"/>
                <a:cs typeface="Trebuchet MS"/>
              </a:rPr>
              <a:t> </a:t>
            </a:r>
            <a:r>
              <a:rPr sz="2774" spc="-109" dirty="0">
                <a:latin typeface="Trebuchet MS"/>
                <a:cs typeface="Trebuchet MS"/>
              </a:rPr>
              <a:t>mapping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1216" y="1613682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 txBox="1"/>
          <p:nvPr/>
        </p:nvSpPr>
        <p:spPr>
          <a:xfrm>
            <a:off x="802666" y="1448331"/>
            <a:ext cx="8079857" cy="705064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25168" marR="10067">
              <a:lnSpc>
                <a:spcPct val="102600"/>
              </a:lnSpc>
              <a:spcBef>
                <a:spcPts val="109"/>
              </a:spcBef>
            </a:pPr>
            <a:r>
              <a:rPr sz="2180" spc="-59" dirty="0">
                <a:latin typeface="Arial"/>
                <a:cs typeface="Arial"/>
              </a:rPr>
              <a:t>In t-SNE </a:t>
            </a:r>
            <a:r>
              <a:rPr sz="2180" spc="-178" dirty="0">
                <a:latin typeface="Arial"/>
                <a:cs typeface="Arial"/>
              </a:rPr>
              <a:t>a </a:t>
            </a:r>
            <a:r>
              <a:rPr sz="2180" spc="-69" dirty="0">
                <a:latin typeface="Arial"/>
                <a:cs typeface="Arial"/>
              </a:rPr>
              <a:t>student </a:t>
            </a:r>
            <a:r>
              <a:rPr sz="2180" spc="168" dirty="0">
                <a:latin typeface="Arial"/>
                <a:cs typeface="Arial"/>
              </a:rPr>
              <a:t>t </a:t>
            </a:r>
            <a:r>
              <a:rPr sz="2180" spc="-30" dirty="0">
                <a:latin typeface="Arial"/>
                <a:cs typeface="Arial"/>
              </a:rPr>
              <a:t>distribution </a:t>
            </a:r>
            <a:r>
              <a:rPr sz="2180" dirty="0">
                <a:latin typeface="Arial"/>
                <a:cs typeface="Arial"/>
              </a:rPr>
              <a:t>with </a:t>
            </a:r>
            <a:r>
              <a:rPr sz="2180" spc="-168" dirty="0">
                <a:latin typeface="Arial"/>
                <a:cs typeface="Arial"/>
              </a:rPr>
              <a:t>one degree </a:t>
            </a:r>
            <a:r>
              <a:rPr sz="2180" spc="-40" dirty="0">
                <a:latin typeface="Arial"/>
                <a:cs typeface="Arial"/>
              </a:rPr>
              <a:t>of </a:t>
            </a:r>
            <a:r>
              <a:rPr sz="2180" spc="-119" dirty="0">
                <a:latin typeface="Arial"/>
                <a:cs typeface="Arial"/>
              </a:rPr>
              <a:t>freedom </a:t>
            </a:r>
            <a:r>
              <a:rPr sz="2180" spc="-99" dirty="0">
                <a:latin typeface="Arial"/>
                <a:cs typeface="Arial"/>
              </a:rPr>
              <a:t>(Cauchy  </a:t>
            </a:r>
            <a:r>
              <a:rPr sz="2180" spc="-20" dirty="0">
                <a:latin typeface="Arial"/>
                <a:cs typeface="Arial"/>
              </a:rPr>
              <a:t>distribution) </a:t>
            </a:r>
            <a:r>
              <a:rPr sz="2180" spc="-119" dirty="0">
                <a:latin typeface="Arial"/>
                <a:cs typeface="Arial"/>
              </a:rPr>
              <a:t>is </a:t>
            </a:r>
            <a:r>
              <a:rPr sz="2180" spc="-178" dirty="0">
                <a:latin typeface="Arial"/>
                <a:cs typeface="Arial"/>
              </a:rPr>
              <a:t>used </a:t>
            </a:r>
            <a:r>
              <a:rPr sz="2180" spc="20" dirty="0">
                <a:latin typeface="Arial"/>
                <a:cs typeface="Arial"/>
              </a:rPr>
              <a:t>to </a:t>
            </a:r>
            <a:r>
              <a:rPr sz="2180" spc="-129" dirty="0">
                <a:latin typeface="Arial"/>
                <a:cs typeface="Arial"/>
              </a:rPr>
              <a:t>represent </a:t>
            </a:r>
            <a:r>
              <a:rPr sz="2180" spc="-59" dirty="0">
                <a:latin typeface="Arial"/>
                <a:cs typeface="Arial"/>
              </a:rPr>
              <a:t>the </a:t>
            </a:r>
            <a:r>
              <a:rPr sz="2180" spc="-89" dirty="0">
                <a:latin typeface="Arial"/>
                <a:cs typeface="Arial"/>
              </a:rPr>
              <a:t>low </a:t>
            </a:r>
            <a:r>
              <a:rPr sz="2180" spc="-109" dirty="0">
                <a:latin typeface="Arial"/>
                <a:cs typeface="Arial"/>
              </a:rPr>
              <a:t>dimensional</a:t>
            </a:r>
            <a:r>
              <a:rPr sz="2180" spc="69" dirty="0">
                <a:latin typeface="Arial"/>
                <a:cs typeface="Arial"/>
              </a:rPr>
              <a:t> </a:t>
            </a:r>
            <a:r>
              <a:rPr sz="2180" spc="-99" dirty="0">
                <a:latin typeface="Arial"/>
                <a:cs typeface="Arial"/>
              </a:rPr>
              <a:t>map:</a:t>
            </a:r>
            <a:endParaRPr sz="218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1216" y="3544466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13" name="object 13"/>
          <p:cNvSpPr/>
          <p:nvPr/>
        </p:nvSpPr>
        <p:spPr>
          <a:xfrm>
            <a:off x="561216" y="4301665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14" name="object 14"/>
          <p:cNvSpPr txBox="1"/>
          <p:nvPr/>
        </p:nvSpPr>
        <p:spPr>
          <a:xfrm>
            <a:off x="802665" y="3379091"/>
            <a:ext cx="8081115" cy="1130308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25168" marR="10067">
              <a:lnSpc>
                <a:spcPct val="102600"/>
              </a:lnSpc>
              <a:spcBef>
                <a:spcPts val="109"/>
              </a:spcBef>
            </a:pPr>
            <a:r>
              <a:rPr sz="2180" spc="-20" dirty="0">
                <a:latin typeface="Arial"/>
                <a:cs typeface="Arial"/>
              </a:rPr>
              <a:t>t-distribution </a:t>
            </a:r>
            <a:r>
              <a:rPr sz="2180" spc="-119" dirty="0">
                <a:latin typeface="Arial"/>
                <a:cs typeface="Arial"/>
              </a:rPr>
              <a:t>is </a:t>
            </a:r>
            <a:r>
              <a:rPr sz="2180" spc="-69" dirty="0">
                <a:latin typeface="Arial"/>
                <a:cs typeface="Arial"/>
              </a:rPr>
              <a:t>robust </a:t>
            </a:r>
            <a:r>
              <a:rPr sz="2180" spc="20" dirty="0">
                <a:latin typeface="Arial"/>
                <a:cs typeface="Arial"/>
              </a:rPr>
              <a:t>to </a:t>
            </a:r>
            <a:r>
              <a:rPr sz="2180" spc="-69" dirty="0">
                <a:latin typeface="Arial"/>
                <a:cs typeface="Arial"/>
              </a:rPr>
              <a:t>outliers </a:t>
            </a:r>
            <a:r>
              <a:rPr sz="2180" spc="-129" dirty="0">
                <a:latin typeface="Arial"/>
                <a:cs typeface="Arial"/>
              </a:rPr>
              <a:t>and </a:t>
            </a:r>
            <a:r>
              <a:rPr sz="2180" spc="-89" dirty="0">
                <a:latin typeface="Arial"/>
                <a:cs typeface="Arial"/>
              </a:rPr>
              <a:t>unlike </a:t>
            </a:r>
            <a:r>
              <a:rPr sz="2180" spc="-178" dirty="0">
                <a:latin typeface="Arial"/>
                <a:cs typeface="Arial"/>
              </a:rPr>
              <a:t>a Gaussian </a:t>
            </a:r>
            <a:r>
              <a:rPr sz="2180" spc="-30" dirty="0">
                <a:latin typeface="Arial"/>
                <a:cs typeface="Arial"/>
              </a:rPr>
              <a:t>distribution </a:t>
            </a:r>
            <a:r>
              <a:rPr sz="2180" spc="99" dirty="0">
                <a:latin typeface="Arial"/>
                <a:cs typeface="Arial"/>
              </a:rPr>
              <a:t>it  </a:t>
            </a:r>
            <a:r>
              <a:rPr sz="2180" spc="-79" dirty="0">
                <a:latin typeface="Arial"/>
                <a:cs typeface="Arial"/>
              </a:rPr>
              <a:t>doesn’t </a:t>
            </a:r>
            <a:r>
              <a:rPr sz="2180" spc="-159" dirty="0">
                <a:latin typeface="Arial"/>
                <a:cs typeface="Arial"/>
              </a:rPr>
              <a:t>have </a:t>
            </a:r>
            <a:r>
              <a:rPr sz="2180" spc="-109" dirty="0">
                <a:latin typeface="Arial"/>
                <a:cs typeface="Arial"/>
              </a:rPr>
              <a:t>exponent </a:t>
            </a:r>
            <a:r>
              <a:rPr sz="2180" spc="-40" dirty="0">
                <a:latin typeface="Arial"/>
                <a:cs typeface="Arial"/>
              </a:rPr>
              <a:t>in </a:t>
            </a:r>
            <a:r>
              <a:rPr sz="2180" spc="99" dirty="0">
                <a:latin typeface="Arial"/>
                <a:cs typeface="Arial"/>
              </a:rPr>
              <a:t>it </a:t>
            </a:r>
            <a:r>
              <a:rPr sz="2180" spc="-198" dirty="0">
                <a:latin typeface="Arial"/>
                <a:cs typeface="Arial"/>
              </a:rPr>
              <a:t>so </a:t>
            </a:r>
            <a:r>
              <a:rPr sz="2180" spc="-79" dirty="0">
                <a:latin typeface="Arial"/>
                <a:cs typeface="Arial"/>
              </a:rPr>
              <a:t>faster </a:t>
            </a:r>
            <a:r>
              <a:rPr sz="2180" spc="20" dirty="0">
                <a:latin typeface="Arial"/>
                <a:cs typeface="Arial"/>
              </a:rPr>
              <a:t>to</a:t>
            </a:r>
            <a:r>
              <a:rPr sz="2180" spc="89" dirty="0">
                <a:latin typeface="Arial"/>
                <a:cs typeface="Arial"/>
              </a:rPr>
              <a:t> </a:t>
            </a:r>
            <a:r>
              <a:rPr sz="2180" spc="-109" dirty="0">
                <a:latin typeface="Arial"/>
                <a:cs typeface="Arial"/>
              </a:rPr>
              <a:t>evaluate</a:t>
            </a:r>
            <a:endParaRPr sz="2180" dirty="0">
              <a:latin typeface="Arial"/>
              <a:cs typeface="Arial"/>
            </a:endParaRPr>
          </a:p>
          <a:p>
            <a:pPr marL="25168">
              <a:spcBef>
                <a:spcPts val="664"/>
              </a:spcBef>
            </a:pPr>
            <a:r>
              <a:rPr sz="2180" spc="-99" dirty="0">
                <a:latin typeface="Arial"/>
                <a:cs typeface="Arial"/>
              </a:rPr>
              <a:t>Gradient </a:t>
            </a:r>
            <a:r>
              <a:rPr sz="2180" spc="-40" dirty="0">
                <a:latin typeface="Arial"/>
                <a:cs typeface="Arial"/>
              </a:rPr>
              <a:t>of </a:t>
            </a:r>
            <a:r>
              <a:rPr sz="2180" spc="-59" dirty="0">
                <a:latin typeface="Arial"/>
                <a:cs typeface="Arial"/>
              </a:rPr>
              <a:t>the </a:t>
            </a:r>
            <a:r>
              <a:rPr sz="2180" spc="-89" dirty="0">
                <a:latin typeface="Arial"/>
                <a:cs typeface="Arial"/>
              </a:rPr>
              <a:t>cost</a:t>
            </a:r>
            <a:r>
              <a:rPr sz="2180" spc="119" dirty="0">
                <a:latin typeface="Arial"/>
                <a:cs typeface="Arial"/>
              </a:rPr>
              <a:t> </a:t>
            </a:r>
            <a:r>
              <a:rPr sz="2180" spc="-40" dirty="0">
                <a:latin typeface="Arial"/>
                <a:cs typeface="Arial"/>
              </a:rPr>
              <a:t>function:</a:t>
            </a:r>
            <a:endParaRPr sz="2180" dirty="0">
              <a:latin typeface="Arial"/>
              <a:cs typeface="Arial"/>
            </a:endParaRP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209</a:t>
            </a:fld>
            <a:endParaRPr lang="de-DE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989" y="2192783"/>
            <a:ext cx="4600575" cy="11334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4551954"/>
            <a:ext cx="627697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48741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2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85916" y="-71437"/>
            <a:ext cx="8229600" cy="987425"/>
          </a:xfrm>
        </p:spPr>
        <p:txBody>
          <a:bodyPr/>
          <a:lstStyle/>
          <a:p>
            <a:r>
              <a:rPr lang="en-US" dirty="0"/>
              <a:t>SVD - Interpretation #1</a:t>
            </a:r>
          </a:p>
        </p:txBody>
      </p:sp>
      <p:sp>
        <p:nvSpPr>
          <p:cNvPr id="1377283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650920" y="1677194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3600" dirty="0"/>
              <a:t>‘</a:t>
            </a:r>
            <a:r>
              <a:rPr lang="en-US" sz="3600" b="1" dirty="0">
                <a:solidFill>
                  <a:srgbClr val="D60093"/>
                </a:solidFill>
              </a:rPr>
              <a:t>movies</a:t>
            </a:r>
            <a:r>
              <a:rPr lang="en-US" sz="3600" dirty="0"/>
              <a:t>’, ‘</a:t>
            </a:r>
            <a:r>
              <a:rPr lang="en-US" sz="3600" b="1" dirty="0">
                <a:solidFill>
                  <a:srgbClr val="D60093"/>
                </a:solidFill>
              </a:rPr>
              <a:t>users</a:t>
            </a:r>
            <a:r>
              <a:rPr lang="en-US" sz="3600" dirty="0"/>
              <a:t>’ and ‘</a:t>
            </a:r>
            <a:r>
              <a:rPr lang="en-US" sz="3600" b="1" dirty="0">
                <a:solidFill>
                  <a:srgbClr val="D60093"/>
                </a:solidFill>
              </a:rPr>
              <a:t>concepts</a:t>
            </a:r>
            <a:r>
              <a:rPr lang="en-US" sz="3600" dirty="0"/>
              <a:t>’:</a:t>
            </a:r>
          </a:p>
          <a:p>
            <a:pPr>
              <a:lnSpc>
                <a:spcPct val="90000"/>
              </a:lnSpc>
            </a:pPr>
            <a:r>
              <a:rPr lang="en-US" b="1" i="1" dirty="0"/>
              <a:t>U</a:t>
            </a:r>
            <a:r>
              <a:rPr lang="en-US" dirty="0"/>
              <a:t>: user-to-concept matrix</a:t>
            </a:r>
          </a:p>
          <a:p>
            <a:pPr lvl="6">
              <a:lnSpc>
                <a:spcPct val="90000"/>
              </a:lnSpc>
            </a:pPr>
            <a:endParaRPr lang="en-US" b="1" i="1" dirty="0"/>
          </a:p>
          <a:p>
            <a:pPr>
              <a:lnSpc>
                <a:spcPct val="90000"/>
              </a:lnSpc>
            </a:pPr>
            <a:r>
              <a:rPr lang="en-US" b="1" i="1" dirty="0"/>
              <a:t>V</a:t>
            </a:r>
            <a:r>
              <a:rPr lang="en-US" dirty="0"/>
              <a:t>: movie-to-concept matrix</a:t>
            </a:r>
          </a:p>
          <a:p>
            <a:pPr lvl="5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>
                <a:latin typeface="Symbol" pitchFamily="18" charset="2"/>
                <a:sym typeface="Symbol"/>
              </a:rPr>
              <a:t></a:t>
            </a:r>
            <a:r>
              <a:rPr lang="en-US" dirty="0"/>
              <a:t>: its diagonal elements: </a:t>
            </a:r>
            <a:br>
              <a:rPr lang="en-US" dirty="0"/>
            </a:br>
            <a:r>
              <a:rPr lang="en-US" dirty="0"/>
              <a:t>	‘strength’ of each concept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0539025"/>
      </p:ext>
    </p:extLst>
  </p:cSld>
  <p:clrMapOvr>
    <a:masterClrMapping/>
  </p:clrMapOvr>
  <p:transition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3047" y="118657"/>
            <a:ext cx="2457555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69" dirty="0">
                <a:latin typeface="Trebuchet MS"/>
                <a:cs typeface="Trebuchet MS"/>
              </a:rPr>
              <a:t>t-SNE</a:t>
            </a:r>
            <a:r>
              <a:rPr sz="2774" spc="-20" dirty="0">
                <a:latin typeface="Trebuchet MS"/>
                <a:cs typeface="Trebuchet MS"/>
              </a:rPr>
              <a:t> </a:t>
            </a:r>
            <a:r>
              <a:rPr sz="2774" spc="-119" dirty="0">
                <a:latin typeface="Trebuchet MS"/>
                <a:cs typeface="Trebuchet MS"/>
              </a:rPr>
              <a:t>algorithm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1216" y="2590135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5" name="object 5"/>
          <p:cNvSpPr txBox="1"/>
          <p:nvPr/>
        </p:nvSpPr>
        <p:spPr>
          <a:xfrm>
            <a:off x="253574" y="1921821"/>
            <a:ext cx="7921305" cy="1214050"/>
          </a:xfrm>
          <a:prstGeom prst="rect">
            <a:avLst/>
          </a:prstGeom>
        </p:spPr>
        <p:txBody>
          <a:bodyPr vert="horz" wrap="square" lIns="0" tIns="109474" rIns="0" bIns="0" rtlCol="0">
            <a:spAutoFit/>
          </a:bodyPr>
          <a:lstStyle/>
          <a:p>
            <a:pPr marL="25168">
              <a:spcBef>
                <a:spcPts val="860"/>
              </a:spcBef>
            </a:pPr>
            <a:r>
              <a:rPr sz="2180" spc="-79" dirty="0">
                <a:latin typeface="Arial"/>
                <a:cs typeface="Arial"/>
              </a:rPr>
              <a:t>The </a:t>
            </a:r>
            <a:r>
              <a:rPr sz="2180" spc="-129" dirty="0">
                <a:latin typeface="Arial"/>
                <a:cs typeface="Arial"/>
              </a:rPr>
              <a:t>general  idea  </a:t>
            </a:r>
            <a:r>
              <a:rPr sz="2180" spc="-40" dirty="0">
                <a:latin typeface="Arial"/>
                <a:cs typeface="Arial"/>
              </a:rPr>
              <a:t>of </a:t>
            </a:r>
            <a:r>
              <a:rPr sz="2180" spc="-59" dirty="0">
                <a:latin typeface="Arial"/>
                <a:cs typeface="Arial"/>
              </a:rPr>
              <a:t>t-SNE</a:t>
            </a:r>
            <a:r>
              <a:rPr sz="2180" spc="-99" dirty="0">
                <a:latin typeface="Arial"/>
                <a:cs typeface="Arial"/>
              </a:rPr>
              <a:t> </a:t>
            </a:r>
            <a:r>
              <a:rPr sz="2180" spc="-50" dirty="0">
                <a:latin typeface="Arial"/>
                <a:cs typeface="Arial"/>
              </a:rPr>
              <a:t>algorithm:</a:t>
            </a:r>
            <a:endParaRPr sz="2180">
              <a:latin typeface="Arial"/>
              <a:cs typeface="Arial"/>
            </a:endParaRPr>
          </a:p>
          <a:p>
            <a:pPr marL="573821" marR="10067">
              <a:lnSpc>
                <a:spcPct val="102600"/>
              </a:lnSpc>
              <a:spcBef>
                <a:spcPts val="595"/>
              </a:spcBef>
            </a:pPr>
            <a:r>
              <a:rPr sz="2180" spc="-40" dirty="0">
                <a:latin typeface="Arial"/>
                <a:cs typeface="Arial"/>
              </a:rPr>
              <a:t>Data: </a:t>
            </a:r>
            <a:r>
              <a:rPr sz="2180" spc="-69" dirty="0">
                <a:latin typeface="Arial"/>
                <a:cs typeface="Arial"/>
              </a:rPr>
              <a:t>data </a:t>
            </a:r>
            <a:r>
              <a:rPr sz="2180" spc="-119" dirty="0">
                <a:latin typeface="Arial"/>
                <a:cs typeface="Arial"/>
              </a:rPr>
              <a:t>set </a:t>
            </a:r>
            <a:r>
              <a:rPr sz="2180" i="1" spc="79" dirty="0">
                <a:latin typeface="Arial"/>
                <a:cs typeface="Arial"/>
              </a:rPr>
              <a:t>X </a:t>
            </a:r>
            <a:r>
              <a:rPr sz="2180" dirty="0">
                <a:latin typeface="Arial"/>
                <a:cs typeface="Arial"/>
              </a:rPr>
              <a:t>with </a:t>
            </a:r>
            <a:r>
              <a:rPr sz="2180" spc="-69" dirty="0">
                <a:latin typeface="Arial"/>
                <a:cs typeface="Arial"/>
              </a:rPr>
              <a:t>data </a:t>
            </a:r>
            <a:r>
              <a:rPr sz="2180" spc="-59" dirty="0">
                <a:latin typeface="Arial"/>
                <a:cs typeface="Arial"/>
              </a:rPr>
              <a:t>points </a:t>
            </a:r>
            <a:r>
              <a:rPr sz="2180" spc="404" dirty="0">
                <a:latin typeface="Arial"/>
                <a:cs typeface="Arial"/>
              </a:rPr>
              <a:t>= </a:t>
            </a:r>
            <a:r>
              <a:rPr sz="2180" i="1" spc="-129" dirty="0">
                <a:latin typeface="Arial"/>
                <a:cs typeface="Arial"/>
              </a:rPr>
              <a:t>x</a:t>
            </a:r>
            <a:r>
              <a:rPr sz="2378" spc="-192" baseline="-10416" dirty="0">
                <a:latin typeface="Verdana"/>
                <a:cs typeface="Verdana"/>
              </a:rPr>
              <a:t>1</a:t>
            </a:r>
            <a:r>
              <a:rPr sz="2180" i="1" spc="-129" dirty="0">
                <a:latin typeface="Verdana"/>
                <a:cs typeface="Verdana"/>
              </a:rPr>
              <a:t>, </a:t>
            </a:r>
            <a:r>
              <a:rPr sz="2180" i="1" spc="-129" dirty="0">
                <a:latin typeface="Arial"/>
                <a:cs typeface="Arial"/>
              </a:rPr>
              <a:t>x</a:t>
            </a:r>
            <a:r>
              <a:rPr sz="2378" spc="-192" baseline="-10416" dirty="0">
                <a:latin typeface="Verdana"/>
                <a:cs typeface="Verdana"/>
              </a:rPr>
              <a:t>2</a:t>
            </a:r>
            <a:r>
              <a:rPr sz="2180" i="1" spc="-129" dirty="0">
                <a:latin typeface="Verdana"/>
                <a:cs typeface="Verdana"/>
              </a:rPr>
              <a:t>, </a:t>
            </a:r>
            <a:r>
              <a:rPr sz="2180" i="1" spc="-198" dirty="0">
                <a:latin typeface="Verdana"/>
                <a:cs typeface="Verdana"/>
              </a:rPr>
              <a:t>..., </a:t>
            </a:r>
            <a:r>
              <a:rPr sz="2180" i="1" spc="-50" dirty="0">
                <a:latin typeface="Arial"/>
                <a:cs typeface="Arial"/>
              </a:rPr>
              <a:t>x</a:t>
            </a:r>
            <a:r>
              <a:rPr sz="2378" i="1" spc="-73" baseline="-10416" dirty="0">
                <a:latin typeface="Trebuchet MS"/>
                <a:cs typeface="Trebuchet MS"/>
              </a:rPr>
              <a:t>n </a:t>
            </a:r>
            <a:r>
              <a:rPr sz="2180" spc="-168" dirty="0">
                <a:latin typeface="Arial"/>
                <a:cs typeface="Arial"/>
              </a:rPr>
              <a:t>each </a:t>
            </a:r>
            <a:r>
              <a:rPr sz="2180" spc="-40" dirty="0">
                <a:latin typeface="Arial"/>
                <a:cs typeface="Arial"/>
              </a:rPr>
              <a:t>of </a:t>
            </a:r>
            <a:r>
              <a:rPr sz="2180" spc="-139" dirty="0">
                <a:latin typeface="Arial"/>
                <a:cs typeface="Arial"/>
              </a:rPr>
              <a:t>these  </a:t>
            </a:r>
            <a:r>
              <a:rPr sz="2180" spc="-59" dirty="0">
                <a:latin typeface="Arial"/>
                <a:cs typeface="Arial"/>
              </a:rPr>
              <a:t>points </a:t>
            </a:r>
            <a:r>
              <a:rPr sz="2180" spc="-159" dirty="0">
                <a:latin typeface="Arial"/>
                <a:cs typeface="Arial"/>
              </a:rPr>
              <a:t>have </a:t>
            </a:r>
            <a:r>
              <a:rPr sz="2180" spc="-109" dirty="0">
                <a:latin typeface="Arial"/>
                <a:cs typeface="Arial"/>
              </a:rPr>
              <a:t>very </a:t>
            </a:r>
            <a:r>
              <a:rPr sz="2180" spc="-79" dirty="0">
                <a:latin typeface="Arial"/>
                <a:cs typeface="Arial"/>
              </a:rPr>
              <a:t>high</a:t>
            </a:r>
            <a:r>
              <a:rPr sz="2180" spc="-198" dirty="0">
                <a:latin typeface="Arial"/>
                <a:cs typeface="Arial"/>
              </a:rPr>
              <a:t> </a:t>
            </a:r>
            <a:r>
              <a:rPr sz="2180" spc="-109" dirty="0">
                <a:latin typeface="Arial"/>
                <a:cs typeface="Arial"/>
              </a:rPr>
              <a:t>dimension</a:t>
            </a:r>
            <a:endParaRPr sz="2180">
              <a:latin typeface="Arial"/>
              <a:cs typeface="Arial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210</a:t>
            </a:fld>
            <a:endParaRPr lang="de-DE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9394271"/>
      </p:ext>
    </p:extLst>
  </p:cSld>
  <p:clrMapOvr>
    <a:masterClrMapping/>
  </p:clrMapOvr>
  <p:transition>
    <p:cut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0824" y="135956"/>
            <a:ext cx="2456927" cy="461219"/>
          </a:xfrm>
          <a:prstGeom prst="rect">
            <a:avLst/>
          </a:prstGeom>
        </p:spPr>
        <p:txBody>
          <a:bodyPr vert="horz" wrap="square" lIns="0" tIns="33975" rIns="0" bIns="0" rtlCol="0" anchor="b" anchorCtr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69" dirty="0">
                <a:latin typeface="Trebuchet MS"/>
                <a:cs typeface="Trebuchet MS"/>
              </a:rPr>
              <a:t>t-SNE</a:t>
            </a:r>
            <a:r>
              <a:rPr sz="2774" spc="-20" dirty="0">
                <a:latin typeface="Trebuchet MS"/>
                <a:cs typeface="Trebuchet MS"/>
              </a:rPr>
              <a:t> </a:t>
            </a:r>
            <a:r>
              <a:rPr sz="2774" spc="-119" dirty="0">
                <a:latin typeface="Trebuchet MS"/>
                <a:cs typeface="Trebuchet MS"/>
              </a:rPr>
              <a:t>algorithm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1216" y="2590135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/>
          <p:nvPr/>
        </p:nvSpPr>
        <p:spPr>
          <a:xfrm>
            <a:off x="561216" y="3347333"/>
            <a:ext cx="129332" cy="129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5" name="object 5"/>
          <p:cNvSpPr txBox="1"/>
          <p:nvPr/>
        </p:nvSpPr>
        <p:spPr>
          <a:xfrm>
            <a:off x="253574" y="1921823"/>
            <a:ext cx="8633530" cy="1982081"/>
          </a:xfrm>
          <a:prstGeom prst="rect">
            <a:avLst/>
          </a:prstGeom>
        </p:spPr>
        <p:txBody>
          <a:bodyPr vert="horz" wrap="square" lIns="0" tIns="109474" rIns="0" bIns="0" rtlCol="0">
            <a:spAutoFit/>
          </a:bodyPr>
          <a:lstStyle/>
          <a:p>
            <a:pPr marL="25168">
              <a:spcBef>
                <a:spcPts val="860"/>
              </a:spcBef>
            </a:pPr>
            <a:r>
              <a:rPr sz="2180" spc="-79" dirty="0">
                <a:latin typeface="Arial"/>
                <a:cs typeface="Arial"/>
              </a:rPr>
              <a:t>The </a:t>
            </a:r>
            <a:r>
              <a:rPr sz="2180" spc="-129" dirty="0">
                <a:latin typeface="Arial"/>
                <a:cs typeface="Arial"/>
              </a:rPr>
              <a:t>general  idea  </a:t>
            </a:r>
            <a:r>
              <a:rPr sz="2180" spc="-40" dirty="0">
                <a:latin typeface="Arial"/>
                <a:cs typeface="Arial"/>
              </a:rPr>
              <a:t>of </a:t>
            </a:r>
            <a:r>
              <a:rPr sz="2180" spc="-59" dirty="0">
                <a:latin typeface="Arial"/>
                <a:cs typeface="Arial"/>
              </a:rPr>
              <a:t>t-SNE</a:t>
            </a:r>
            <a:r>
              <a:rPr sz="2180" spc="-99" dirty="0">
                <a:latin typeface="Arial"/>
                <a:cs typeface="Arial"/>
              </a:rPr>
              <a:t> </a:t>
            </a:r>
            <a:r>
              <a:rPr sz="2180" spc="-50" dirty="0">
                <a:latin typeface="Arial"/>
                <a:cs typeface="Arial"/>
              </a:rPr>
              <a:t>algorithm:</a:t>
            </a:r>
            <a:endParaRPr sz="2180">
              <a:latin typeface="Arial"/>
              <a:cs typeface="Arial"/>
            </a:endParaRPr>
          </a:p>
          <a:p>
            <a:pPr marL="573821" marR="722310">
              <a:lnSpc>
                <a:spcPct val="102600"/>
              </a:lnSpc>
              <a:spcBef>
                <a:spcPts val="595"/>
              </a:spcBef>
            </a:pPr>
            <a:r>
              <a:rPr sz="2180" spc="-40" dirty="0">
                <a:latin typeface="Arial"/>
                <a:cs typeface="Arial"/>
              </a:rPr>
              <a:t>Data: </a:t>
            </a:r>
            <a:r>
              <a:rPr sz="2180" spc="-69" dirty="0">
                <a:latin typeface="Arial"/>
                <a:cs typeface="Arial"/>
              </a:rPr>
              <a:t>data </a:t>
            </a:r>
            <a:r>
              <a:rPr sz="2180" spc="-119" dirty="0">
                <a:latin typeface="Arial"/>
                <a:cs typeface="Arial"/>
              </a:rPr>
              <a:t>set </a:t>
            </a:r>
            <a:r>
              <a:rPr sz="2180" i="1" spc="79" dirty="0">
                <a:latin typeface="Arial"/>
                <a:cs typeface="Arial"/>
              </a:rPr>
              <a:t>X </a:t>
            </a:r>
            <a:r>
              <a:rPr sz="2180" dirty="0">
                <a:latin typeface="Arial"/>
                <a:cs typeface="Arial"/>
              </a:rPr>
              <a:t>with </a:t>
            </a:r>
            <a:r>
              <a:rPr sz="2180" spc="-69" dirty="0">
                <a:latin typeface="Arial"/>
                <a:cs typeface="Arial"/>
              </a:rPr>
              <a:t>data </a:t>
            </a:r>
            <a:r>
              <a:rPr sz="2180" spc="-59" dirty="0">
                <a:latin typeface="Arial"/>
                <a:cs typeface="Arial"/>
              </a:rPr>
              <a:t>points </a:t>
            </a:r>
            <a:r>
              <a:rPr sz="2180" spc="404" dirty="0">
                <a:latin typeface="Arial"/>
                <a:cs typeface="Arial"/>
              </a:rPr>
              <a:t>= </a:t>
            </a:r>
            <a:r>
              <a:rPr sz="2180" i="1" spc="-129" dirty="0">
                <a:latin typeface="Arial"/>
                <a:cs typeface="Arial"/>
              </a:rPr>
              <a:t>x</a:t>
            </a:r>
            <a:r>
              <a:rPr sz="2378" spc="-192" baseline="-10416" dirty="0">
                <a:latin typeface="Verdana"/>
                <a:cs typeface="Verdana"/>
              </a:rPr>
              <a:t>1</a:t>
            </a:r>
            <a:r>
              <a:rPr sz="2180" i="1" spc="-129" dirty="0">
                <a:latin typeface="Verdana"/>
                <a:cs typeface="Verdana"/>
              </a:rPr>
              <a:t>, </a:t>
            </a:r>
            <a:r>
              <a:rPr sz="2180" i="1" spc="-129" dirty="0">
                <a:latin typeface="Arial"/>
                <a:cs typeface="Arial"/>
              </a:rPr>
              <a:t>x</a:t>
            </a:r>
            <a:r>
              <a:rPr sz="2378" spc="-192" baseline="-10416" dirty="0">
                <a:latin typeface="Verdana"/>
                <a:cs typeface="Verdana"/>
              </a:rPr>
              <a:t>2</a:t>
            </a:r>
            <a:r>
              <a:rPr sz="2180" i="1" spc="-129" dirty="0">
                <a:latin typeface="Verdana"/>
                <a:cs typeface="Verdana"/>
              </a:rPr>
              <a:t>, </a:t>
            </a:r>
            <a:r>
              <a:rPr sz="2180" i="1" spc="-198" dirty="0">
                <a:latin typeface="Verdana"/>
                <a:cs typeface="Verdana"/>
              </a:rPr>
              <a:t>..., </a:t>
            </a:r>
            <a:r>
              <a:rPr sz="2180" i="1" spc="-50" dirty="0">
                <a:latin typeface="Arial"/>
                <a:cs typeface="Arial"/>
              </a:rPr>
              <a:t>x</a:t>
            </a:r>
            <a:r>
              <a:rPr sz="2378" i="1" spc="-73" baseline="-10416" dirty="0">
                <a:latin typeface="Trebuchet MS"/>
                <a:cs typeface="Trebuchet MS"/>
              </a:rPr>
              <a:t>n </a:t>
            </a:r>
            <a:r>
              <a:rPr sz="2180" spc="-168" dirty="0">
                <a:latin typeface="Arial"/>
                <a:cs typeface="Arial"/>
              </a:rPr>
              <a:t>each </a:t>
            </a:r>
            <a:r>
              <a:rPr sz="2180" spc="-40" dirty="0">
                <a:latin typeface="Arial"/>
                <a:cs typeface="Arial"/>
              </a:rPr>
              <a:t>of </a:t>
            </a:r>
            <a:r>
              <a:rPr sz="2180" spc="-139" dirty="0">
                <a:latin typeface="Arial"/>
                <a:cs typeface="Arial"/>
              </a:rPr>
              <a:t>these  </a:t>
            </a:r>
            <a:r>
              <a:rPr sz="2180" spc="-59" dirty="0">
                <a:latin typeface="Arial"/>
                <a:cs typeface="Arial"/>
              </a:rPr>
              <a:t>points </a:t>
            </a:r>
            <a:r>
              <a:rPr sz="2180" spc="-159" dirty="0">
                <a:latin typeface="Arial"/>
                <a:cs typeface="Arial"/>
              </a:rPr>
              <a:t>have </a:t>
            </a:r>
            <a:r>
              <a:rPr sz="2180" spc="-109" dirty="0">
                <a:latin typeface="Arial"/>
                <a:cs typeface="Arial"/>
              </a:rPr>
              <a:t>very </a:t>
            </a:r>
            <a:r>
              <a:rPr sz="2180" spc="-79" dirty="0">
                <a:latin typeface="Arial"/>
                <a:cs typeface="Arial"/>
              </a:rPr>
              <a:t>high</a:t>
            </a:r>
            <a:r>
              <a:rPr sz="2180" spc="-198" dirty="0">
                <a:latin typeface="Arial"/>
                <a:cs typeface="Arial"/>
              </a:rPr>
              <a:t> </a:t>
            </a:r>
            <a:r>
              <a:rPr sz="2180" spc="-109" dirty="0">
                <a:latin typeface="Arial"/>
                <a:cs typeface="Arial"/>
              </a:rPr>
              <a:t>dimension</a:t>
            </a:r>
            <a:endParaRPr sz="2180">
              <a:latin typeface="Arial"/>
              <a:cs typeface="Arial"/>
            </a:endParaRPr>
          </a:p>
          <a:p>
            <a:pPr marL="573821" marR="10067">
              <a:lnSpc>
                <a:spcPct val="102600"/>
              </a:lnSpc>
              <a:spcBef>
                <a:spcPts val="595"/>
              </a:spcBef>
            </a:pPr>
            <a:r>
              <a:rPr sz="2180" spc="-89" dirty="0">
                <a:latin typeface="Arial"/>
                <a:cs typeface="Arial"/>
              </a:rPr>
              <a:t>cost </a:t>
            </a:r>
            <a:r>
              <a:rPr sz="2180" spc="-40" dirty="0">
                <a:latin typeface="Arial"/>
                <a:cs typeface="Arial"/>
              </a:rPr>
              <a:t>function </a:t>
            </a:r>
            <a:r>
              <a:rPr sz="2180" spc="-99" dirty="0">
                <a:latin typeface="Arial"/>
                <a:cs typeface="Arial"/>
              </a:rPr>
              <a:t>parameter: </a:t>
            </a:r>
            <a:r>
              <a:rPr sz="2180" spc="-79" dirty="0">
                <a:latin typeface="Arial"/>
                <a:cs typeface="Arial"/>
              </a:rPr>
              <a:t>Perplexity </a:t>
            </a:r>
            <a:r>
              <a:rPr sz="2180" i="1" spc="-89" dirty="0">
                <a:latin typeface="Arial"/>
                <a:cs typeface="Arial"/>
              </a:rPr>
              <a:t>Perp</a:t>
            </a:r>
            <a:r>
              <a:rPr sz="2180" spc="-89" dirty="0">
                <a:latin typeface="Arial"/>
                <a:cs typeface="Arial"/>
              </a:rPr>
              <a:t>, </a:t>
            </a:r>
            <a:r>
              <a:rPr sz="2180" spc="-69" dirty="0">
                <a:latin typeface="Arial"/>
                <a:cs typeface="Arial"/>
              </a:rPr>
              <a:t>perplexity </a:t>
            </a:r>
            <a:r>
              <a:rPr sz="2180" spc="-119" dirty="0">
                <a:latin typeface="Arial"/>
                <a:cs typeface="Arial"/>
              </a:rPr>
              <a:t>is </a:t>
            </a:r>
            <a:r>
              <a:rPr sz="2180" spc="-129" dirty="0">
                <a:latin typeface="Arial"/>
                <a:cs typeface="Arial"/>
              </a:rPr>
              <a:t>associated </a:t>
            </a:r>
            <a:r>
              <a:rPr sz="2180" dirty="0">
                <a:latin typeface="Arial"/>
                <a:cs typeface="Arial"/>
              </a:rPr>
              <a:t>with  </a:t>
            </a:r>
            <a:r>
              <a:rPr sz="2180" spc="-119" dirty="0">
                <a:latin typeface="Arial"/>
                <a:cs typeface="Arial"/>
              </a:rPr>
              <a:t>variance </a:t>
            </a:r>
            <a:r>
              <a:rPr sz="2180" i="1" spc="-149" dirty="0">
                <a:latin typeface="Verdana"/>
                <a:cs typeface="Verdana"/>
              </a:rPr>
              <a:t>σ </a:t>
            </a:r>
            <a:r>
              <a:rPr sz="2180" spc="-40" dirty="0">
                <a:latin typeface="Arial"/>
                <a:cs typeface="Arial"/>
              </a:rPr>
              <a:t>in </a:t>
            </a:r>
            <a:r>
              <a:rPr sz="2180" spc="-59" dirty="0">
                <a:latin typeface="Arial"/>
                <a:cs typeface="Arial"/>
              </a:rPr>
              <a:t>the </a:t>
            </a:r>
            <a:r>
              <a:rPr sz="2180" spc="-89" dirty="0">
                <a:latin typeface="Arial"/>
                <a:cs typeface="Arial"/>
              </a:rPr>
              <a:t>cost</a:t>
            </a:r>
            <a:r>
              <a:rPr sz="2180" spc="-218" dirty="0">
                <a:latin typeface="Arial"/>
                <a:cs typeface="Arial"/>
              </a:rPr>
              <a:t> </a:t>
            </a:r>
            <a:r>
              <a:rPr sz="2180" spc="-40" dirty="0">
                <a:latin typeface="Arial"/>
                <a:cs typeface="Arial"/>
              </a:rPr>
              <a:t>function</a:t>
            </a:r>
            <a:endParaRPr sz="2180">
              <a:latin typeface="Arial"/>
              <a:cs typeface="Arial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211</a:t>
            </a:fld>
            <a:endParaRPr lang="de-DE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4442870"/>
      </p:ext>
    </p:extLst>
  </p:cSld>
  <p:clrMapOvr>
    <a:masterClrMapping/>
  </p:clrMapOvr>
  <p:transition>
    <p:cut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0824" y="152400"/>
            <a:ext cx="2456927" cy="461219"/>
          </a:xfrm>
          <a:prstGeom prst="rect">
            <a:avLst/>
          </a:prstGeom>
        </p:spPr>
        <p:txBody>
          <a:bodyPr vert="horz" wrap="square" lIns="0" tIns="33975" rIns="0" bIns="0" rtlCol="0" anchor="b" anchorCtr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69" dirty="0">
                <a:latin typeface="Trebuchet MS"/>
                <a:cs typeface="Trebuchet MS"/>
              </a:rPr>
              <a:t>t-SNE</a:t>
            </a:r>
            <a:r>
              <a:rPr sz="2774" spc="-20" dirty="0">
                <a:latin typeface="Trebuchet MS"/>
                <a:cs typeface="Trebuchet MS"/>
              </a:rPr>
              <a:t> </a:t>
            </a:r>
            <a:r>
              <a:rPr sz="2774" spc="-119" dirty="0">
                <a:latin typeface="Trebuchet MS"/>
                <a:cs typeface="Trebuchet MS"/>
              </a:rPr>
              <a:t>algorithm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1216" y="2590135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/>
          <p:nvPr/>
        </p:nvSpPr>
        <p:spPr>
          <a:xfrm>
            <a:off x="561216" y="3347333"/>
            <a:ext cx="129332" cy="129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5" name="object 5"/>
          <p:cNvSpPr/>
          <p:nvPr/>
        </p:nvSpPr>
        <p:spPr>
          <a:xfrm>
            <a:off x="561216" y="4104558"/>
            <a:ext cx="129332" cy="129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6" name="object 6"/>
          <p:cNvSpPr txBox="1"/>
          <p:nvPr/>
        </p:nvSpPr>
        <p:spPr>
          <a:xfrm>
            <a:off x="253574" y="1921821"/>
            <a:ext cx="8633530" cy="2750112"/>
          </a:xfrm>
          <a:prstGeom prst="rect">
            <a:avLst/>
          </a:prstGeom>
        </p:spPr>
        <p:txBody>
          <a:bodyPr vert="horz" wrap="square" lIns="0" tIns="109474" rIns="0" bIns="0" rtlCol="0">
            <a:spAutoFit/>
          </a:bodyPr>
          <a:lstStyle/>
          <a:p>
            <a:pPr marL="25168">
              <a:spcBef>
                <a:spcPts val="860"/>
              </a:spcBef>
            </a:pPr>
            <a:r>
              <a:rPr sz="2180" spc="-79" dirty="0">
                <a:latin typeface="Arial"/>
                <a:cs typeface="Arial"/>
              </a:rPr>
              <a:t>The </a:t>
            </a:r>
            <a:r>
              <a:rPr sz="2180" spc="-129" dirty="0">
                <a:latin typeface="Arial"/>
                <a:cs typeface="Arial"/>
              </a:rPr>
              <a:t>general  idea  </a:t>
            </a:r>
            <a:r>
              <a:rPr sz="2180" spc="-40" dirty="0">
                <a:latin typeface="Arial"/>
                <a:cs typeface="Arial"/>
              </a:rPr>
              <a:t>of </a:t>
            </a:r>
            <a:r>
              <a:rPr sz="2180" spc="-59" dirty="0">
                <a:latin typeface="Arial"/>
                <a:cs typeface="Arial"/>
              </a:rPr>
              <a:t>t-SNE</a:t>
            </a:r>
            <a:r>
              <a:rPr sz="2180" spc="-99" dirty="0">
                <a:latin typeface="Arial"/>
                <a:cs typeface="Arial"/>
              </a:rPr>
              <a:t> </a:t>
            </a:r>
            <a:r>
              <a:rPr sz="2180" spc="-50" dirty="0">
                <a:latin typeface="Arial"/>
                <a:cs typeface="Arial"/>
              </a:rPr>
              <a:t>algorithm:</a:t>
            </a:r>
            <a:endParaRPr sz="2180">
              <a:latin typeface="Arial"/>
              <a:cs typeface="Arial"/>
            </a:endParaRPr>
          </a:p>
          <a:p>
            <a:pPr marL="573821" marR="722310">
              <a:lnSpc>
                <a:spcPct val="102600"/>
              </a:lnSpc>
              <a:spcBef>
                <a:spcPts val="595"/>
              </a:spcBef>
            </a:pPr>
            <a:r>
              <a:rPr sz="2180" spc="-40" dirty="0">
                <a:latin typeface="Arial"/>
                <a:cs typeface="Arial"/>
              </a:rPr>
              <a:t>Data: </a:t>
            </a:r>
            <a:r>
              <a:rPr sz="2180" spc="-69" dirty="0">
                <a:latin typeface="Arial"/>
                <a:cs typeface="Arial"/>
              </a:rPr>
              <a:t>data </a:t>
            </a:r>
            <a:r>
              <a:rPr sz="2180" spc="-119" dirty="0">
                <a:latin typeface="Arial"/>
                <a:cs typeface="Arial"/>
              </a:rPr>
              <a:t>set </a:t>
            </a:r>
            <a:r>
              <a:rPr sz="2180" i="1" spc="79" dirty="0">
                <a:latin typeface="Arial"/>
                <a:cs typeface="Arial"/>
              </a:rPr>
              <a:t>X </a:t>
            </a:r>
            <a:r>
              <a:rPr sz="2180" dirty="0">
                <a:latin typeface="Arial"/>
                <a:cs typeface="Arial"/>
              </a:rPr>
              <a:t>with </a:t>
            </a:r>
            <a:r>
              <a:rPr sz="2180" spc="-69" dirty="0">
                <a:latin typeface="Arial"/>
                <a:cs typeface="Arial"/>
              </a:rPr>
              <a:t>data </a:t>
            </a:r>
            <a:r>
              <a:rPr sz="2180" spc="-59" dirty="0">
                <a:latin typeface="Arial"/>
                <a:cs typeface="Arial"/>
              </a:rPr>
              <a:t>points </a:t>
            </a:r>
            <a:r>
              <a:rPr sz="2180" spc="404" dirty="0">
                <a:latin typeface="Arial"/>
                <a:cs typeface="Arial"/>
              </a:rPr>
              <a:t>= </a:t>
            </a:r>
            <a:r>
              <a:rPr sz="2180" i="1" spc="-129" dirty="0">
                <a:latin typeface="Arial"/>
                <a:cs typeface="Arial"/>
              </a:rPr>
              <a:t>x</a:t>
            </a:r>
            <a:r>
              <a:rPr sz="2378" spc="-192" baseline="-10416" dirty="0">
                <a:latin typeface="Verdana"/>
                <a:cs typeface="Verdana"/>
              </a:rPr>
              <a:t>1</a:t>
            </a:r>
            <a:r>
              <a:rPr sz="2180" i="1" spc="-129" dirty="0">
                <a:latin typeface="Verdana"/>
                <a:cs typeface="Verdana"/>
              </a:rPr>
              <a:t>, </a:t>
            </a:r>
            <a:r>
              <a:rPr sz="2180" i="1" spc="-129" dirty="0">
                <a:latin typeface="Arial"/>
                <a:cs typeface="Arial"/>
              </a:rPr>
              <a:t>x</a:t>
            </a:r>
            <a:r>
              <a:rPr sz="2378" spc="-192" baseline="-10416" dirty="0">
                <a:latin typeface="Verdana"/>
                <a:cs typeface="Verdana"/>
              </a:rPr>
              <a:t>2</a:t>
            </a:r>
            <a:r>
              <a:rPr sz="2180" i="1" spc="-129" dirty="0">
                <a:latin typeface="Verdana"/>
                <a:cs typeface="Verdana"/>
              </a:rPr>
              <a:t>, </a:t>
            </a:r>
            <a:r>
              <a:rPr sz="2180" i="1" spc="-198" dirty="0">
                <a:latin typeface="Verdana"/>
                <a:cs typeface="Verdana"/>
              </a:rPr>
              <a:t>..., </a:t>
            </a:r>
            <a:r>
              <a:rPr sz="2180" i="1" spc="-50" dirty="0">
                <a:latin typeface="Arial"/>
                <a:cs typeface="Arial"/>
              </a:rPr>
              <a:t>x</a:t>
            </a:r>
            <a:r>
              <a:rPr sz="2378" i="1" spc="-73" baseline="-10416" dirty="0">
                <a:latin typeface="Trebuchet MS"/>
                <a:cs typeface="Trebuchet MS"/>
              </a:rPr>
              <a:t>n </a:t>
            </a:r>
            <a:r>
              <a:rPr sz="2180" spc="-168" dirty="0">
                <a:latin typeface="Arial"/>
                <a:cs typeface="Arial"/>
              </a:rPr>
              <a:t>each </a:t>
            </a:r>
            <a:r>
              <a:rPr sz="2180" spc="-40" dirty="0">
                <a:latin typeface="Arial"/>
                <a:cs typeface="Arial"/>
              </a:rPr>
              <a:t>of </a:t>
            </a:r>
            <a:r>
              <a:rPr sz="2180" spc="-139" dirty="0">
                <a:latin typeface="Arial"/>
                <a:cs typeface="Arial"/>
              </a:rPr>
              <a:t>these  </a:t>
            </a:r>
            <a:r>
              <a:rPr sz="2180" spc="-59" dirty="0">
                <a:latin typeface="Arial"/>
                <a:cs typeface="Arial"/>
              </a:rPr>
              <a:t>points </a:t>
            </a:r>
            <a:r>
              <a:rPr sz="2180" spc="-159" dirty="0">
                <a:latin typeface="Arial"/>
                <a:cs typeface="Arial"/>
              </a:rPr>
              <a:t>have </a:t>
            </a:r>
            <a:r>
              <a:rPr sz="2180" spc="-109" dirty="0">
                <a:latin typeface="Arial"/>
                <a:cs typeface="Arial"/>
              </a:rPr>
              <a:t>very </a:t>
            </a:r>
            <a:r>
              <a:rPr sz="2180" spc="-79" dirty="0">
                <a:latin typeface="Arial"/>
                <a:cs typeface="Arial"/>
              </a:rPr>
              <a:t>high</a:t>
            </a:r>
            <a:r>
              <a:rPr sz="2180" spc="-198" dirty="0">
                <a:latin typeface="Arial"/>
                <a:cs typeface="Arial"/>
              </a:rPr>
              <a:t> </a:t>
            </a:r>
            <a:r>
              <a:rPr sz="2180" spc="-109" dirty="0">
                <a:latin typeface="Arial"/>
                <a:cs typeface="Arial"/>
              </a:rPr>
              <a:t>dimension</a:t>
            </a:r>
            <a:endParaRPr sz="2180">
              <a:latin typeface="Arial"/>
              <a:cs typeface="Arial"/>
            </a:endParaRPr>
          </a:p>
          <a:p>
            <a:pPr marL="573821" marR="10067">
              <a:lnSpc>
                <a:spcPct val="102600"/>
              </a:lnSpc>
              <a:spcBef>
                <a:spcPts val="595"/>
              </a:spcBef>
            </a:pPr>
            <a:r>
              <a:rPr sz="2180" spc="-89" dirty="0">
                <a:latin typeface="Arial"/>
                <a:cs typeface="Arial"/>
              </a:rPr>
              <a:t>cost </a:t>
            </a:r>
            <a:r>
              <a:rPr sz="2180" spc="-40" dirty="0">
                <a:latin typeface="Arial"/>
                <a:cs typeface="Arial"/>
              </a:rPr>
              <a:t>function </a:t>
            </a:r>
            <a:r>
              <a:rPr sz="2180" spc="-99" dirty="0">
                <a:latin typeface="Arial"/>
                <a:cs typeface="Arial"/>
              </a:rPr>
              <a:t>parameter: </a:t>
            </a:r>
            <a:r>
              <a:rPr sz="2180" spc="-79" dirty="0">
                <a:latin typeface="Arial"/>
                <a:cs typeface="Arial"/>
              </a:rPr>
              <a:t>Perplexity </a:t>
            </a:r>
            <a:r>
              <a:rPr sz="2180" i="1" spc="-89" dirty="0">
                <a:latin typeface="Arial"/>
                <a:cs typeface="Arial"/>
              </a:rPr>
              <a:t>Perp</a:t>
            </a:r>
            <a:r>
              <a:rPr sz="2180" spc="-89" dirty="0">
                <a:latin typeface="Arial"/>
                <a:cs typeface="Arial"/>
              </a:rPr>
              <a:t>, </a:t>
            </a:r>
            <a:r>
              <a:rPr sz="2180" spc="-69" dirty="0">
                <a:latin typeface="Arial"/>
                <a:cs typeface="Arial"/>
              </a:rPr>
              <a:t>perplexity </a:t>
            </a:r>
            <a:r>
              <a:rPr sz="2180" spc="-119" dirty="0">
                <a:latin typeface="Arial"/>
                <a:cs typeface="Arial"/>
              </a:rPr>
              <a:t>is </a:t>
            </a:r>
            <a:r>
              <a:rPr sz="2180" spc="-129" dirty="0">
                <a:latin typeface="Arial"/>
                <a:cs typeface="Arial"/>
              </a:rPr>
              <a:t>associated </a:t>
            </a:r>
            <a:r>
              <a:rPr sz="2180" dirty="0">
                <a:latin typeface="Arial"/>
                <a:cs typeface="Arial"/>
              </a:rPr>
              <a:t>with  </a:t>
            </a:r>
            <a:r>
              <a:rPr sz="2180" spc="-119" dirty="0">
                <a:latin typeface="Arial"/>
                <a:cs typeface="Arial"/>
              </a:rPr>
              <a:t>variance </a:t>
            </a:r>
            <a:r>
              <a:rPr sz="2180" i="1" spc="-149" dirty="0">
                <a:latin typeface="Verdana"/>
                <a:cs typeface="Verdana"/>
              </a:rPr>
              <a:t>σ </a:t>
            </a:r>
            <a:r>
              <a:rPr sz="2180" spc="-40" dirty="0">
                <a:latin typeface="Arial"/>
                <a:cs typeface="Arial"/>
              </a:rPr>
              <a:t>in </a:t>
            </a:r>
            <a:r>
              <a:rPr sz="2180" spc="-59" dirty="0">
                <a:latin typeface="Arial"/>
                <a:cs typeface="Arial"/>
              </a:rPr>
              <a:t>the </a:t>
            </a:r>
            <a:r>
              <a:rPr sz="2180" spc="-89" dirty="0">
                <a:latin typeface="Arial"/>
                <a:cs typeface="Arial"/>
              </a:rPr>
              <a:t>cost</a:t>
            </a:r>
            <a:r>
              <a:rPr sz="2180" spc="-218" dirty="0">
                <a:latin typeface="Arial"/>
                <a:cs typeface="Arial"/>
              </a:rPr>
              <a:t> </a:t>
            </a:r>
            <a:r>
              <a:rPr sz="2180" spc="-40" dirty="0">
                <a:latin typeface="Arial"/>
                <a:cs typeface="Arial"/>
              </a:rPr>
              <a:t>function</a:t>
            </a:r>
            <a:endParaRPr sz="2180">
              <a:latin typeface="Arial"/>
              <a:cs typeface="Arial"/>
            </a:endParaRPr>
          </a:p>
          <a:p>
            <a:pPr marL="573821" marR="453017">
              <a:lnSpc>
                <a:spcPct val="102600"/>
              </a:lnSpc>
              <a:spcBef>
                <a:spcPts val="595"/>
              </a:spcBef>
            </a:pPr>
            <a:r>
              <a:rPr sz="2180" spc="-40" dirty="0">
                <a:latin typeface="Arial"/>
                <a:cs typeface="Arial"/>
              </a:rPr>
              <a:t>Optimization </a:t>
            </a:r>
            <a:r>
              <a:rPr sz="2180" spc="-109" dirty="0">
                <a:latin typeface="Arial"/>
                <a:cs typeface="Arial"/>
              </a:rPr>
              <a:t>parameters: </a:t>
            </a:r>
            <a:r>
              <a:rPr sz="2180" spc="-99" dirty="0">
                <a:latin typeface="Arial"/>
                <a:cs typeface="Arial"/>
              </a:rPr>
              <a:t>number </a:t>
            </a:r>
            <a:r>
              <a:rPr sz="2180" spc="-40" dirty="0">
                <a:latin typeface="Arial"/>
                <a:cs typeface="Arial"/>
              </a:rPr>
              <a:t>of </a:t>
            </a:r>
            <a:r>
              <a:rPr sz="2180" spc="-50" dirty="0">
                <a:latin typeface="Arial"/>
                <a:cs typeface="Arial"/>
              </a:rPr>
              <a:t>iterations </a:t>
            </a:r>
            <a:r>
              <a:rPr sz="2180" i="1" spc="129" dirty="0">
                <a:latin typeface="Arial"/>
                <a:cs typeface="Arial"/>
              </a:rPr>
              <a:t>T </a:t>
            </a:r>
            <a:r>
              <a:rPr sz="2180" spc="-10" dirty="0">
                <a:latin typeface="Arial"/>
                <a:cs typeface="Arial"/>
              </a:rPr>
              <a:t>, </a:t>
            </a:r>
            <a:r>
              <a:rPr sz="2180" spc="-99" dirty="0">
                <a:latin typeface="Arial"/>
                <a:cs typeface="Arial"/>
              </a:rPr>
              <a:t>learning </a:t>
            </a:r>
            <a:r>
              <a:rPr sz="2180" spc="-69" dirty="0">
                <a:latin typeface="Arial"/>
                <a:cs typeface="Arial"/>
              </a:rPr>
              <a:t>rate </a:t>
            </a:r>
            <a:r>
              <a:rPr sz="2180" i="1" spc="-129" dirty="0">
                <a:latin typeface="Verdana"/>
                <a:cs typeface="Verdana"/>
              </a:rPr>
              <a:t>η</a:t>
            </a:r>
            <a:r>
              <a:rPr sz="2180" spc="-129" dirty="0">
                <a:latin typeface="Arial"/>
                <a:cs typeface="Arial"/>
              </a:rPr>
              <a:t>,  </a:t>
            </a:r>
            <a:r>
              <a:rPr sz="2180" spc="-89" dirty="0">
                <a:latin typeface="Arial"/>
                <a:cs typeface="Arial"/>
              </a:rPr>
              <a:t>momentum</a:t>
            </a:r>
            <a:r>
              <a:rPr sz="2180" spc="99" dirty="0">
                <a:latin typeface="Arial"/>
                <a:cs typeface="Arial"/>
              </a:rPr>
              <a:t> </a:t>
            </a:r>
            <a:r>
              <a:rPr sz="2180" i="1" spc="139" dirty="0">
                <a:latin typeface="Verdana"/>
                <a:cs typeface="Verdana"/>
              </a:rPr>
              <a:t>α</a:t>
            </a:r>
            <a:r>
              <a:rPr sz="2180" spc="139" dirty="0">
                <a:latin typeface="Arial"/>
                <a:cs typeface="Arial"/>
              </a:rPr>
              <a:t>(</a:t>
            </a:r>
            <a:r>
              <a:rPr sz="2180" i="1" spc="139" dirty="0">
                <a:latin typeface="Arial"/>
                <a:cs typeface="Arial"/>
              </a:rPr>
              <a:t>t</a:t>
            </a:r>
            <a:r>
              <a:rPr sz="2180" spc="139" dirty="0">
                <a:latin typeface="Arial"/>
                <a:cs typeface="Arial"/>
              </a:rPr>
              <a:t>)</a:t>
            </a:r>
            <a:endParaRPr sz="2180">
              <a:latin typeface="Arial"/>
              <a:cs typeface="Arial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212</a:t>
            </a:fld>
            <a:endParaRPr lang="de-DE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2058617"/>
      </p:ext>
    </p:extLst>
  </p:cSld>
  <p:clrMapOvr>
    <a:masterClrMapping/>
  </p:clrMapOvr>
  <p:transition>
    <p:cut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3047" y="118657"/>
            <a:ext cx="2457555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69" dirty="0">
                <a:latin typeface="Trebuchet MS"/>
                <a:cs typeface="Trebuchet MS"/>
              </a:rPr>
              <a:t>t-SNE</a:t>
            </a:r>
            <a:r>
              <a:rPr sz="2774" spc="-20" dirty="0">
                <a:latin typeface="Trebuchet MS"/>
                <a:cs typeface="Trebuchet MS"/>
              </a:rPr>
              <a:t> </a:t>
            </a:r>
            <a:r>
              <a:rPr sz="2774" spc="-119" dirty="0">
                <a:latin typeface="Trebuchet MS"/>
                <a:cs typeface="Trebuchet MS"/>
              </a:rPr>
              <a:t>algorithm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5361" y="2309365"/>
            <a:ext cx="226332" cy="226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5" name="object 5"/>
          <p:cNvSpPr txBox="1"/>
          <p:nvPr/>
        </p:nvSpPr>
        <p:spPr>
          <a:xfrm>
            <a:off x="253574" y="1444908"/>
            <a:ext cx="6537121" cy="1130308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25168" marR="4542750">
              <a:lnSpc>
                <a:spcPct val="102600"/>
              </a:lnSpc>
              <a:spcBef>
                <a:spcPts val="109"/>
              </a:spcBef>
            </a:pPr>
            <a:r>
              <a:rPr sz="2180" spc="-59" dirty="0">
                <a:latin typeface="Arial"/>
                <a:cs typeface="Arial"/>
              </a:rPr>
              <a:t>t-SNE </a:t>
            </a:r>
            <a:r>
              <a:rPr sz="2180" spc="-50" dirty="0">
                <a:latin typeface="Arial"/>
                <a:cs typeface="Arial"/>
              </a:rPr>
              <a:t>algorithm:  </a:t>
            </a:r>
            <a:r>
              <a:rPr sz="2180" spc="-99" dirty="0">
                <a:latin typeface="Arial"/>
                <a:cs typeface="Arial"/>
              </a:rPr>
              <a:t>begin</a:t>
            </a:r>
            <a:endParaRPr sz="2180">
              <a:latin typeface="Arial"/>
              <a:cs typeface="Arial"/>
            </a:endParaRPr>
          </a:p>
          <a:p>
            <a:pPr marL="573821">
              <a:spcBef>
                <a:spcPts val="664"/>
              </a:spcBef>
            </a:pPr>
            <a:r>
              <a:rPr sz="2180" spc="-109" dirty="0">
                <a:latin typeface="Arial"/>
                <a:cs typeface="Arial"/>
              </a:rPr>
              <a:t>Compute pairwise </a:t>
            </a:r>
            <a:r>
              <a:rPr sz="2180" spc="-50" dirty="0">
                <a:latin typeface="Arial"/>
                <a:cs typeface="Arial"/>
              </a:rPr>
              <a:t>affinities </a:t>
            </a:r>
            <a:r>
              <a:rPr sz="2180" i="1" spc="-119" dirty="0">
                <a:latin typeface="Arial"/>
                <a:cs typeface="Arial"/>
              </a:rPr>
              <a:t>p</a:t>
            </a:r>
            <a:r>
              <a:rPr sz="2378" i="1" spc="-176" baseline="-13888" dirty="0">
                <a:latin typeface="Trebuchet MS"/>
                <a:cs typeface="Trebuchet MS"/>
              </a:rPr>
              <a:t>j </a:t>
            </a:r>
            <a:r>
              <a:rPr sz="2378" i="1" spc="-30" baseline="-13888" dirty="0">
                <a:latin typeface="Arial"/>
                <a:cs typeface="Arial"/>
              </a:rPr>
              <a:t>|</a:t>
            </a:r>
            <a:r>
              <a:rPr sz="2378" i="1" spc="-30" baseline="-13888" dirty="0">
                <a:latin typeface="Trebuchet MS"/>
                <a:cs typeface="Trebuchet MS"/>
              </a:rPr>
              <a:t>i </a:t>
            </a:r>
            <a:r>
              <a:rPr sz="2180" dirty="0">
                <a:latin typeface="Arial"/>
                <a:cs typeface="Arial"/>
              </a:rPr>
              <a:t>with </a:t>
            </a:r>
            <a:r>
              <a:rPr sz="2180" spc="-69" dirty="0">
                <a:latin typeface="Arial"/>
                <a:cs typeface="Arial"/>
              </a:rPr>
              <a:t>perplexity</a:t>
            </a:r>
            <a:r>
              <a:rPr sz="2180" spc="-377" dirty="0">
                <a:latin typeface="Arial"/>
                <a:cs typeface="Arial"/>
              </a:rPr>
              <a:t> </a:t>
            </a:r>
            <a:r>
              <a:rPr sz="2180" i="1" spc="-119" dirty="0">
                <a:latin typeface="Arial"/>
                <a:cs typeface="Arial"/>
              </a:rPr>
              <a:t>Perp</a:t>
            </a:r>
            <a:endParaRPr sz="2180">
              <a:latin typeface="Arial"/>
              <a:cs typeface="Arial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213</a:t>
            </a:fld>
            <a:endParaRPr lang="de-DE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7887516"/>
      </p:ext>
    </p:extLst>
  </p:cSld>
  <p:clrMapOvr>
    <a:masterClrMapping/>
  </p:clrMapOvr>
  <p:transition>
    <p:cut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25927" y="122498"/>
            <a:ext cx="2456927" cy="461219"/>
          </a:xfrm>
          <a:prstGeom prst="rect">
            <a:avLst/>
          </a:prstGeom>
        </p:spPr>
        <p:txBody>
          <a:bodyPr vert="horz" wrap="square" lIns="0" tIns="33975" rIns="0" bIns="0" rtlCol="0" anchor="b" anchorCtr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69" dirty="0">
                <a:latin typeface="Trebuchet MS"/>
                <a:cs typeface="Trebuchet MS"/>
              </a:rPr>
              <a:t>t-SNE</a:t>
            </a:r>
            <a:r>
              <a:rPr sz="2774" spc="-20" dirty="0">
                <a:latin typeface="Trebuchet MS"/>
                <a:cs typeface="Trebuchet MS"/>
              </a:rPr>
              <a:t> </a:t>
            </a:r>
            <a:r>
              <a:rPr sz="2774" spc="-119" dirty="0">
                <a:latin typeface="Trebuchet MS"/>
                <a:cs typeface="Trebuchet MS"/>
              </a:rPr>
              <a:t>algorithm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5361" y="2309365"/>
            <a:ext cx="226332" cy="226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 txBox="1"/>
          <p:nvPr/>
        </p:nvSpPr>
        <p:spPr>
          <a:xfrm>
            <a:off x="253574" y="1444908"/>
            <a:ext cx="6537121" cy="1130308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25168" marR="4542750">
              <a:lnSpc>
                <a:spcPct val="102600"/>
              </a:lnSpc>
              <a:spcBef>
                <a:spcPts val="109"/>
              </a:spcBef>
            </a:pPr>
            <a:r>
              <a:rPr sz="2180" spc="-59" dirty="0">
                <a:latin typeface="Arial"/>
                <a:cs typeface="Arial"/>
              </a:rPr>
              <a:t>t-SNE </a:t>
            </a:r>
            <a:r>
              <a:rPr sz="2180" spc="-50" dirty="0">
                <a:latin typeface="Arial"/>
                <a:cs typeface="Arial"/>
              </a:rPr>
              <a:t>algorithm:  </a:t>
            </a:r>
            <a:r>
              <a:rPr sz="2180" spc="-99" dirty="0">
                <a:latin typeface="Arial"/>
                <a:cs typeface="Arial"/>
              </a:rPr>
              <a:t>begin</a:t>
            </a:r>
            <a:endParaRPr sz="2180">
              <a:latin typeface="Arial"/>
              <a:cs typeface="Arial"/>
            </a:endParaRPr>
          </a:p>
          <a:p>
            <a:pPr marL="573821">
              <a:spcBef>
                <a:spcPts val="664"/>
              </a:spcBef>
            </a:pPr>
            <a:r>
              <a:rPr sz="2180" spc="-109" dirty="0">
                <a:latin typeface="Arial"/>
                <a:cs typeface="Arial"/>
              </a:rPr>
              <a:t>Compute pairwise </a:t>
            </a:r>
            <a:r>
              <a:rPr sz="2180" spc="-50" dirty="0">
                <a:latin typeface="Arial"/>
                <a:cs typeface="Arial"/>
              </a:rPr>
              <a:t>affinities </a:t>
            </a:r>
            <a:r>
              <a:rPr sz="2180" i="1" spc="-119" dirty="0">
                <a:latin typeface="Arial"/>
                <a:cs typeface="Arial"/>
              </a:rPr>
              <a:t>p</a:t>
            </a:r>
            <a:r>
              <a:rPr sz="2378" i="1" spc="-176" baseline="-13888" dirty="0">
                <a:latin typeface="Trebuchet MS"/>
                <a:cs typeface="Trebuchet MS"/>
              </a:rPr>
              <a:t>j </a:t>
            </a:r>
            <a:r>
              <a:rPr sz="2378" i="1" spc="-30" baseline="-13888" dirty="0">
                <a:latin typeface="Arial"/>
                <a:cs typeface="Arial"/>
              </a:rPr>
              <a:t>|</a:t>
            </a:r>
            <a:r>
              <a:rPr sz="2378" i="1" spc="-30" baseline="-13888" dirty="0">
                <a:latin typeface="Trebuchet MS"/>
                <a:cs typeface="Trebuchet MS"/>
              </a:rPr>
              <a:t>i </a:t>
            </a:r>
            <a:r>
              <a:rPr sz="2180" dirty="0">
                <a:latin typeface="Arial"/>
                <a:cs typeface="Arial"/>
              </a:rPr>
              <a:t>with </a:t>
            </a:r>
            <a:r>
              <a:rPr sz="2180" spc="-69" dirty="0">
                <a:latin typeface="Arial"/>
                <a:cs typeface="Arial"/>
              </a:rPr>
              <a:t>perplexity</a:t>
            </a:r>
            <a:r>
              <a:rPr sz="2180" spc="-377" dirty="0">
                <a:latin typeface="Arial"/>
                <a:cs typeface="Arial"/>
              </a:rPr>
              <a:t> </a:t>
            </a:r>
            <a:r>
              <a:rPr sz="2180" i="1" spc="-119" dirty="0">
                <a:latin typeface="Arial"/>
                <a:cs typeface="Arial"/>
              </a:rPr>
              <a:t>Perp</a:t>
            </a:r>
            <a:endParaRPr sz="218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5361" y="2803318"/>
            <a:ext cx="226332" cy="226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6" name="object 6"/>
          <p:cNvSpPr txBox="1"/>
          <p:nvPr/>
        </p:nvSpPr>
        <p:spPr>
          <a:xfrm>
            <a:off x="1409744" y="2812909"/>
            <a:ext cx="158552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spc="-119" dirty="0">
                <a:latin typeface="Trebuchet MS"/>
                <a:cs typeface="Trebuchet MS"/>
              </a:rPr>
              <a:t>ij</a:t>
            </a:r>
            <a:endParaRPr sz="1585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06431" y="2864704"/>
            <a:ext cx="268028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spc="-178" dirty="0">
                <a:latin typeface="Verdana"/>
                <a:cs typeface="Verdana"/>
              </a:rPr>
              <a:t>2</a:t>
            </a:r>
            <a:r>
              <a:rPr sz="1585" i="1" spc="-10" dirty="0">
                <a:latin typeface="Trebuchet MS"/>
                <a:cs typeface="Trebuchet MS"/>
              </a:rPr>
              <a:t>n</a:t>
            </a:r>
            <a:endParaRPr sz="1585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2666" y="2647310"/>
            <a:ext cx="5306456" cy="408863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1166518">
              <a:lnSpc>
                <a:spcPts val="1139"/>
              </a:lnSpc>
              <a:spcBef>
                <a:spcPts val="188"/>
              </a:spcBef>
            </a:pPr>
            <a:r>
              <a:rPr sz="2378" i="1" u="sng" spc="-73" baseline="10416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</a:t>
            </a:r>
            <a:r>
              <a:rPr sz="1189" i="1" u="sng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sz="1189" i="1" u="sng" spc="-258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189" i="1" u="sng" spc="-99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|</a:t>
            </a:r>
            <a:r>
              <a:rPr sz="1189" i="1" u="sng" spc="-99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j</a:t>
            </a:r>
            <a:r>
              <a:rPr sz="1189" i="1" u="sng" spc="-159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378" u="sng" spc="-59" baseline="10416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+</a:t>
            </a:r>
            <a:r>
              <a:rPr sz="2378" i="1" u="sng" spc="-59" baseline="10416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</a:t>
            </a:r>
            <a:r>
              <a:rPr sz="1189" i="1" u="sng" spc="-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j</a:t>
            </a:r>
            <a:r>
              <a:rPr sz="1189" i="1" u="sng" spc="-258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189" i="1" u="sng" spc="-79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|</a:t>
            </a:r>
            <a:r>
              <a:rPr sz="1189" i="1" u="sng" spc="-79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endParaRPr sz="1189">
              <a:latin typeface="Trebuchet MS"/>
              <a:cs typeface="Trebuchet MS"/>
            </a:endParaRPr>
          </a:p>
          <a:p>
            <a:pPr marL="25168">
              <a:lnSpc>
                <a:spcPts val="1853"/>
              </a:lnSpc>
              <a:tabLst>
                <a:tab pos="2032283" algn="l"/>
              </a:tabLst>
            </a:pPr>
            <a:r>
              <a:rPr sz="2180" spc="-119" dirty="0">
                <a:latin typeface="Arial"/>
                <a:cs typeface="Arial"/>
              </a:rPr>
              <a:t>Set</a:t>
            </a:r>
            <a:r>
              <a:rPr sz="2180" spc="109" dirty="0">
                <a:latin typeface="Arial"/>
                <a:cs typeface="Arial"/>
              </a:rPr>
              <a:t> </a:t>
            </a:r>
            <a:r>
              <a:rPr sz="2180" i="1" spc="-99" dirty="0">
                <a:latin typeface="Arial"/>
                <a:cs typeface="Arial"/>
              </a:rPr>
              <a:t>p  </a:t>
            </a:r>
            <a:r>
              <a:rPr sz="2180" i="1" spc="79" dirty="0">
                <a:latin typeface="Arial"/>
                <a:cs typeface="Arial"/>
              </a:rPr>
              <a:t> </a:t>
            </a:r>
            <a:r>
              <a:rPr sz="2180" spc="404" dirty="0">
                <a:latin typeface="Arial"/>
                <a:cs typeface="Arial"/>
              </a:rPr>
              <a:t>=	</a:t>
            </a:r>
            <a:r>
              <a:rPr sz="2180" dirty="0">
                <a:latin typeface="Arial"/>
                <a:cs typeface="Arial"/>
              </a:rPr>
              <a:t>(n </a:t>
            </a:r>
            <a:r>
              <a:rPr sz="2180" spc="-10" dirty="0">
                <a:latin typeface="Arial"/>
                <a:cs typeface="Arial"/>
              </a:rPr>
              <a:t>- </a:t>
            </a:r>
            <a:r>
              <a:rPr sz="2180" spc="-89" dirty="0">
                <a:latin typeface="Arial"/>
                <a:cs typeface="Arial"/>
              </a:rPr>
              <a:t>Number </a:t>
            </a:r>
            <a:r>
              <a:rPr sz="2180" spc="-40" dirty="0">
                <a:latin typeface="Arial"/>
                <a:cs typeface="Arial"/>
              </a:rPr>
              <a:t>of </a:t>
            </a:r>
            <a:r>
              <a:rPr sz="2180" spc="-69" dirty="0">
                <a:latin typeface="Arial"/>
                <a:cs typeface="Arial"/>
              </a:rPr>
              <a:t>data</a:t>
            </a:r>
            <a:r>
              <a:rPr sz="2180" spc="79" dirty="0">
                <a:latin typeface="Arial"/>
                <a:cs typeface="Arial"/>
              </a:rPr>
              <a:t> </a:t>
            </a:r>
            <a:r>
              <a:rPr sz="2180" spc="-40" dirty="0">
                <a:latin typeface="Arial"/>
                <a:cs typeface="Arial"/>
              </a:rPr>
              <a:t>points)</a:t>
            </a:r>
            <a:endParaRPr sz="2180">
              <a:latin typeface="Arial"/>
              <a:cs typeface="Arial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214</a:t>
            </a:fld>
            <a:endParaRPr lang="de-DE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812491"/>
      </p:ext>
    </p:extLst>
  </p:cSld>
  <p:clrMapOvr>
    <a:masterClrMapping/>
  </p:clrMapOvr>
  <p:transition>
    <p:cut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81280" y="168184"/>
            <a:ext cx="2456927" cy="461219"/>
          </a:xfrm>
          <a:prstGeom prst="rect">
            <a:avLst/>
          </a:prstGeom>
        </p:spPr>
        <p:txBody>
          <a:bodyPr vert="horz" wrap="square" lIns="0" tIns="33975" rIns="0" bIns="0" rtlCol="0" anchor="b" anchorCtr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69" dirty="0">
                <a:latin typeface="Trebuchet MS"/>
                <a:cs typeface="Trebuchet MS"/>
              </a:rPr>
              <a:t>t-SNE</a:t>
            </a:r>
            <a:r>
              <a:rPr sz="2774" spc="-20" dirty="0">
                <a:latin typeface="Trebuchet MS"/>
                <a:cs typeface="Trebuchet MS"/>
              </a:rPr>
              <a:t> </a:t>
            </a:r>
            <a:r>
              <a:rPr sz="2774" spc="-119" dirty="0">
                <a:latin typeface="Trebuchet MS"/>
                <a:cs typeface="Trebuchet MS"/>
              </a:rPr>
              <a:t>algorithm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5361" y="2309365"/>
            <a:ext cx="226332" cy="226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 txBox="1"/>
          <p:nvPr/>
        </p:nvSpPr>
        <p:spPr>
          <a:xfrm>
            <a:off x="253574" y="1444908"/>
            <a:ext cx="6537121" cy="1130308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25168" marR="4542750">
              <a:lnSpc>
                <a:spcPct val="102600"/>
              </a:lnSpc>
              <a:spcBef>
                <a:spcPts val="109"/>
              </a:spcBef>
            </a:pPr>
            <a:r>
              <a:rPr sz="2180" spc="-59" dirty="0">
                <a:latin typeface="Arial"/>
                <a:cs typeface="Arial"/>
              </a:rPr>
              <a:t>t-SNE </a:t>
            </a:r>
            <a:r>
              <a:rPr sz="2180" spc="-50" dirty="0">
                <a:latin typeface="Arial"/>
                <a:cs typeface="Arial"/>
              </a:rPr>
              <a:t>algorithm:  </a:t>
            </a:r>
            <a:r>
              <a:rPr sz="2180" spc="-99" dirty="0">
                <a:latin typeface="Arial"/>
                <a:cs typeface="Arial"/>
              </a:rPr>
              <a:t>begin</a:t>
            </a:r>
            <a:endParaRPr sz="2180">
              <a:latin typeface="Arial"/>
              <a:cs typeface="Arial"/>
            </a:endParaRPr>
          </a:p>
          <a:p>
            <a:pPr marL="573821">
              <a:spcBef>
                <a:spcPts val="664"/>
              </a:spcBef>
            </a:pPr>
            <a:r>
              <a:rPr sz="2180" spc="-109" dirty="0">
                <a:latin typeface="Arial"/>
                <a:cs typeface="Arial"/>
              </a:rPr>
              <a:t>Compute pairwise </a:t>
            </a:r>
            <a:r>
              <a:rPr sz="2180" spc="-50" dirty="0">
                <a:latin typeface="Arial"/>
                <a:cs typeface="Arial"/>
              </a:rPr>
              <a:t>affinities </a:t>
            </a:r>
            <a:r>
              <a:rPr sz="2180" i="1" spc="-119" dirty="0">
                <a:latin typeface="Arial"/>
                <a:cs typeface="Arial"/>
              </a:rPr>
              <a:t>p</a:t>
            </a:r>
            <a:r>
              <a:rPr sz="2378" i="1" spc="-176" baseline="-13888" dirty="0">
                <a:latin typeface="Trebuchet MS"/>
                <a:cs typeface="Trebuchet MS"/>
              </a:rPr>
              <a:t>j </a:t>
            </a:r>
            <a:r>
              <a:rPr sz="2378" i="1" spc="-30" baseline="-13888" dirty="0">
                <a:latin typeface="Arial"/>
                <a:cs typeface="Arial"/>
              </a:rPr>
              <a:t>|</a:t>
            </a:r>
            <a:r>
              <a:rPr sz="2378" i="1" spc="-30" baseline="-13888" dirty="0">
                <a:latin typeface="Trebuchet MS"/>
                <a:cs typeface="Trebuchet MS"/>
              </a:rPr>
              <a:t>i </a:t>
            </a:r>
            <a:r>
              <a:rPr sz="2180" dirty="0">
                <a:latin typeface="Arial"/>
                <a:cs typeface="Arial"/>
              </a:rPr>
              <a:t>with </a:t>
            </a:r>
            <a:r>
              <a:rPr sz="2180" spc="-69" dirty="0">
                <a:latin typeface="Arial"/>
                <a:cs typeface="Arial"/>
              </a:rPr>
              <a:t>perplexity</a:t>
            </a:r>
            <a:r>
              <a:rPr sz="2180" spc="-377" dirty="0">
                <a:latin typeface="Arial"/>
                <a:cs typeface="Arial"/>
              </a:rPr>
              <a:t> </a:t>
            </a:r>
            <a:r>
              <a:rPr sz="2180" i="1" spc="-119" dirty="0">
                <a:latin typeface="Arial"/>
                <a:cs typeface="Arial"/>
              </a:rPr>
              <a:t>Perp</a:t>
            </a:r>
            <a:endParaRPr sz="218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5361" y="2803318"/>
            <a:ext cx="226332" cy="226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6" name="object 6"/>
          <p:cNvSpPr txBox="1"/>
          <p:nvPr/>
        </p:nvSpPr>
        <p:spPr>
          <a:xfrm>
            <a:off x="1409744" y="2812909"/>
            <a:ext cx="158552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spc="-119" dirty="0">
                <a:latin typeface="Trebuchet MS"/>
                <a:cs typeface="Trebuchet MS"/>
              </a:rPr>
              <a:t>ij</a:t>
            </a:r>
            <a:endParaRPr sz="1585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06431" y="2864704"/>
            <a:ext cx="268028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spc="-178" dirty="0">
                <a:latin typeface="Verdana"/>
                <a:cs typeface="Verdana"/>
              </a:rPr>
              <a:t>2</a:t>
            </a:r>
            <a:r>
              <a:rPr sz="1585" i="1" spc="-10" dirty="0">
                <a:latin typeface="Trebuchet MS"/>
                <a:cs typeface="Trebuchet MS"/>
              </a:rPr>
              <a:t>n</a:t>
            </a:r>
            <a:endParaRPr sz="1585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2666" y="2647310"/>
            <a:ext cx="5306456" cy="408863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1166518">
              <a:lnSpc>
                <a:spcPts val="1139"/>
              </a:lnSpc>
              <a:spcBef>
                <a:spcPts val="188"/>
              </a:spcBef>
            </a:pPr>
            <a:r>
              <a:rPr sz="2378" i="1" u="sng" spc="-73" baseline="10416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</a:t>
            </a:r>
            <a:r>
              <a:rPr sz="1189" i="1" u="sng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sz="1189" i="1" u="sng" spc="-258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189" i="1" u="sng" spc="-99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|</a:t>
            </a:r>
            <a:r>
              <a:rPr sz="1189" i="1" u="sng" spc="-99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j</a:t>
            </a:r>
            <a:r>
              <a:rPr sz="1189" i="1" u="sng" spc="-159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378" u="sng" spc="-59" baseline="10416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+</a:t>
            </a:r>
            <a:r>
              <a:rPr sz="2378" i="1" u="sng" spc="-59" baseline="10416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</a:t>
            </a:r>
            <a:r>
              <a:rPr sz="1189" i="1" u="sng" spc="-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j</a:t>
            </a:r>
            <a:r>
              <a:rPr sz="1189" i="1" u="sng" spc="-258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189" i="1" u="sng" spc="-79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|</a:t>
            </a:r>
            <a:r>
              <a:rPr sz="1189" i="1" u="sng" spc="-79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endParaRPr sz="1189">
              <a:latin typeface="Trebuchet MS"/>
              <a:cs typeface="Trebuchet MS"/>
            </a:endParaRPr>
          </a:p>
          <a:p>
            <a:pPr marL="25168">
              <a:lnSpc>
                <a:spcPts val="1853"/>
              </a:lnSpc>
              <a:tabLst>
                <a:tab pos="2032283" algn="l"/>
              </a:tabLst>
            </a:pPr>
            <a:r>
              <a:rPr sz="2180" spc="-119" dirty="0">
                <a:latin typeface="Arial"/>
                <a:cs typeface="Arial"/>
              </a:rPr>
              <a:t>Set</a:t>
            </a:r>
            <a:r>
              <a:rPr sz="2180" spc="109" dirty="0">
                <a:latin typeface="Arial"/>
                <a:cs typeface="Arial"/>
              </a:rPr>
              <a:t> </a:t>
            </a:r>
            <a:r>
              <a:rPr sz="2180" i="1" spc="-99" dirty="0">
                <a:latin typeface="Arial"/>
                <a:cs typeface="Arial"/>
              </a:rPr>
              <a:t>p  </a:t>
            </a:r>
            <a:r>
              <a:rPr sz="2180" i="1" spc="79" dirty="0">
                <a:latin typeface="Arial"/>
                <a:cs typeface="Arial"/>
              </a:rPr>
              <a:t> </a:t>
            </a:r>
            <a:r>
              <a:rPr sz="2180" spc="404" dirty="0">
                <a:latin typeface="Arial"/>
                <a:cs typeface="Arial"/>
              </a:rPr>
              <a:t>=	</a:t>
            </a:r>
            <a:r>
              <a:rPr sz="2180" dirty="0">
                <a:latin typeface="Arial"/>
                <a:cs typeface="Arial"/>
              </a:rPr>
              <a:t>(n </a:t>
            </a:r>
            <a:r>
              <a:rPr sz="2180" spc="-10" dirty="0">
                <a:latin typeface="Arial"/>
                <a:cs typeface="Arial"/>
              </a:rPr>
              <a:t>- </a:t>
            </a:r>
            <a:r>
              <a:rPr sz="2180" spc="-89" dirty="0">
                <a:latin typeface="Arial"/>
                <a:cs typeface="Arial"/>
              </a:rPr>
              <a:t>Number </a:t>
            </a:r>
            <a:r>
              <a:rPr sz="2180" spc="-40" dirty="0">
                <a:latin typeface="Arial"/>
                <a:cs typeface="Arial"/>
              </a:rPr>
              <a:t>of </a:t>
            </a:r>
            <a:r>
              <a:rPr sz="2180" spc="-69" dirty="0">
                <a:latin typeface="Arial"/>
                <a:cs typeface="Arial"/>
              </a:rPr>
              <a:t>data</a:t>
            </a:r>
            <a:r>
              <a:rPr sz="2180" spc="79" dirty="0">
                <a:latin typeface="Arial"/>
                <a:cs typeface="Arial"/>
              </a:rPr>
              <a:t> </a:t>
            </a:r>
            <a:r>
              <a:rPr sz="2180" spc="-40" dirty="0">
                <a:latin typeface="Arial"/>
                <a:cs typeface="Arial"/>
              </a:rPr>
              <a:t>points)</a:t>
            </a:r>
            <a:endParaRPr sz="218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5361" y="3248345"/>
            <a:ext cx="226332" cy="226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10" name="object 10"/>
          <p:cNvSpPr/>
          <p:nvPr/>
        </p:nvSpPr>
        <p:spPr>
          <a:xfrm>
            <a:off x="1037702" y="3940907"/>
            <a:ext cx="181065" cy="1810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11" name="object 11"/>
          <p:cNvSpPr txBox="1"/>
          <p:nvPr/>
        </p:nvSpPr>
        <p:spPr>
          <a:xfrm>
            <a:off x="802666" y="3141112"/>
            <a:ext cx="6985093" cy="1007564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lnSpc>
                <a:spcPts val="2497"/>
              </a:lnSpc>
              <a:spcBef>
                <a:spcPts val="178"/>
              </a:spcBef>
            </a:pPr>
            <a:r>
              <a:rPr sz="2180" spc="-149" dirty="0">
                <a:latin typeface="Arial"/>
                <a:cs typeface="Arial"/>
              </a:rPr>
              <a:t>Sample</a:t>
            </a:r>
            <a:r>
              <a:rPr sz="2180" spc="119" dirty="0">
                <a:latin typeface="Arial"/>
                <a:cs typeface="Arial"/>
              </a:rPr>
              <a:t> </a:t>
            </a:r>
            <a:r>
              <a:rPr sz="2180" dirty="0">
                <a:latin typeface="Arial"/>
                <a:cs typeface="Arial"/>
              </a:rPr>
              <a:t>initial</a:t>
            </a:r>
            <a:r>
              <a:rPr sz="2180" spc="129" dirty="0">
                <a:latin typeface="Arial"/>
                <a:cs typeface="Arial"/>
              </a:rPr>
              <a:t> </a:t>
            </a:r>
            <a:r>
              <a:rPr sz="2180" spc="-69" dirty="0">
                <a:latin typeface="Arial"/>
                <a:cs typeface="Arial"/>
              </a:rPr>
              <a:t>solution</a:t>
            </a:r>
            <a:r>
              <a:rPr sz="2180" spc="119" dirty="0">
                <a:latin typeface="Arial"/>
                <a:cs typeface="Arial"/>
              </a:rPr>
              <a:t> </a:t>
            </a:r>
            <a:r>
              <a:rPr sz="2180" i="1" spc="-20" dirty="0">
                <a:latin typeface="Arial"/>
                <a:cs typeface="Arial"/>
              </a:rPr>
              <a:t>Y</a:t>
            </a:r>
            <a:r>
              <a:rPr sz="2180" i="1" spc="-226" dirty="0">
                <a:latin typeface="Arial"/>
                <a:cs typeface="Arial"/>
              </a:rPr>
              <a:t> </a:t>
            </a:r>
            <a:r>
              <a:rPr sz="2378" spc="-162" baseline="27777" dirty="0">
                <a:latin typeface="Verdana"/>
                <a:cs typeface="Verdana"/>
              </a:rPr>
              <a:t>(0)</a:t>
            </a:r>
            <a:r>
              <a:rPr sz="2378" spc="222" baseline="27777" dirty="0">
                <a:latin typeface="Verdana"/>
                <a:cs typeface="Verdana"/>
              </a:rPr>
              <a:t> </a:t>
            </a:r>
            <a:r>
              <a:rPr sz="2180" spc="404" dirty="0">
                <a:latin typeface="Arial"/>
                <a:cs typeface="Arial"/>
              </a:rPr>
              <a:t>=</a:t>
            </a:r>
            <a:r>
              <a:rPr sz="2180" spc="10" dirty="0">
                <a:latin typeface="Arial"/>
                <a:cs typeface="Arial"/>
              </a:rPr>
              <a:t> </a:t>
            </a:r>
            <a:r>
              <a:rPr sz="2180" i="1" spc="-129" dirty="0">
                <a:latin typeface="Arial"/>
                <a:cs typeface="Arial"/>
              </a:rPr>
              <a:t>y</a:t>
            </a:r>
            <a:r>
              <a:rPr sz="2378" spc="-192" baseline="-10416" dirty="0">
                <a:latin typeface="Verdana"/>
                <a:cs typeface="Verdana"/>
              </a:rPr>
              <a:t>1</a:t>
            </a:r>
            <a:r>
              <a:rPr sz="2180" i="1" spc="-129" dirty="0">
                <a:latin typeface="Verdana"/>
                <a:cs typeface="Verdana"/>
              </a:rPr>
              <a:t>,</a:t>
            </a:r>
            <a:r>
              <a:rPr sz="2180" i="1" spc="-404" dirty="0">
                <a:latin typeface="Verdana"/>
                <a:cs typeface="Verdana"/>
              </a:rPr>
              <a:t> </a:t>
            </a:r>
            <a:r>
              <a:rPr sz="2180" i="1" spc="-129" dirty="0">
                <a:latin typeface="Arial"/>
                <a:cs typeface="Arial"/>
              </a:rPr>
              <a:t>y</a:t>
            </a:r>
            <a:r>
              <a:rPr sz="2378" spc="-192" baseline="-10416" dirty="0">
                <a:latin typeface="Verdana"/>
                <a:cs typeface="Verdana"/>
              </a:rPr>
              <a:t>2</a:t>
            </a:r>
            <a:r>
              <a:rPr sz="2180" i="1" spc="-129" dirty="0">
                <a:latin typeface="Verdana"/>
                <a:cs typeface="Verdana"/>
              </a:rPr>
              <a:t>,</a:t>
            </a:r>
            <a:r>
              <a:rPr sz="2180" i="1" spc="-396" dirty="0">
                <a:latin typeface="Verdana"/>
                <a:cs typeface="Verdana"/>
              </a:rPr>
              <a:t> </a:t>
            </a:r>
            <a:r>
              <a:rPr sz="2180" i="1" spc="-198" dirty="0">
                <a:latin typeface="Verdana"/>
                <a:cs typeface="Verdana"/>
              </a:rPr>
              <a:t>...,</a:t>
            </a:r>
            <a:r>
              <a:rPr sz="2180" i="1" spc="-396" dirty="0">
                <a:latin typeface="Verdana"/>
                <a:cs typeface="Verdana"/>
              </a:rPr>
              <a:t> </a:t>
            </a:r>
            <a:r>
              <a:rPr sz="2180" i="1" spc="-50" dirty="0">
                <a:latin typeface="Arial"/>
                <a:cs typeface="Arial"/>
              </a:rPr>
              <a:t>y</a:t>
            </a:r>
            <a:r>
              <a:rPr sz="2378" i="1" spc="-73" baseline="-10416" dirty="0">
                <a:latin typeface="Trebuchet MS"/>
                <a:cs typeface="Trebuchet MS"/>
              </a:rPr>
              <a:t>n</a:t>
            </a:r>
            <a:r>
              <a:rPr sz="2378" i="1" spc="-59" baseline="-10416" dirty="0">
                <a:latin typeface="Trebuchet MS"/>
                <a:cs typeface="Trebuchet MS"/>
              </a:rPr>
              <a:t> </a:t>
            </a:r>
            <a:r>
              <a:rPr sz="2180" spc="-50" dirty="0">
                <a:latin typeface="Arial"/>
                <a:cs typeface="Arial"/>
              </a:rPr>
              <a:t>from</a:t>
            </a:r>
            <a:r>
              <a:rPr sz="2180" spc="119" dirty="0">
                <a:latin typeface="Arial"/>
                <a:cs typeface="Arial"/>
              </a:rPr>
              <a:t> </a:t>
            </a:r>
            <a:r>
              <a:rPr sz="2180" i="1" spc="-30" dirty="0">
                <a:latin typeface="Arial"/>
                <a:cs typeface="Arial"/>
              </a:rPr>
              <a:t>N</a:t>
            </a:r>
            <a:r>
              <a:rPr sz="2180" spc="-30" dirty="0">
                <a:latin typeface="Arial"/>
                <a:cs typeface="Arial"/>
              </a:rPr>
              <a:t>(0</a:t>
            </a:r>
            <a:r>
              <a:rPr sz="2180" i="1" spc="-30" dirty="0">
                <a:latin typeface="Verdana"/>
                <a:cs typeface="Verdana"/>
              </a:rPr>
              <a:t>,</a:t>
            </a:r>
            <a:r>
              <a:rPr sz="2180" i="1" spc="-396" dirty="0">
                <a:latin typeface="Verdana"/>
                <a:cs typeface="Verdana"/>
              </a:rPr>
              <a:t> </a:t>
            </a:r>
            <a:r>
              <a:rPr sz="2180" dirty="0">
                <a:latin typeface="Arial"/>
                <a:cs typeface="Arial"/>
              </a:rPr>
              <a:t>10</a:t>
            </a:r>
            <a:r>
              <a:rPr sz="2378" i="1" baseline="27777" dirty="0">
                <a:latin typeface="Arial"/>
                <a:cs typeface="Arial"/>
              </a:rPr>
              <a:t>−</a:t>
            </a:r>
            <a:r>
              <a:rPr sz="2378" baseline="27777" dirty="0">
                <a:latin typeface="Verdana"/>
                <a:cs typeface="Verdana"/>
              </a:rPr>
              <a:t>4</a:t>
            </a:r>
            <a:r>
              <a:rPr sz="2180" i="1" dirty="0">
                <a:latin typeface="Arial"/>
                <a:cs typeface="Arial"/>
              </a:rPr>
              <a:t>I</a:t>
            </a:r>
            <a:r>
              <a:rPr sz="2180" i="1" spc="-307" dirty="0">
                <a:latin typeface="Arial"/>
                <a:cs typeface="Arial"/>
              </a:rPr>
              <a:t> </a:t>
            </a:r>
            <a:r>
              <a:rPr sz="2180" spc="109" dirty="0">
                <a:latin typeface="Arial"/>
                <a:cs typeface="Arial"/>
              </a:rPr>
              <a:t>)</a:t>
            </a:r>
            <a:endParaRPr sz="2180">
              <a:latin typeface="Arial"/>
              <a:cs typeface="Arial"/>
            </a:endParaRPr>
          </a:p>
          <a:p>
            <a:pPr marL="25168">
              <a:lnSpc>
                <a:spcPts val="2497"/>
              </a:lnSpc>
            </a:pPr>
            <a:r>
              <a:rPr sz="2180" b="1" spc="-109" dirty="0">
                <a:latin typeface="Trebuchet MS"/>
                <a:cs typeface="Trebuchet MS"/>
              </a:rPr>
              <a:t>for </a:t>
            </a:r>
            <a:r>
              <a:rPr sz="2180" spc="149" dirty="0">
                <a:latin typeface="Arial"/>
                <a:cs typeface="Arial"/>
              </a:rPr>
              <a:t>t=1 </a:t>
            </a:r>
            <a:r>
              <a:rPr sz="2180" b="1" spc="-20" dirty="0">
                <a:latin typeface="Trebuchet MS"/>
                <a:cs typeface="Trebuchet MS"/>
              </a:rPr>
              <a:t>to </a:t>
            </a:r>
            <a:r>
              <a:rPr sz="2180" spc="129" dirty="0">
                <a:latin typeface="Arial"/>
                <a:cs typeface="Arial"/>
              </a:rPr>
              <a:t>T</a:t>
            </a:r>
            <a:r>
              <a:rPr sz="2180" spc="-218" dirty="0">
                <a:latin typeface="Arial"/>
                <a:cs typeface="Arial"/>
              </a:rPr>
              <a:t> </a:t>
            </a:r>
            <a:r>
              <a:rPr sz="2180" b="1" spc="-50" dirty="0">
                <a:latin typeface="Trebuchet MS"/>
                <a:cs typeface="Trebuchet MS"/>
              </a:rPr>
              <a:t>do</a:t>
            </a:r>
            <a:endParaRPr sz="2180">
              <a:latin typeface="Trebuchet MS"/>
              <a:cs typeface="Trebuchet MS"/>
            </a:endParaRPr>
          </a:p>
          <a:p>
            <a:pPr marL="573821">
              <a:spcBef>
                <a:spcPts val="347"/>
              </a:spcBef>
            </a:pPr>
            <a:r>
              <a:rPr sz="1982" spc="-99" dirty="0">
                <a:latin typeface="Arial"/>
                <a:cs typeface="Arial"/>
              </a:rPr>
              <a:t>Compute </a:t>
            </a:r>
            <a:r>
              <a:rPr sz="1982" spc="-89" dirty="0">
                <a:latin typeface="Arial"/>
                <a:cs typeface="Arial"/>
              </a:rPr>
              <a:t>low-dimensional </a:t>
            </a:r>
            <a:r>
              <a:rPr sz="1982" spc="-50" dirty="0">
                <a:latin typeface="Arial"/>
                <a:cs typeface="Arial"/>
              </a:rPr>
              <a:t>affinities</a:t>
            </a:r>
            <a:r>
              <a:rPr sz="1982" spc="59" dirty="0">
                <a:latin typeface="Arial"/>
                <a:cs typeface="Arial"/>
              </a:rPr>
              <a:t> </a:t>
            </a:r>
            <a:r>
              <a:rPr sz="1982" i="1" spc="-99" dirty="0">
                <a:latin typeface="Arial"/>
                <a:cs typeface="Arial"/>
              </a:rPr>
              <a:t>q</a:t>
            </a:r>
            <a:r>
              <a:rPr sz="2081" i="1" spc="-149" baseline="-11904" dirty="0">
                <a:latin typeface="Trebuchet MS"/>
                <a:cs typeface="Trebuchet MS"/>
              </a:rPr>
              <a:t>ij</a:t>
            </a:r>
            <a:endParaRPr sz="2081" baseline="-11904">
              <a:latin typeface="Trebuchet MS"/>
              <a:cs typeface="Trebuchet MS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215</a:t>
            </a:fld>
            <a:endParaRPr lang="de-DE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6697297"/>
      </p:ext>
    </p:extLst>
  </p:cSld>
  <p:clrMapOvr>
    <a:masterClrMapping/>
  </p:clrMapOvr>
  <p:transition>
    <p:cut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81280" y="144160"/>
            <a:ext cx="2456927" cy="461219"/>
          </a:xfrm>
          <a:prstGeom prst="rect">
            <a:avLst/>
          </a:prstGeom>
        </p:spPr>
        <p:txBody>
          <a:bodyPr vert="horz" wrap="square" lIns="0" tIns="33975" rIns="0" bIns="0" rtlCol="0" anchor="b" anchorCtr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69" dirty="0">
                <a:latin typeface="Trebuchet MS"/>
                <a:cs typeface="Trebuchet MS"/>
              </a:rPr>
              <a:t>t-SNE</a:t>
            </a:r>
            <a:r>
              <a:rPr sz="2774" spc="-20" dirty="0">
                <a:latin typeface="Trebuchet MS"/>
                <a:cs typeface="Trebuchet MS"/>
              </a:rPr>
              <a:t> </a:t>
            </a:r>
            <a:r>
              <a:rPr sz="2774" spc="-119" dirty="0">
                <a:latin typeface="Trebuchet MS"/>
                <a:cs typeface="Trebuchet MS"/>
              </a:rPr>
              <a:t>algorithm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5361" y="2309365"/>
            <a:ext cx="226332" cy="226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 txBox="1"/>
          <p:nvPr/>
        </p:nvSpPr>
        <p:spPr>
          <a:xfrm>
            <a:off x="253574" y="1444908"/>
            <a:ext cx="6537121" cy="1130308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25168" marR="4542750">
              <a:lnSpc>
                <a:spcPct val="102600"/>
              </a:lnSpc>
              <a:spcBef>
                <a:spcPts val="109"/>
              </a:spcBef>
            </a:pPr>
            <a:r>
              <a:rPr sz="2180" spc="-59" dirty="0">
                <a:latin typeface="Arial"/>
                <a:cs typeface="Arial"/>
              </a:rPr>
              <a:t>t-SNE </a:t>
            </a:r>
            <a:r>
              <a:rPr sz="2180" spc="-50" dirty="0">
                <a:latin typeface="Arial"/>
                <a:cs typeface="Arial"/>
              </a:rPr>
              <a:t>algorithm:  </a:t>
            </a:r>
            <a:r>
              <a:rPr sz="2180" spc="-99" dirty="0">
                <a:latin typeface="Arial"/>
                <a:cs typeface="Arial"/>
              </a:rPr>
              <a:t>begin</a:t>
            </a:r>
            <a:endParaRPr sz="2180">
              <a:latin typeface="Arial"/>
              <a:cs typeface="Arial"/>
            </a:endParaRPr>
          </a:p>
          <a:p>
            <a:pPr marL="573821">
              <a:spcBef>
                <a:spcPts val="664"/>
              </a:spcBef>
            </a:pPr>
            <a:r>
              <a:rPr sz="2180" spc="-109" dirty="0">
                <a:latin typeface="Arial"/>
                <a:cs typeface="Arial"/>
              </a:rPr>
              <a:t>Compute pairwise </a:t>
            </a:r>
            <a:r>
              <a:rPr sz="2180" spc="-50" dirty="0">
                <a:latin typeface="Arial"/>
                <a:cs typeface="Arial"/>
              </a:rPr>
              <a:t>affinities </a:t>
            </a:r>
            <a:r>
              <a:rPr sz="2180" i="1" spc="-119" dirty="0">
                <a:latin typeface="Arial"/>
                <a:cs typeface="Arial"/>
              </a:rPr>
              <a:t>p</a:t>
            </a:r>
            <a:r>
              <a:rPr sz="2378" i="1" spc="-176" baseline="-13888" dirty="0">
                <a:latin typeface="Trebuchet MS"/>
                <a:cs typeface="Trebuchet MS"/>
              </a:rPr>
              <a:t>j </a:t>
            </a:r>
            <a:r>
              <a:rPr sz="2378" i="1" spc="-30" baseline="-13888" dirty="0">
                <a:latin typeface="Arial"/>
                <a:cs typeface="Arial"/>
              </a:rPr>
              <a:t>|</a:t>
            </a:r>
            <a:r>
              <a:rPr sz="2378" i="1" spc="-30" baseline="-13888" dirty="0">
                <a:latin typeface="Trebuchet MS"/>
                <a:cs typeface="Trebuchet MS"/>
              </a:rPr>
              <a:t>i </a:t>
            </a:r>
            <a:r>
              <a:rPr sz="2180" dirty="0">
                <a:latin typeface="Arial"/>
                <a:cs typeface="Arial"/>
              </a:rPr>
              <a:t>with </a:t>
            </a:r>
            <a:r>
              <a:rPr sz="2180" spc="-69" dirty="0">
                <a:latin typeface="Arial"/>
                <a:cs typeface="Arial"/>
              </a:rPr>
              <a:t>perplexity</a:t>
            </a:r>
            <a:r>
              <a:rPr sz="2180" spc="-377" dirty="0">
                <a:latin typeface="Arial"/>
                <a:cs typeface="Arial"/>
              </a:rPr>
              <a:t> </a:t>
            </a:r>
            <a:r>
              <a:rPr sz="2180" i="1" spc="-119" dirty="0">
                <a:latin typeface="Arial"/>
                <a:cs typeface="Arial"/>
              </a:rPr>
              <a:t>Perp</a:t>
            </a:r>
            <a:endParaRPr sz="218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5361" y="2803318"/>
            <a:ext cx="226332" cy="226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6" name="object 6"/>
          <p:cNvSpPr txBox="1"/>
          <p:nvPr/>
        </p:nvSpPr>
        <p:spPr>
          <a:xfrm>
            <a:off x="1409744" y="2812909"/>
            <a:ext cx="158552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spc="-119" dirty="0">
                <a:latin typeface="Trebuchet MS"/>
                <a:cs typeface="Trebuchet MS"/>
              </a:rPr>
              <a:t>ij</a:t>
            </a:r>
            <a:endParaRPr sz="1585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06431" y="2864704"/>
            <a:ext cx="268028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spc="-178" dirty="0">
                <a:latin typeface="Verdana"/>
                <a:cs typeface="Verdana"/>
              </a:rPr>
              <a:t>2</a:t>
            </a:r>
            <a:r>
              <a:rPr sz="1585" i="1" spc="-10" dirty="0">
                <a:latin typeface="Trebuchet MS"/>
                <a:cs typeface="Trebuchet MS"/>
              </a:rPr>
              <a:t>n</a:t>
            </a:r>
            <a:endParaRPr sz="1585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2666" y="2647310"/>
            <a:ext cx="5306456" cy="408863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1166518">
              <a:lnSpc>
                <a:spcPts val="1139"/>
              </a:lnSpc>
              <a:spcBef>
                <a:spcPts val="188"/>
              </a:spcBef>
            </a:pPr>
            <a:r>
              <a:rPr sz="2378" i="1" u="sng" spc="-73" baseline="10416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</a:t>
            </a:r>
            <a:r>
              <a:rPr sz="1189" i="1" u="sng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sz="1189" i="1" u="sng" spc="-258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189" i="1" u="sng" spc="-99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|</a:t>
            </a:r>
            <a:r>
              <a:rPr sz="1189" i="1" u="sng" spc="-99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j</a:t>
            </a:r>
            <a:r>
              <a:rPr sz="1189" i="1" u="sng" spc="-159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378" u="sng" spc="-59" baseline="10416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+</a:t>
            </a:r>
            <a:r>
              <a:rPr sz="2378" i="1" u="sng" spc="-59" baseline="10416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</a:t>
            </a:r>
            <a:r>
              <a:rPr sz="1189" i="1" u="sng" spc="-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j</a:t>
            </a:r>
            <a:r>
              <a:rPr sz="1189" i="1" u="sng" spc="-258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189" i="1" u="sng" spc="-79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|</a:t>
            </a:r>
            <a:r>
              <a:rPr sz="1189" i="1" u="sng" spc="-79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endParaRPr sz="1189">
              <a:latin typeface="Trebuchet MS"/>
              <a:cs typeface="Trebuchet MS"/>
            </a:endParaRPr>
          </a:p>
          <a:p>
            <a:pPr marL="25168">
              <a:lnSpc>
                <a:spcPts val="1853"/>
              </a:lnSpc>
              <a:tabLst>
                <a:tab pos="2032283" algn="l"/>
              </a:tabLst>
            </a:pPr>
            <a:r>
              <a:rPr sz="2180" spc="-119" dirty="0">
                <a:latin typeface="Arial"/>
                <a:cs typeface="Arial"/>
              </a:rPr>
              <a:t>Set</a:t>
            </a:r>
            <a:r>
              <a:rPr sz="2180" spc="109" dirty="0">
                <a:latin typeface="Arial"/>
                <a:cs typeface="Arial"/>
              </a:rPr>
              <a:t> </a:t>
            </a:r>
            <a:r>
              <a:rPr sz="2180" i="1" spc="-99" dirty="0">
                <a:latin typeface="Arial"/>
                <a:cs typeface="Arial"/>
              </a:rPr>
              <a:t>p  </a:t>
            </a:r>
            <a:r>
              <a:rPr sz="2180" i="1" spc="79" dirty="0">
                <a:latin typeface="Arial"/>
                <a:cs typeface="Arial"/>
              </a:rPr>
              <a:t> </a:t>
            </a:r>
            <a:r>
              <a:rPr sz="2180" spc="404" dirty="0">
                <a:latin typeface="Arial"/>
                <a:cs typeface="Arial"/>
              </a:rPr>
              <a:t>=	</a:t>
            </a:r>
            <a:r>
              <a:rPr sz="2180" dirty="0">
                <a:latin typeface="Arial"/>
                <a:cs typeface="Arial"/>
              </a:rPr>
              <a:t>(n </a:t>
            </a:r>
            <a:r>
              <a:rPr sz="2180" spc="-10" dirty="0">
                <a:latin typeface="Arial"/>
                <a:cs typeface="Arial"/>
              </a:rPr>
              <a:t>- </a:t>
            </a:r>
            <a:r>
              <a:rPr sz="2180" spc="-89" dirty="0">
                <a:latin typeface="Arial"/>
                <a:cs typeface="Arial"/>
              </a:rPr>
              <a:t>Number </a:t>
            </a:r>
            <a:r>
              <a:rPr sz="2180" spc="-40" dirty="0">
                <a:latin typeface="Arial"/>
                <a:cs typeface="Arial"/>
              </a:rPr>
              <a:t>of </a:t>
            </a:r>
            <a:r>
              <a:rPr sz="2180" spc="-69" dirty="0">
                <a:latin typeface="Arial"/>
                <a:cs typeface="Arial"/>
              </a:rPr>
              <a:t>data</a:t>
            </a:r>
            <a:r>
              <a:rPr sz="2180" spc="79" dirty="0">
                <a:latin typeface="Arial"/>
                <a:cs typeface="Arial"/>
              </a:rPr>
              <a:t> </a:t>
            </a:r>
            <a:r>
              <a:rPr sz="2180" spc="-40" dirty="0">
                <a:latin typeface="Arial"/>
                <a:cs typeface="Arial"/>
              </a:rPr>
              <a:t>points)</a:t>
            </a:r>
            <a:endParaRPr sz="218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5361" y="3248345"/>
            <a:ext cx="226332" cy="226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10" name="object 10"/>
          <p:cNvSpPr/>
          <p:nvPr/>
        </p:nvSpPr>
        <p:spPr>
          <a:xfrm>
            <a:off x="1037702" y="3940907"/>
            <a:ext cx="181065" cy="1810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11" name="object 11"/>
          <p:cNvSpPr txBox="1"/>
          <p:nvPr/>
        </p:nvSpPr>
        <p:spPr>
          <a:xfrm>
            <a:off x="802666" y="3141112"/>
            <a:ext cx="6985093" cy="1007564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lnSpc>
                <a:spcPts val="2497"/>
              </a:lnSpc>
              <a:spcBef>
                <a:spcPts val="178"/>
              </a:spcBef>
            </a:pPr>
            <a:r>
              <a:rPr sz="2180" spc="-149" dirty="0">
                <a:latin typeface="Arial"/>
                <a:cs typeface="Arial"/>
              </a:rPr>
              <a:t>Sample</a:t>
            </a:r>
            <a:r>
              <a:rPr sz="2180" spc="119" dirty="0">
                <a:latin typeface="Arial"/>
                <a:cs typeface="Arial"/>
              </a:rPr>
              <a:t> </a:t>
            </a:r>
            <a:r>
              <a:rPr sz="2180" dirty="0">
                <a:latin typeface="Arial"/>
                <a:cs typeface="Arial"/>
              </a:rPr>
              <a:t>initial</a:t>
            </a:r>
            <a:r>
              <a:rPr sz="2180" spc="129" dirty="0">
                <a:latin typeface="Arial"/>
                <a:cs typeface="Arial"/>
              </a:rPr>
              <a:t> </a:t>
            </a:r>
            <a:r>
              <a:rPr sz="2180" spc="-69" dirty="0">
                <a:latin typeface="Arial"/>
                <a:cs typeface="Arial"/>
              </a:rPr>
              <a:t>solution</a:t>
            </a:r>
            <a:r>
              <a:rPr sz="2180" spc="119" dirty="0">
                <a:latin typeface="Arial"/>
                <a:cs typeface="Arial"/>
              </a:rPr>
              <a:t> </a:t>
            </a:r>
            <a:r>
              <a:rPr sz="2180" i="1" spc="-20" dirty="0">
                <a:latin typeface="Arial"/>
                <a:cs typeface="Arial"/>
              </a:rPr>
              <a:t>Y</a:t>
            </a:r>
            <a:r>
              <a:rPr sz="2180" i="1" spc="-226" dirty="0">
                <a:latin typeface="Arial"/>
                <a:cs typeface="Arial"/>
              </a:rPr>
              <a:t> </a:t>
            </a:r>
            <a:r>
              <a:rPr sz="2378" spc="-162" baseline="27777" dirty="0">
                <a:latin typeface="Verdana"/>
                <a:cs typeface="Verdana"/>
              </a:rPr>
              <a:t>(0)</a:t>
            </a:r>
            <a:r>
              <a:rPr sz="2378" spc="222" baseline="27777" dirty="0">
                <a:latin typeface="Verdana"/>
                <a:cs typeface="Verdana"/>
              </a:rPr>
              <a:t> </a:t>
            </a:r>
            <a:r>
              <a:rPr sz="2180" spc="404" dirty="0">
                <a:latin typeface="Arial"/>
                <a:cs typeface="Arial"/>
              </a:rPr>
              <a:t>=</a:t>
            </a:r>
            <a:r>
              <a:rPr sz="2180" spc="10" dirty="0">
                <a:latin typeface="Arial"/>
                <a:cs typeface="Arial"/>
              </a:rPr>
              <a:t> </a:t>
            </a:r>
            <a:r>
              <a:rPr sz="2180" i="1" spc="-129" dirty="0">
                <a:latin typeface="Arial"/>
                <a:cs typeface="Arial"/>
              </a:rPr>
              <a:t>y</a:t>
            </a:r>
            <a:r>
              <a:rPr sz="2378" spc="-192" baseline="-10416" dirty="0">
                <a:latin typeface="Verdana"/>
                <a:cs typeface="Verdana"/>
              </a:rPr>
              <a:t>1</a:t>
            </a:r>
            <a:r>
              <a:rPr sz="2180" i="1" spc="-129" dirty="0">
                <a:latin typeface="Verdana"/>
                <a:cs typeface="Verdana"/>
              </a:rPr>
              <a:t>,</a:t>
            </a:r>
            <a:r>
              <a:rPr sz="2180" i="1" spc="-404" dirty="0">
                <a:latin typeface="Verdana"/>
                <a:cs typeface="Verdana"/>
              </a:rPr>
              <a:t> </a:t>
            </a:r>
            <a:r>
              <a:rPr sz="2180" i="1" spc="-129" dirty="0">
                <a:latin typeface="Arial"/>
                <a:cs typeface="Arial"/>
              </a:rPr>
              <a:t>y</a:t>
            </a:r>
            <a:r>
              <a:rPr sz="2378" spc="-192" baseline="-10416" dirty="0">
                <a:latin typeface="Verdana"/>
                <a:cs typeface="Verdana"/>
              </a:rPr>
              <a:t>2</a:t>
            </a:r>
            <a:r>
              <a:rPr sz="2180" i="1" spc="-129" dirty="0">
                <a:latin typeface="Verdana"/>
                <a:cs typeface="Verdana"/>
              </a:rPr>
              <a:t>,</a:t>
            </a:r>
            <a:r>
              <a:rPr sz="2180" i="1" spc="-396" dirty="0">
                <a:latin typeface="Verdana"/>
                <a:cs typeface="Verdana"/>
              </a:rPr>
              <a:t> </a:t>
            </a:r>
            <a:r>
              <a:rPr sz="2180" i="1" spc="-198" dirty="0">
                <a:latin typeface="Verdana"/>
                <a:cs typeface="Verdana"/>
              </a:rPr>
              <a:t>...,</a:t>
            </a:r>
            <a:r>
              <a:rPr sz="2180" i="1" spc="-396" dirty="0">
                <a:latin typeface="Verdana"/>
                <a:cs typeface="Verdana"/>
              </a:rPr>
              <a:t> </a:t>
            </a:r>
            <a:r>
              <a:rPr sz="2180" i="1" spc="-50" dirty="0">
                <a:latin typeface="Arial"/>
                <a:cs typeface="Arial"/>
              </a:rPr>
              <a:t>y</a:t>
            </a:r>
            <a:r>
              <a:rPr sz="2378" i="1" spc="-73" baseline="-10416" dirty="0">
                <a:latin typeface="Trebuchet MS"/>
                <a:cs typeface="Trebuchet MS"/>
              </a:rPr>
              <a:t>n</a:t>
            </a:r>
            <a:r>
              <a:rPr sz="2378" i="1" spc="-59" baseline="-10416" dirty="0">
                <a:latin typeface="Trebuchet MS"/>
                <a:cs typeface="Trebuchet MS"/>
              </a:rPr>
              <a:t> </a:t>
            </a:r>
            <a:r>
              <a:rPr sz="2180" spc="-50" dirty="0">
                <a:latin typeface="Arial"/>
                <a:cs typeface="Arial"/>
              </a:rPr>
              <a:t>from</a:t>
            </a:r>
            <a:r>
              <a:rPr sz="2180" spc="119" dirty="0">
                <a:latin typeface="Arial"/>
                <a:cs typeface="Arial"/>
              </a:rPr>
              <a:t> </a:t>
            </a:r>
            <a:r>
              <a:rPr sz="2180" i="1" spc="-30" dirty="0">
                <a:latin typeface="Arial"/>
                <a:cs typeface="Arial"/>
              </a:rPr>
              <a:t>N</a:t>
            </a:r>
            <a:r>
              <a:rPr sz="2180" spc="-30" dirty="0">
                <a:latin typeface="Arial"/>
                <a:cs typeface="Arial"/>
              </a:rPr>
              <a:t>(0</a:t>
            </a:r>
            <a:r>
              <a:rPr sz="2180" i="1" spc="-30" dirty="0">
                <a:latin typeface="Verdana"/>
                <a:cs typeface="Verdana"/>
              </a:rPr>
              <a:t>,</a:t>
            </a:r>
            <a:r>
              <a:rPr sz="2180" i="1" spc="-396" dirty="0">
                <a:latin typeface="Verdana"/>
                <a:cs typeface="Verdana"/>
              </a:rPr>
              <a:t> </a:t>
            </a:r>
            <a:r>
              <a:rPr sz="2180" dirty="0">
                <a:latin typeface="Arial"/>
                <a:cs typeface="Arial"/>
              </a:rPr>
              <a:t>10</a:t>
            </a:r>
            <a:r>
              <a:rPr sz="2378" i="1" baseline="27777" dirty="0">
                <a:latin typeface="Arial"/>
                <a:cs typeface="Arial"/>
              </a:rPr>
              <a:t>−</a:t>
            </a:r>
            <a:r>
              <a:rPr sz="2378" baseline="27777" dirty="0">
                <a:latin typeface="Verdana"/>
                <a:cs typeface="Verdana"/>
              </a:rPr>
              <a:t>4</a:t>
            </a:r>
            <a:r>
              <a:rPr sz="2180" i="1" dirty="0">
                <a:latin typeface="Arial"/>
                <a:cs typeface="Arial"/>
              </a:rPr>
              <a:t>I</a:t>
            </a:r>
            <a:r>
              <a:rPr sz="2180" i="1" spc="-307" dirty="0">
                <a:latin typeface="Arial"/>
                <a:cs typeface="Arial"/>
              </a:rPr>
              <a:t> </a:t>
            </a:r>
            <a:r>
              <a:rPr sz="2180" spc="109" dirty="0">
                <a:latin typeface="Arial"/>
                <a:cs typeface="Arial"/>
              </a:rPr>
              <a:t>)</a:t>
            </a:r>
            <a:endParaRPr sz="2180">
              <a:latin typeface="Arial"/>
              <a:cs typeface="Arial"/>
            </a:endParaRPr>
          </a:p>
          <a:p>
            <a:pPr marL="25168">
              <a:lnSpc>
                <a:spcPts val="2497"/>
              </a:lnSpc>
            </a:pPr>
            <a:r>
              <a:rPr sz="2180" b="1" spc="-109" dirty="0">
                <a:latin typeface="Trebuchet MS"/>
                <a:cs typeface="Trebuchet MS"/>
              </a:rPr>
              <a:t>for </a:t>
            </a:r>
            <a:r>
              <a:rPr sz="2180" spc="149" dirty="0">
                <a:latin typeface="Arial"/>
                <a:cs typeface="Arial"/>
              </a:rPr>
              <a:t>t=1 </a:t>
            </a:r>
            <a:r>
              <a:rPr sz="2180" b="1" spc="-20" dirty="0">
                <a:latin typeface="Trebuchet MS"/>
                <a:cs typeface="Trebuchet MS"/>
              </a:rPr>
              <a:t>to </a:t>
            </a:r>
            <a:r>
              <a:rPr sz="2180" spc="129" dirty="0">
                <a:latin typeface="Arial"/>
                <a:cs typeface="Arial"/>
              </a:rPr>
              <a:t>T</a:t>
            </a:r>
            <a:r>
              <a:rPr sz="2180" spc="-218" dirty="0">
                <a:latin typeface="Arial"/>
                <a:cs typeface="Arial"/>
              </a:rPr>
              <a:t> </a:t>
            </a:r>
            <a:r>
              <a:rPr sz="2180" b="1" spc="-50" dirty="0">
                <a:latin typeface="Trebuchet MS"/>
                <a:cs typeface="Trebuchet MS"/>
              </a:rPr>
              <a:t>do</a:t>
            </a:r>
            <a:endParaRPr sz="2180">
              <a:latin typeface="Trebuchet MS"/>
              <a:cs typeface="Trebuchet MS"/>
            </a:endParaRPr>
          </a:p>
          <a:p>
            <a:pPr marL="573821">
              <a:spcBef>
                <a:spcPts val="347"/>
              </a:spcBef>
            </a:pPr>
            <a:r>
              <a:rPr sz="1982" spc="-99" dirty="0">
                <a:latin typeface="Arial"/>
                <a:cs typeface="Arial"/>
              </a:rPr>
              <a:t>Compute </a:t>
            </a:r>
            <a:r>
              <a:rPr sz="1982" spc="-89" dirty="0">
                <a:latin typeface="Arial"/>
                <a:cs typeface="Arial"/>
              </a:rPr>
              <a:t>low-dimensional </a:t>
            </a:r>
            <a:r>
              <a:rPr sz="1982" spc="-50" dirty="0">
                <a:latin typeface="Arial"/>
                <a:cs typeface="Arial"/>
              </a:rPr>
              <a:t>affinities</a:t>
            </a:r>
            <a:r>
              <a:rPr sz="1982" spc="59" dirty="0">
                <a:latin typeface="Arial"/>
                <a:cs typeface="Arial"/>
              </a:rPr>
              <a:t> </a:t>
            </a:r>
            <a:r>
              <a:rPr sz="1982" i="1" spc="-99" dirty="0">
                <a:latin typeface="Arial"/>
                <a:cs typeface="Arial"/>
              </a:rPr>
              <a:t>q</a:t>
            </a:r>
            <a:r>
              <a:rPr sz="2081" i="1" spc="-149" baseline="-11904" dirty="0">
                <a:latin typeface="Trebuchet MS"/>
                <a:cs typeface="Trebuchet MS"/>
              </a:rPr>
              <a:t>ij</a:t>
            </a:r>
            <a:endParaRPr sz="2081" baseline="-11904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37702" y="4241778"/>
            <a:ext cx="181065" cy="1810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13" name="object 13"/>
          <p:cNvSpPr txBox="1"/>
          <p:nvPr/>
        </p:nvSpPr>
        <p:spPr>
          <a:xfrm>
            <a:off x="1351760" y="4117703"/>
            <a:ext cx="2263769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-99" dirty="0">
                <a:latin typeface="Arial"/>
                <a:cs typeface="Arial"/>
              </a:rPr>
              <a:t>Compute </a:t>
            </a:r>
            <a:r>
              <a:rPr sz="1982" spc="-59" dirty="0">
                <a:latin typeface="Arial"/>
                <a:cs typeface="Arial"/>
              </a:rPr>
              <a:t>gradient</a:t>
            </a:r>
            <a:r>
              <a:rPr sz="1982" spc="-20" dirty="0">
                <a:latin typeface="Arial"/>
                <a:cs typeface="Arial"/>
              </a:rPr>
              <a:t> </a:t>
            </a:r>
            <a:r>
              <a:rPr sz="2081" i="1" u="sng" spc="73" baseline="31746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δ</a:t>
            </a:r>
            <a:r>
              <a:rPr sz="2081" i="1" u="sng" spc="73" baseline="31746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</a:t>
            </a:r>
            <a:endParaRPr sz="2081" baseline="31746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64689" y="4279373"/>
            <a:ext cx="234053" cy="237599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387" i="1" spc="-10" dirty="0">
                <a:latin typeface="Arial"/>
                <a:cs typeface="Arial"/>
              </a:rPr>
              <a:t>δ</a:t>
            </a:r>
            <a:r>
              <a:rPr sz="1387" i="1" spc="-10" dirty="0">
                <a:latin typeface="Trebuchet MS"/>
                <a:cs typeface="Trebuchet MS"/>
              </a:rPr>
              <a:t>y</a:t>
            </a:r>
            <a:endParaRPr sz="1387">
              <a:latin typeface="Trebuchet MS"/>
              <a:cs typeface="Trebuchet MS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216</a:t>
            </a:fld>
            <a:endParaRPr lang="de-DE"/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0757657"/>
      </p:ext>
    </p:extLst>
  </p:cSld>
  <p:clrMapOvr>
    <a:masterClrMapping/>
  </p:clrMapOvr>
  <p:transition>
    <p:cut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81280" y="122498"/>
            <a:ext cx="2456927" cy="461219"/>
          </a:xfrm>
          <a:prstGeom prst="rect">
            <a:avLst/>
          </a:prstGeom>
        </p:spPr>
        <p:txBody>
          <a:bodyPr vert="horz" wrap="square" lIns="0" tIns="33975" rIns="0" bIns="0" rtlCol="0" anchor="b" anchorCtr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69" dirty="0">
                <a:latin typeface="Trebuchet MS"/>
                <a:cs typeface="Trebuchet MS"/>
              </a:rPr>
              <a:t>t-SNE</a:t>
            </a:r>
            <a:r>
              <a:rPr sz="2774" spc="-20" dirty="0">
                <a:latin typeface="Trebuchet MS"/>
                <a:cs typeface="Trebuchet MS"/>
              </a:rPr>
              <a:t> </a:t>
            </a:r>
            <a:r>
              <a:rPr sz="2774" spc="-119" dirty="0">
                <a:latin typeface="Trebuchet MS"/>
                <a:cs typeface="Trebuchet MS"/>
              </a:rPr>
              <a:t>algorithm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5361" y="2309365"/>
            <a:ext cx="226332" cy="226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 txBox="1"/>
          <p:nvPr/>
        </p:nvSpPr>
        <p:spPr>
          <a:xfrm>
            <a:off x="253574" y="1444908"/>
            <a:ext cx="6537121" cy="1130308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25168" marR="4542750">
              <a:lnSpc>
                <a:spcPct val="102600"/>
              </a:lnSpc>
              <a:spcBef>
                <a:spcPts val="109"/>
              </a:spcBef>
            </a:pPr>
            <a:r>
              <a:rPr sz="2180" spc="-59" dirty="0">
                <a:latin typeface="Arial"/>
                <a:cs typeface="Arial"/>
              </a:rPr>
              <a:t>t-SNE </a:t>
            </a:r>
            <a:r>
              <a:rPr sz="2180" spc="-50" dirty="0">
                <a:latin typeface="Arial"/>
                <a:cs typeface="Arial"/>
              </a:rPr>
              <a:t>algorithm:  </a:t>
            </a:r>
            <a:r>
              <a:rPr sz="2180" spc="-99" dirty="0">
                <a:latin typeface="Arial"/>
                <a:cs typeface="Arial"/>
              </a:rPr>
              <a:t>begin</a:t>
            </a:r>
            <a:endParaRPr sz="2180">
              <a:latin typeface="Arial"/>
              <a:cs typeface="Arial"/>
            </a:endParaRPr>
          </a:p>
          <a:p>
            <a:pPr marL="573821">
              <a:spcBef>
                <a:spcPts val="664"/>
              </a:spcBef>
            </a:pPr>
            <a:r>
              <a:rPr sz="2180" spc="-109" dirty="0">
                <a:latin typeface="Arial"/>
                <a:cs typeface="Arial"/>
              </a:rPr>
              <a:t>Compute pairwise </a:t>
            </a:r>
            <a:r>
              <a:rPr sz="2180" spc="-50" dirty="0">
                <a:latin typeface="Arial"/>
                <a:cs typeface="Arial"/>
              </a:rPr>
              <a:t>affinities </a:t>
            </a:r>
            <a:r>
              <a:rPr sz="2180" i="1" spc="-119" dirty="0">
                <a:latin typeface="Arial"/>
                <a:cs typeface="Arial"/>
              </a:rPr>
              <a:t>p</a:t>
            </a:r>
            <a:r>
              <a:rPr sz="2378" i="1" spc="-176" baseline="-13888" dirty="0">
                <a:latin typeface="Trebuchet MS"/>
                <a:cs typeface="Trebuchet MS"/>
              </a:rPr>
              <a:t>j </a:t>
            </a:r>
            <a:r>
              <a:rPr sz="2378" i="1" spc="-30" baseline="-13888" dirty="0">
                <a:latin typeface="Arial"/>
                <a:cs typeface="Arial"/>
              </a:rPr>
              <a:t>|</a:t>
            </a:r>
            <a:r>
              <a:rPr sz="2378" i="1" spc="-30" baseline="-13888" dirty="0">
                <a:latin typeface="Trebuchet MS"/>
                <a:cs typeface="Trebuchet MS"/>
              </a:rPr>
              <a:t>i </a:t>
            </a:r>
            <a:r>
              <a:rPr sz="2180" dirty="0">
                <a:latin typeface="Arial"/>
                <a:cs typeface="Arial"/>
              </a:rPr>
              <a:t>with </a:t>
            </a:r>
            <a:r>
              <a:rPr sz="2180" spc="-69" dirty="0">
                <a:latin typeface="Arial"/>
                <a:cs typeface="Arial"/>
              </a:rPr>
              <a:t>perplexity</a:t>
            </a:r>
            <a:r>
              <a:rPr sz="2180" spc="-377" dirty="0">
                <a:latin typeface="Arial"/>
                <a:cs typeface="Arial"/>
              </a:rPr>
              <a:t> </a:t>
            </a:r>
            <a:r>
              <a:rPr sz="2180" i="1" spc="-119" dirty="0">
                <a:latin typeface="Arial"/>
                <a:cs typeface="Arial"/>
              </a:rPr>
              <a:t>Perp</a:t>
            </a:r>
            <a:endParaRPr sz="218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5361" y="2803318"/>
            <a:ext cx="226332" cy="226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6" name="object 6"/>
          <p:cNvSpPr txBox="1"/>
          <p:nvPr/>
        </p:nvSpPr>
        <p:spPr>
          <a:xfrm>
            <a:off x="1409744" y="2812909"/>
            <a:ext cx="158552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i="1" spc="-119" dirty="0">
                <a:latin typeface="Trebuchet MS"/>
                <a:cs typeface="Trebuchet MS"/>
              </a:rPr>
              <a:t>ij</a:t>
            </a:r>
            <a:endParaRPr sz="1585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06431" y="2864704"/>
            <a:ext cx="268028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spc="-178" dirty="0">
                <a:latin typeface="Verdana"/>
                <a:cs typeface="Verdana"/>
              </a:rPr>
              <a:t>2</a:t>
            </a:r>
            <a:r>
              <a:rPr sz="1585" i="1" spc="-10" dirty="0">
                <a:latin typeface="Trebuchet MS"/>
                <a:cs typeface="Trebuchet MS"/>
              </a:rPr>
              <a:t>n</a:t>
            </a:r>
            <a:endParaRPr sz="1585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2666" y="2647310"/>
            <a:ext cx="5306456" cy="408863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1166518">
              <a:lnSpc>
                <a:spcPts val="1139"/>
              </a:lnSpc>
              <a:spcBef>
                <a:spcPts val="188"/>
              </a:spcBef>
            </a:pPr>
            <a:r>
              <a:rPr sz="2378" i="1" u="sng" spc="-73" baseline="10416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</a:t>
            </a:r>
            <a:r>
              <a:rPr sz="1189" i="1" u="sng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sz="1189" i="1" u="sng" spc="-258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189" i="1" u="sng" spc="-99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|</a:t>
            </a:r>
            <a:r>
              <a:rPr sz="1189" i="1" u="sng" spc="-99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j</a:t>
            </a:r>
            <a:r>
              <a:rPr sz="1189" i="1" u="sng" spc="-159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378" u="sng" spc="-59" baseline="10416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+</a:t>
            </a:r>
            <a:r>
              <a:rPr sz="2378" i="1" u="sng" spc="-59" baseline="10416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</a:t>
            </a:r>
            <a:r>
              <a:rPr sz="1189" i="1" u="sng" spc="-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j</a:t>
            </a:r>
            <a:r>
              <a:rPr sz="1189" i="1" u="sng" spc="-258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189" i="1" u="sng" spc="-79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|</a:t>
            </a:r>
            <a:r>
              <a:rPr sz="1189" i="1" u="sng" spc="-79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endParaRPr sz="1189">
              <a:latin typeface="Trebuchet MS"/>
              <a:cs typeface="Trebuchet MS"/>
            </a:endParaRPr>
          </a:p>
          <a:p>
            <a:pPr marL="25168">
              <a:lnSpc>
                <a:spcPts val="1853"/>
              </a:lnSpc>
              <a:tabLst>
                <a:tab pos="2032283" algn="l"/>
              </a:tabLst>
            </a:pPr>
            <a:r>
              <a:rPr sz="2180" spc="-119" dirty="0">
                <a:latin typeface="Arial"/>
                <a:cs typeface="Arial"/>
              </a:rPr>
              <a:t>Set</a:t>
            </a:r>
            <a:r>
              <a:rPr sz="2180" spc="109" dirty="0">
                <a:latin typeface="Arial"/>
                <a:cs typeface="Arial"/>
              </a:rPr>
              <a:t> </a:t>
            </a:r>
            <a:r>
              <a:rPr sz="2180" i="1" spc="-99" dirty="0">
                <a:latin typeface="Arial"/>
                <a:cs typeface="Arial"/>
              </a:rPr>
              <a:t>p  </a:t>
            </a:r>
            <a:r>
              <a:rPr sz="2180" i="1" spc="79" dirty="0">
                <a:latin typeface="Arial"/>
                <a:cs typeface="Arial"/>
              </a:rPr>
              <a:t> </a:t>
            </a:r>
            <a:r>
              <a:rPr sz="2180" spc="404" dirty="0">
                <a:latin typeface="Arial"/>
                <a:cs typeface="Arial"/>
              </a:rPr>
              <a:t>=	</a:t>
            </a:r>
            <a:r>
              <a:rPr sz="2180" dirty="0">
                <a:latin typeface="Arial"/>
                <a:cs typeface="Arial"/>
              </a:rPr>
              <a:t>(n </a:t>
            </a:r>
            <a:r>
              <a:rPr sz="2180" spc="-10" dirty="0">
                <a:latin typeface="Arial"/>
                <a:cs typeface="Arial"/>
              </a:rPr>
              <a:t>- </a:t>
            </a:r>
            <a:r>
              <a:rPr sz="2180" spc="-89" dirty="0">
                <a:latin typeface="Arial"/>
                <a:cs typeface="Arial"/>
              </a:rPr>
              <a:t>Number </a:t>
            </a:r>
            <a:r>
              <a:rPr sz="2180" spc="-40" dirty="0">
                <a:latin typeface="Arial"/>
                <a:cs typeface="Arial"/>
              </a:rPr>
              <a:t>of </a:t>
            </a:r>
            <a:r>
              <a:rPr sz="2180" spc="-69" dirty="0">
                <a:latin typeface="Arial"/>
                <a:cs typeface="Arial"/>
              </a:rPr>
              <a:t>data</a:t>
            </a:r>
            <a:r>
              <a:rPr sz="2180" spc="79" dirty="0">
                <a:latin typeface="Arial"/>
                <a:cs typeface="Arial"/>
              </a:rPr>
              <a:t> </a:t>
            </a:r>
            <a:r>
              <a:rPr sz="2180" spc="-40" dirty="0">
                <a:latin typeface="Arial"/>
                <a:cs typeface="Arial"/>
              </a:rPr>
              <a:t>points)</a:t>
            </a:r>
            <a:endParaRPr sz="218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5361" y="3248345"/>
            <a:ext cx="226332" cy="226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10" name="object 10"/>
          <p:cNvSpPr/>
          <p:nvPr/>
        </p:nvSpPr>
        <p:spPr>
          <a:xfrm>
            <a:off x="1037702" y="3940907"/>
            <a:ext cx="181065" cy="1810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11" name="object 11"/>
          <p:cNvSpPr txBox="1"/>
          <p:nvPr/>
        </p:nvSpPr>
        <p:spPr>
          <a:xfrm>
            <a:off x="802666" y="3141112"/>
            <a:ext cx="6985093" cy="1007564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lnSpc>
                <a:spcPts val="2497"/>
              </a:lnSpc>
              <a:spcBef>
                <a:spcPts val="178"/>
              </a:spcBef>
            </a:pPr>
            <a:r>
              <a:rPr sz="2180" spc="-149" dirty="0">
                <a:latin typeface="Arial"/>
                <a:cs typeface="Arial"/>
              </a:rPr>
              <a:t>Sample</a:t>
            </a:r>
            <a:r>
              <a:rPr sz="2180" spc="119" dirty="0">
                <a:latin typeface="Arial"/>
                <a:cs typeface="Arial"/>
              </a:rPr>
              <a:t> </a:t>
            </a:r>
            <a:r>
              <a:rPr sz="2180" dirty="0">
                <a:latin typeface="Arial"/>
                <a:cs typeface="Arial"/>
              </a:rPr>
              <a:t>initial</a:t>
            </a:r>
            <a:r>
              <a:rPr sz="2180" spc="129" dirty="0">
                <a:latin typeface="Arial"/>
                <a:cs typeface="Arial"/>
              </a:rPr>
              <a:t> </a:t>
            </a:r>
            <a:r>
              <a:rPr sz="2180" spc="-69" dirty="0">
                <a:latin typeface="Arial"/>
                <a:cs typeface="Arial"/>
              </a:rPr>
              <a:t>solution</a:t>
            </a:r>
            <a:r>
              <a:rPr sz="2180" spc="119" dirty="0">
                <a:latin typeface="Arial"/>
                <a:cs typeface="Arial"/>
              </a:rPr>
              <a:t> </a:t>
            </a:r>
            <a:r>
              <a:rPr sz="2180" i="1" spc="-20" dirty="0">
                <a:latin typeface="Arial"/>
                <a:cs typeface="Arial"/>
              </a:rPr>
              <a:t>Y</a:t>
            </a:r>
            <a:r>
              <a:rPr sz="2180" i="1" spc="-226" dirty="0">
                <a:latin typeface="Arial"/>
                <a:cs typeface="Arial"/>
              </a:rPr>
              <a:t> </a:t>
            </a:r>
            <a:r>
              <a:rPr sz="2378" spc="-162" baseline="27777" dirty="0">
                <a:latin typeface="Verdana"/>
                <a:cs typeface="Verdana"/>
              </a:rPr>
              <a:t>(0)</a:t>
            </a:r>
            <a:r>
              <a:rPr sz="2378" spc="222" baseline="27777" dirty="0">
                <a:latin typeface="Verdana"/>
                <a:cs typeface="Verdana"/>
              </a:rPr>
              <a:t> </a:t>
            </a:r>
            <a:r>
              <a:rPr sz="2180" spc="404" dirty="0">
                <a:latin typeface="Arial"/>
                <a:cs typeface="Arial"/>
              </a:rPr>
              <a:t>=</a:t>
            </a:r>
            <a:r>
              <a:rPr sz="2180" spc="10" dirty="0">
                <a:latin typeface="Arial"/>
                <a:cs typeface="Arial"/>
              </a:rPr>
              <a:t> </a:t>
            </a:r>
            <a:r>
              <a:rPr sz="2180" i="1" spc="-129" dirty="0">
                <a:latin typeface="Arial"/>
                <a:cs typeface="Arial"/>
              </a:rPr>
              <a:t>y</a:t>
            </a:r>
            <a:r>
              <a:rPr sz="2378" spc="-192" baseline="-10416" dirty="0">
                <a:latin typeface="Verdana"/>
                <a:cs typeface="Verdana"/>
              </a:rPr>
              <a:t>1</a:t>
            </a:r>
            <a:r>
              <a:rPr sz="2180" i="1" spc="-129" dirty="0">
                <a:latin typeface="Verdana"/>
                <a:cs typeface="Verdana"/>
              </a:rPr>
              <a:t>,</a:t>
            </a:r>
            <a:r>
              <a:rPr sz="2180" i="1" spc="-404" dirty="0">
                <a:latin typeface="Verdana"/>
                <a:cs typeface="Verdana"/>
              </a:rPr>
              <a:t> </a:t>
            </a:r>
            <a:r>
              <a:rPr sz="2180" i="1" spc="-129" dirty="0">
                <a:latin typeface="Arial"/>
                <a:cs typeface="Arial"/>
              </a:rPr>
              <a:t>y</a:t>
            </a:r>
            <a:r>
              <a:rPr sz="2378" spc="-192" baseline="-10416" dirty="0">
                <a:latin typeface="Verdana"/>
                <a:cs typeface="Verdana"/>
              </a:rPr>
              <a:t>2</a:t>
            </a:r>
            <a:r>
              <a:rPr sz="2180" i="1" spc="-129" dirty="0">
                <a:latin typeface="Verdana"/>
                <a:cs typeface="Verdana"/>
              </a:rPr>
              <a:t>,</a:t>
            </a:r>
            <a:r>
              <a:rPr sz="2180" i="1" spc="-396" dirty="0">
                <a:latin typeface="Verdana"/>
                <a:cs typeface="Verdana"/>
              </a:rPr>
              <a:t> </a:t>
            </a:r>
            <a:r>
              <a:rPr sz="2180" i="1" spc="-198" dirty="0">
                <a:latin typeface="Verdana"/>
                <a:cs typeface="Verdana"/>
              </a:rPr>
              <a:t>...,</a:t>
            </a:r>
            <a:r>
              <a:rPr sz="2180" i="1" spc="-396" dirty="0">
                <a:latin typeface="Verdana"/>
                <a:cs typeface="Verdana"/>
              </a:rPr>
              <a:t> </a:t>
            </a:r>
            <a:r>
              <a:rPr sz="2180" i="1" spc="-50" dirty="0">
                <a:latin typeface="Arial"/>
                <a:cs typeface="Arial"/>
              </a:rPr>
              <a:t>y</a:t>
            </a:r>
            <a:r>
              <a:rPr sz="2378" i="1" spc="-73" baseline="-10416" dirty="0">
                <a:latin typeface="Trebuchet MS"/>
                <a:cs typeface="Trebuchet MS"/>
              </a:rPr>
              <a:t>n</a:t>
            </a:r>
            <a:r>
              <a:rPr sz="2378" i="1" spc="-59" baseline="-10416" dirty="0">
                <a:latin typeface="Trebuchet MS"/>
                <a:cs typeface="Trebuchet MS"/>
              </a:rPr>
              <a:t> </a:t>
            </a:r>
            <a:r>
              <a:rPr sz="2180" spc="-50" dirty="0">
                <a:latin typeface="Arial"/>
                <a:cs typeface="Arial"/>
              </a:rPr>
              <a:t>from</a:t>
            </a:r>
            <a:r>
              <a:rPr sz="2180" spc="119" dirty="0">
                <a:latin typeface="Arial"/>
                <a:cs typeface="Arial"/>
              </a:rPr>
              <a:t> </a:t>
            </a:r>
            <a:r>
              <a:rPr sz="2180" i="1" spc="-30" dirty="0">
                <a:latin typeface="Arial"/>
                <a:cs typeface="Arial"/>
              </a:rPr>
              <a:t>N</a:t>
            </a:r>
            <a:r>
              <a:rPr sz="2180" spc="-30" dirty="0">
                <a:latin typeface="Arial"/>
                <a:cs typeface="Arial"/>
              </a:rPr>
              <a:t>(0</a:t>
            </a:r>
            <a:r>
              <a:rPr sz="2180" i="1" spc="-30" dirty="0">
                <a:latin typeface="Verdana"/>
                <a:cs typeface="Verdana"/>
              </a:rPr>
              <a:t>,</a:t>
            </a:r>
            <a:r>
              <a:rPr sz="2180" i="1" spc="-396" dirty="0">
                <a:latin typeface="Verdana"/>
                <a:cs typeface="Verdana"/>
              </a:rPr>
              <a:t> </a:t>
            </a:r>
            <a:r>
              <a:rPr sz="2180" dirty="0">
                <a:latin typeface="Arial"/>
                <a:cs typeface="Arial"/>
              </a:rPr>
              <a:t>10</a:t>
            </a:r>
            <a:r>
              <a:rPr sz="2378" i="1" baseline="27777" dirty="0">
                <a:latin typeface="Arial"/>
                <a:cs typeface="Arial"/>
              </a:rPr>
              <a:t>−</a:t>
            </a:r>
            <a:r>
              <a:rPr sz="2378" baseline="27777" dirty="0">
                <a:latin typeface="Verdana"/>
                <a:cs typeface="Verdana"/>
              </a:rPr>
              <a:t>4</a:t>
            </a:r>
            <a:r>
              <a:rPr sz="2180" i="1" dirty="0">
                <a:latin typeface="Arial"/>
                <a:cs typeface="Arial"/>
              </a:rPr>
              <a:t>I</a:t>
            </a:r>
            <a:r>
              <a:rPr sz="2180" i="1" spc="-307" dirty="0">
                <a:latin typeface="Arial"/>
                <a:cs typeface="Arial"/>
              </a:rPr>
              <a:t> </a:t>
            </a:r>
            <a:r>
              <a:rPr sz="2180" spc="109" dirty="0">
                <a:latin typeface="Arial"/>
                <a:cs typeface="Arial"/>
              </a:rPr>
              <a:t>)</a:t>
            </a:r>
            <a:endParaRPr sz="2180">
              <a:latin typeface="Arial"/>
              <a:cs typeface="Arial"/>
            </a:endParaRPr>
          </a:p>
          <a:p>
            <a:pPr marL="25168">
              <a:lnSpc>
                <a:spcPts val="2497"/>
              </a:lnSpc>
            </a:pPr>
            <a:r>
              <a:rPr sz="2180" b="1" spc="-109" dirty="0">
                <a:latin typeface="Trebuchet MS"/>
                <a:cs typeface="Trebuchet MS"/>
              </a:rPr>
              <a:t>for </a:t>
            </a:r>
            <a:r>
              <a:rPr sz="2180" spc="149" dirty="0">
                <a:latin typeface="Arial"/>
                <a:cs typeface="Arial"/>
              </a:rPr>
              <a:t>t=1 </a:t>
            </a:r>
            <a:r>
              <a:rPr sz="2180" b="1" spc="-20" dirty="0">
                <a:latin typeface="Trebuchet MS"/>
                <a:cs typeface="Trebuchet MS"/>
              </a:rPr>
              <a:t>to </a:t>
            </a:r>
            <a:r>
              <a:rPr sz="2180" spc="129" dirty="0">
                <a:latin typeface="Arial"/>
                <a:cs typeface="Arial"/>
              </a:rPr>
              <a:t>T</a:t>
            </a:r>
            <a:r>
              <a:rPr sz="2180" spc="-218" dirty="0">
                <a:latin typeface="Arial"/>
                <a:cs typeface="Arial"/>
              </a:rPr>
              <a:t> </a:t>
            </a:r>
            <a:r>
              <a:rPr sz="2180" b="1" spc="-50" dirty="0">
                <a:latin typeface="Trebuchet MS"/>
                <a:cs typeface="Trebuchet MS"/>
              </a:rPr>
              <a:t>do</a:t>
            </a:r>
            <a:endParaRPr sz="2180">
              <a:latin typeface="Trebuchet MS"/>
              <a:cs typeface="Trebuchet MS"/>
            </a:endParaRPr>
          </a:p>
          <a:p>
            <a:pPr marL="573821">
              <a:spcBef>
                <a:spcPts val="347"/>
              </a:spcBef>
            </a:pPr>
            <a:r>
              <a:rPr sz="1982" spc="-99" dirty="0">
                <a:latin typeface="Arial"/>
                <a:cs typeface="Arial"/>
              </a:rPr>
              <a:t>Compute </a:t>
            </a:r>
            <a:r>
              <a:rPr sz="1982" spc="-89" dirty="0">
                <a:latin typeface="Arial"/>
                <a:cs typeface="Arial"/>
              </a:rPr>
              <a:t>low-dimensional </a:t>
            </a:r>
            <a:r>
              <a:rPr sz="1982" spc="-50" dirty="0">
                <a:latin typeface="Arial"/>
                <a:cs typeface="Arial"/>
              </a:rPr>
              <a:t>affinities</a:t>
            </a:r>
            <a:r>
              <a:rPr sz="1982" spc="59" dirty="0">
                <a:latin typeface="Arial"/>
                <a:cs typeface="Arial"/>
              </a:rPr>
              <a:t> </a:t>
            </a:r>
            <a:r>
              <a:rPr sz="1982" i="1" spc="-99" dirty="0">
                <a:latin typeface="Arial"/>
                <a:cs typeface="Arial"/>
              </a:rPr>
              <a:t>q</a:t>
            </a:r>
            <a:r>
              <a:rPr sz="2081" i="1" spc="-149" baseline="-11904" dirty="0">
                <a:latin typeface="Trebuchet MS"/>
                <a:cs typeface="Trebuchet MS"/>
              </a:rPr>
              <a:t>ij</a:t>
            </a:r>
            <a:endParaRPr sz="2081" baseline="-11904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37702" y="4241778"/>
            <a:ext cx="181065" cy="1810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13" name="object 13"/>
          <p:cNvSpPr txBox="1"/>
          <p:nvPr/>
        </p:nvSpPr>
        <p:spPr>
          <a:xfrm>
            <a:off x="1351760" y="4117703"/>
            <a:ext cx="2263769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-99" dirty="0">
                <a:latin typeface="Arial"/>
                <a:cs typeface="Arial"/>
              </a:rPr>
              <a:t>Compute </a:t>
            </a:r>
            <a:r>
              <a:rPr sz="1982" spc="-59" dirty="0">
                <a:latin typeface="Arial"/>
                <a:cs typeface="Arial"/>
              </a:rPr>
              <a:t>gradient</a:t>
            </a:r>
            <a:r>
              <a:rPr sz="1982" spc="-20" dirty="0">
                <a:latin typeface="Arial"/>
                <a:cs typeface="Arial"/>
              </a:rPr>
              <a:t> </a:t>
            </a:r>
            <a:r>
              <a:rPr sz="2081" i="1" u="sng" spc="73" baseline="31746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δ</a:t>
            </a:r>
            <a:r>
              <a:rPr sz="2081" i="1" u="sng" spc="73" baseline="31746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</a:t>
            </a:r>
            <a:endParaRPr sz="2081" baseline="31746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64689" y="4279373"/>
            <a:ext cx="234053" cy="237599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387" i="1" spc="-10" dirty="0">
                <a:latin typeface="Arial"/>
                <a:cs typeface="Arial"/>
              </a:rPr>
              <a:t>δ</a:t>
            </a:r>
            <a:r>
              <a:rPr sz="1387" i="1" spc="-10" dirty="0">
                <a:latin typeface="Trebuchet MS"/>
                <a:cs typeface="Trebuchet MS"/>
              </a:rPr>
              <a:t>y</a:t>
            </a:r>
            <a:endParaRPr sz="1387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37702" y="4610046"/>
            <a:ext cx="181065" cy="1810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16" name="object 16"/>
          <p:cNvSpPr txBox="1"/>
          <p:nvPr/>
        </p:nvSpPr>
        <p:spPr>
          <a:xfrm>
            <a:off x="1964801" y="4470214"/>
            <a:ext cx="1984414" cy="2376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  <a:tabLst>
                <a:tab pos="783970" algn="l"/>
                <a:tab pos="1741597" algn="l"/>
              </a:tabLst>
            </a:pPr>
            <a:r>
              <a:rPr sz="1387" spc="-59" dirty="0">
                <a:latin typeface="Verdana"/>
                <a:cs typeface="Verdana"/>
              </a:rPr>
              <a:t>(</a:t>
            </a:r>
            <a:r>
              <a:rPr sz="1387" i="1" spc="30" dirty="0">
                <a:latin typeface="Trebuchet MS"/>
                <a:cs typeface="Trebuchet MS"/>
              </a:rPr>
              <a:t>t</a:t>
            </a:r>
            <a:r>
              <a:rPr sz="1387" spc="-59" dirty="0">
                <a:latin typeface="Verdana"/>
                <a:cs typeface="Verdana"/>
              </a:rPr>
              <a:t>)</a:t>
            </a:r>
            <a:r>
              <a:rPr sz="1387" dirty="0">
                <a:latin typeface="Verdana"/>
                <a:cs typeface="Verdana"/>
              </a:rPr>
              <a:t>	</a:t>
            </a:r>
            <a:r>
              <a:rPr sz="1387" spc="-59" dirty="0">
                <a:latin typeface="Verdana"/>
                <a:cs typeface="Verdana"/>
              </a:rPr>
              <a:t>(</a:t>
            </a:r>
            <a:r>
              <a:rPr sz="1387" i="1" spc="30" dirty="0">
                <a:latin typeface="Trebuchet MS"/>
                <a:cs typeface="Trebuchet MS"/>
              </a:rPr>
              <a:t>t</a:t>
            </a:r>
            <a:r>
              <a:rPr sz="1387" i="1" spc="416" dirty="0">
                <a:latin typeface="Arial"/>
                <a:cs typeface="Arial"/>
              </a:rPr>
              <a:t>−</a:t>
            </a:r>
            <a:r>
              <a:rPr sz="1387" spc="-109" dirty="0">
                <a:latin typeface="Verdana"/>
                <a:cs typeface="Verdana"/>
              </a:rPr>
              <a:t>1)</a:t>
            </a:r>
            <a:r>
              <a:rPr sz="1387" dirty="0">
                <a:latin typeface="Verdana"/>
                <a:cs typeface="Verdana"/>
              </a:rPr>
              <a:t>	</a:t>
            </a:r>
            <a:r>
              <a:rPr sz="2081" i="1" u="sng" spc="-14" baseline="396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δ</a:t>
            </a:r>
            <a:r>
              <a:rPr sz="2081" i="1" u="sng" spc="149" baseline="3968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</a:t>
            </a:r>
            <a:endParaRPr sz="2081" baseline="3968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99360" y="4647665"/>
            <a:ext cx="234053" cy="237599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387" i="1" spc="-10" dirty="0">
                <a:latin typeface="Arial"/>
                <a:cs typeface="Arial"/>
              </a:rPr>
              <a:t>δ</a:t>
            </a:r>
            <a:r>
              <a:rPr sz="1387" i="1" spc="-10" dirty="0">
                <a:latin typeface="Trebuchet MS"/>
                <a:cs typeface="Trebuchet MS"/>
              </a:rPr>
              <a:t>y</a:t>
            </a:r>
            <a:endParaRPr sz="1387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51760" y="4485971"/>
            <a:ext cx="3517084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  <a:tabLst>
                <a:tab pos="945041" algn="l"/>
                <a:tab pos="1940419" algn="l"/>
                <a:tab pos="2677832" algn="l"/>
              </a:tabLst>
            </a:pPr>
            <a:r>
              <a:rPr sz="1982" spc="-99" dirty="0">
                <a:latin typeface="Arial"/>
                <a:cs typeface="Arial"/>
              </a:rPr>
              <a:t>Set</a:t>
            </a:r>
            <a:r>
              <a:rPr sz="1982" spc="99" dirty="0">
                <a:latin typeface="Arial"/>
                <a:cs typeface="Arial"/>
              </a:rPr>
              <a:t> </a:t>
            </a:r>
            <a:r>
              <a:rPr sz="1982" i="1" spc="-10" dirty="0">
                <a:latin typeface="Arial"/>
                <a:cs typeface="Arial"/>
              </a:rPr>
              <a:t>Y	</a:t>
            </a:r>
            <a:r>
              <a:rPr sz="1982" spc="377" dirty="0">
                <a:latin typeface="Arial"/>
                <a:cs typeface="Arial"/>
              </a:rPr>
              <a:t>=</a:t>
            </a:r>
            <a:r>
              <a:rPr sz="1982" spc="-10" dirty="0">
                <a:latin typeface="Arial"/>
                <a:cs typeface="Arial"/>
              </a:rPr>
              <a:t> </a:t>
            </a:r>
            <a:r>
              <a:rPr sz="1982" i="1" spc="-10" dirty="0">
                <a:latin typeface="Arial"/>
                <a:cs typeface="Arial"/>
              </a:rPr>
              <a:t>Y	</a:t>
            </a:r>
            <a:r>
              <a:rPr sz="1982" spc="377" dirty="0">
                <a:latin typeface="Arial"/>
                <a:cs typeface="Arial"/>
              </a:rPr>
              <a:t>+</a:t>
            </a:r>
            <a:r>
              <a:rPr sz="1982" spc="-119" dirty="0">
                <a:latin typeface="Arial"/>
                <a:cs typeface="Arial"/>
              </a:rPr>
              <a:t> </a:t>
            </a:r>
            <a:r>
              <a:rPr sz="1982" i="1" spc="-277" dirty="0">
                <a:latin typeface="Verdana"/>
                <a:cs typeface="Verdana"/>
              </a:rPr>
              <a:t>η	</a:t>
            </a:r>
            <a:r>
              <a:rPr sz="1982" spc="377" dirty="0">
                <a:latin typeface="Arial"/>
                <a:cs typeface="Arial"/>
              </a:rPr>
              <a:t>+</a:t>
            </a:r>
            <a:r>
              <a:rPr sz="1982" spc="-248" dirty="0">
                <a:latin typeface="Arial"/>
                <a:cs typeface="Arial"/>
              </a:rPr>
              <a:t> </a:t>
            </a:r>
            <a:r>
              <a:rPr sz="1982" i="1" spc="129" dirty="0">
                <a:latin typeface="Verdana"/>
                <a:cs typeface="Verdana"/>
              </a:rPr>
              <a:t>α</a:t>
            </a:r>
            <a:r>
              <a:rPr sz="1982" spc="129" dirty="0">
                <a:latin typeface="Arial"/>
                <a:cs typeface="Arial"/>
              </a:rPr>
              <a:t>(</a:t>
            </a:r>
            <a:r>
              <a:rPr sz="1982" i="1" spc="129" dirty="0">
                <a:latin typeface="Arial"/>
                <a:cs typeface="Arial"/>
              </a:rPr>
              <a:t>t</a:t>
            </a:r>
            <a:r>
              <a:rPr sz="1982" spc="129" dirty="0">
                <a:latin typeface="Arial"/>
                <a:cs typeface="Arial"/>
              </a:rPr>
              <a:t>)(</a:t>
            </a:r>
            <a:endParaRPr sz="1982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06556" y="4470214"/>
            <a:ext cx="1507502" cy="237599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  <a:tabLst>
                <a:tab pos="1006704" algn="l"/>
              </a:tabLst>
            </a:pPr>
            <a:r>
              <a:rPr sz="1387" spc="-59" dirty="0">
                <a:latin typeface="Verdana"/>
                <a:cs typeface="Verdana"/>
              </a:rPr>
              <a:t>(</a:t>
            </a:r>
            <a:r>
              <a:rPr sz="1387" i="1" spc="30" dirty="0">
                <a:latin typeface="Trebuchet MS"/>
                <a:cs typeface="Trebuchet MS"/>
              </a:rPr>
              <a:t>t</a:t>
            </a:r>
            <a:r>
              <a:rPr sz="1387" i="1" spc="416" dirty="0">
                <a:latin typeface="Arial"/>
                <a:cs typeface="Arial"/>
              </a:rPr>
              <a:t>−</a:t>
            </a:r>
            <a:r>
              <a:rPr sz="1387" spc="-109" dirty="0">
                <a:latin typeface="Verdana"/>
                <a:cs typeface="Verdana"/>
              </a:rPr>
              <a:t>1)</a:t>
            </a:r>
            <a:r>
              <a:rPr sz="1387" dirty="0">
                <a:latin typeface="Verdana"/>
                <a:cs typeface="Verdana"/>
              </a:rPr>
              <a:t>	</a:t>
            </a:r>
            <a:r>
              <a:rPr sz="1387" spc="-59" dirty="0">
                <a:latin typeface="Verdana"/>
                <a:cs typeface="Verdana"/>
              </a:rPr>
              <a:t>(</a:t>
            </a:r>
            <a:r>
              <a:rPr sz="1387" i="1" spc="30" dirty="0">
                <a:latin typeface="Trebuchet MS"/>
                <a:cs typeface="Trebuchet MS"/>
              </a:rPr>
              <a:t>t</a:t>
            </a:r>
            <a:r>
              <a:rPr sz="1387" i="1" spc="416" dirty="0">
                <a:latin typeface="Arial"/>
                <a:cs typeface="Arial"/>
              </a:rPr>
              <a:t>−</a:t>
            </a:r>
            <a:r>
              <a:rPr sz="1387" spc="-109" dirty="0">
                <a:latin typeface="Verdana"/>
                <a:cs typeface="Verdana"/>
              </a:rPr>
              <a:t>2)</a:t>
            </a:r>
            <a:endParaRPr sz="1387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18360" y="4485971"/>
            <a:ext cx="1805730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  <a:tabLst>
                <a:tab pos="756286" algn="l"/>
                <a:tab pos="1682451" algn="l"/>
              </a:tabLst>
            </a:pPr>
            <a:r>
              <a:rPr sz="1982" i="1" spc="-10" dirty="0">
                <a:latin typeface="Arial"/>
                <a:cs typeface="Arial"/>
              </a:rPr>
              <a:t>Y	</a:t>
            </a:r>
            <a:r>
              <a:rPr sz="1982" i="1" spc="377" dirty="0">
                <a:latin typeface="Arial"/>
                <a:cs typeface="Arial"/>
              </a:rPr>
              <a:t>−</a:t>
            </a:r>
            <a:r>
              <a:rPr sz="1982" i="1" spc="-119" dirty="0">
                <a:latin typeface="Arial"/>
                <a:cs typeface="Arial"/>
              </a:rPr>
              <a:t> </a:t>
            </a:r>
            <a:r>
              <a:rPr sz="1982" i="1" spc="-10" dirty="0">
                <a:latin typeface="Arial"/>
                <a:cs typeface="Arial"/>
              </a:rPr>
              <a:t>Y</a:t>
            </a:r>
            <a:r>
              <a:rPr sz="1982" i="1" dirty="0">
                <a:latin typeface="Arial"/>
                <a:cs typeface="Arial"/>
              </a:rPr>
              <a:t>	</a:t>
            </a:r>
            <a:r>
              <a:rPr sz="1982" spc="99" dirty="0">
                <a:latin typeface="Arial"/>
                <a:cs typeface="Arial"/>
              </a:rPr>
              <a:t>)</a:t>
            </a:r>
            <a:endParaRPr sz="1982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3574" y="4766544"/>
            <a:ext cx="1005421" cy="871264"/>
          </a:xfrm>
          <a:prstGeom prst="rect">
            <a:avLst/>
          </a:prstGeom>
        </p:spPr>
        <p:txBody>
          <a:bodyPr vert="horz" wrap="square" lIns="0" tIns="109474" rIns="0" bIns="0" rtlCol="0">
            <a:spAutoFit/>
          </a:bodyPr>
          <a:lstStyle/>
          <a:p>
            <a:pPr marL="573821">
              <a:spcBef>
                <a:spcPts val="860"/>
              </a:spcBef>
            </a:pPr>
            <a:r>
              <a:rPr sz="2180" spc="-149" dirty="0">
                <a:latin typeface="Arial"/>
                <a:cs typeface="Arial"/>
              </a:rPr>
              <a:t>end</a:t>
            </a:r>
            <a:endParaRPr sz="2180">
              <a:latin typeface="Arial"/>
              <a:cs typeface="Arial"/>
            </a:endParaRPr>
          </a:p>
          <a:p>
            <a:pPr marL="25168">
              <a:spcBef>
                <a:spcPts val="662"/>
              </a:spcBef>
            </a:pPr>
            <a:r>
              <a:rPr sz="2180" spc="-149" dirty="0">
                <a:latin typeface="Arial"/>
                <a:cs typeface="Arial"/>
              </a:rPr>
              <a:t>end</a:t>
            </a:r>
            <a:endParaRPr sz="2180">
              <a:latin typeface="Arial"/>
              <a:cs typeface="Arial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217</a:t>
            </a:fld>
            <a:endParaRPr lang="de-DE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506885"/>
      </p:ext>
    </p:extLst>
  </p:cSld>
  <p:clrMapOvr>
    <a:masterClrMapping/>
  </p:clrMapOvr>
  <p:transition>
    <p:cut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3047" y="118657"/>
            <a:ext cx="2764592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-109" dirty="0">
                <a:latin typeface="Trebuchet MS"/>
                <a:cs typeface="Trebuchet MS"/>
              </a:rPr>
              <a:t>Criticism </a:t>
            </a:r>
            <a:r>
              <a:rPr sz="2774" spc="-139" dirty="0">
                <a:latin typeface="Trebuchet MS"/>
                <a:cs typeface="Trebuchet MS"/>
              </a:rPr>
              <a:t>of</a:t>
            </a:r>
            <a:r>
              <a:rPr sz="2774" spc="208" dirty="0">
                <a:latin typeface="Trebuchet MS"/>
                <a:cs typeface="Trebuchet MS"/>
              </a:rPr>
              <a:t> </a:t>
            </a:r>
            <a:r>
              <a:rPr sz="2774" spc="69" dirty="0">
                <a:latin typeface="Trebuchet MS"/>
                <a:cs typeface="Trebuchet MS"/>
              </a:rPr>
              <a:t>t-SNE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1216" y="1800924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5" name="object 5"/>
          <p:cNvSpPr/>
          <p:nvPr/>
        </p:nvSpPr>
        <p:spPr>
          <a:xfrm>
            <a:off x="561216" y="2899135"/>
            <a:ext cx="129332" cy="129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6" name="object 6"/>
          <p:cNvSpPr txBox="1"/>
          <p:nvPr/>
        </p:nvSpPr>
        <p:spPr>
          <a:xfrm>
            <a:off x="802665" y="1635548"/>
            <a:ext cx="8057204" cy="1818638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25168" marR="213925">
              <a:lnSpc>
                <a:spcPct val="102600"/>
              </a:lnSpc>
              <a:spcBef>
                <a:spcPts val="109"/>
              </a:spcBef>
            </a:pPr>
            <a:r>
              <a:rPr sz="2180" spc="-99" dirty="0">
                <a:latin typeface="Arial"/>
                <a:cs typeface="Arial"/>
              </a:rPr>
              <a:t>There </a:t>
            </a:r>
            <a:r>
              <a:rPr sz="2180" spc="-119" dirty="0">
                <a:latin typeface="Arial"/>
                <a:cs typeface="Arial"/>
              </a:rPr>
              <a:t>is </a:t>
            </a:r>
            <a:r>
              <a:rPr sz="2180" spc="-178" dirty="0">
                <a:latin typeface="Arial"/>
                <a:cs typeface="Arial"/>
              </a:rPr>
              <a:t>a </a:t>
            </a:r>
            <a:r>
              <a:rPr sz="2180" spc="-79" dirty="0">
                <a:latin typeface="Arial"/>
                <a:cs typeface="Arial"/>
              </a:rPr>
              <a:t>great </a:t>
            </a:r>
            <a:r>
              <a:rPr sz="2180" spc="-119" dirty="0">
                <a:latin typeface="Arial"/>
                <a:cs typeface="Arial"/>
              </a:rPr>
              <a:t>paper </a:t>
            </a:r>
            <a:r>
              <a:rPr sz="2180" spc="-129" dirty="0">
                <a:latin typeface="Arial"/>
                <a:cs typeface="Arial"/>
              </a:rPr>
              <a:t>by </a:t>
            </a:r>
            <a:r>
              <a:rPr sz="2180" spc="-69" dirty="0">
                <a:latin typeface="Arial"/>
                <a:cs typeface="Arial"/>
              </a:rPr>
              <a:t>Wattenberg, </a:t>
            </a:r>
            <a:r>
              <a:rPr sz="2180" spc="-139" dirty="0">
                <a:latin typeface="Arial"/>
                <a:cs typeface="Arial"/>
              </a:rPr>
              <a:t>Viegas </a:t>
            </a:r>
            <a:r>
              <a:rPr sz="2180" spc="-129" dirty="0">
                <a:latin typeface="Arial"/>
                <a:cs typeface="Arial"/>
              </a:rPr>
              <a:t>and Johnson </a:t>
            </a:r>
            <a:r>
              <a:rPr sz="2180" spc="10" dirty="0">
                <a:latin typeface="Arial"/>
                <a:cs typeface="Arial"/>
              </a:rPr>
              <a:t>titled  </a:t>
            </a:r>
            <a:r>
              <a:rPr sz="2180" b="1" dirty="0">
                <a:latin typeface="Trebuchet MS"/>
                <a:cs typeface="Trebuchet MS"/>
              </a:rPr>
              <a:t>How </a:t>
            </a:r>
            <a:r>
              <a:rPr sz="2180" b="1" spc="-20" dirty="0">
                <a:latin typeface="Trebuchet MS"/>
                <a:cs typeface="Trebuchet MS"/>
              </a:rPr>
              <a:t>to </a:t>
            </a:r>
            <a:r>
              <a:rPr sz="2180" b="1" spc="-10" dirty="0">
                <a:latin typeface="Trebuchet MS"/>
                <a:cs typeface="Trebuchet MS"/>
              </a:rPr>
              <a:t>Use </a:t>
            </a:r>
            <a:r>
              <a:rPr sz="2180" b="1" spc="119" dirty="0">
                <a:latin typeface="Trebuchet MS"/>
                <a:cs typeface="Trebuchet MS"/>
              </a:rPr>
              <a:t>t-SNE </a:t>
            </a:r>
            <a:r>
              <a:rPr sz="2180" b="1" spc="-69" dirty="0">
                <a:latin typeface="Trebuchet MS"/>
                <a:cs typeface="Trebuchet MS"/>
              </a:rPr>
              <a:t>Effectively</a:t>
            </a:r>
            <a:r>
              <a:rPr sz="2180" spc="-69" dirty="0">
                <a:latin typeface="Arial"/>
                <a:cs typeface="Arial"/>
              </a:rPr>
              <a:t>, </a:t>
            </a:r>
            <a:r>
              <a:rPr sz="2180" spc="99" dirty="0">
                <a:latin typeface="Arial"/>
                <a:cs typeface="Arial"/>
              </a:rPr>
              <a:t>it </a:t>
            </a:r>
            <a:r>
              <a:rPr sz="2180" spc="-119" dirty="0">
                <a:latin typeface="Arial"/>
                <a:cs typeface="Arial"/>
              </a:rPr>
              <a:t>explains </a:t>
            </a:r>
            <a:r>
              <a:rPr sz="2180" spc="-188" dirty="0">
                <a:latin typeface="Arial"/>
                <a:cs typeface="Arial"/>
              </a:rPr>
              <a:t>some </a:t>
            </a:r>
            <a:r>
              <a:rPr sz="2180" spc="-40" dirty="0">
                <a:latin typeface="Arial"/>
                <a:cs typeface="Arial"/>
              </a:rPr>
              <a:t>of </a:t>
            </a:r>
            <a:r>
              <a:rPr sz="2180" spc="-59" dirty="0">
                <a:latin typeface="Arial"/>
                <a:cs typeface="Arial"/>
              </a:rPr>
              <a:t>the </a:t>
            </a:r>
            <a:r>
              <a:rPr sz="2180" spc="-129" dirty="0">
                <a:latin typeface="Arial"/>
                <a:cs typeface="Arial"/>
              </a:rPr>
              <a:t>drawbacks  </a:t>
            </a:r>
            <a:r>
              <a:rPr sz="2180" spc="-40" dirty="0">
                <a:latin typeface="Arial"/>
                <a:cs typeface="Arial"/>
              </a:rPr>
              <a:t>of </a:t>
            </a:r>
            <a:r>
              <a:rPr sz="2180" spc="-59" dirty="0">
                <a:latin typeface="Arial"/>
                <a:cs typeface="Arial"/>
              </a:rPr>
              <a:t>t-SNE </a:t>
            </a:r>
            <a:r>
              <a:rPr sz="2180" dirty="0">
                <a:latin typeface="Arial"/>
                <a:cs typeface="Arial"/>
              </a:rPr>
              <a:t>with </a:t>
            </a:r>
            <a:r>
              <a:rPr sz="2180" spc="-188" dirty="0">
                <a:latin typeface="Arial"/>
                <a:cs typeface="Arial"/>
              </a:rPr>
              <a:t>some </a:t>
            </a:r>
            <a:r>
              <a:rPr sz="2180" spc="-59" dirty="0">
                <a:latin typeface="Arial"/>
                <a:cs typeface="Arial"/>
              </a:rPr>
              <a:t>interactive </a:t>
            </a:r>
            <a:r>
              <a:rPr sz="2180" spc="-69" dirty="0">
                <a:latin typeface="Arial"/>
                <a:cs typeface="Arial"/>
              </a:rPr>
              <a:t>visualization</a:t>
            </a:r>
            <a:r>
              <a:rPr sz="2180" spc="30" dirty="0">
                <a:latin typeface="Arial"/>
                <a:cs typeface="Arial"/>
              </a:rPr>
              <a:t> </a:t>
            </a:r>
            <a:r>
              <a:rPr sz="2180" spc="-59" dirty="0">
                <a:latin typeface="Arial"/>
                <a:cs typeface="Arial"/>
              </a:rPr>
              <a:t>tools</a:t>
            </a:r>
            <a:endParaRPr sz="2180">
              <a:latin typeface="Arial"/>
              <a:cs typeface="Arial"/>
            </a:endParaRPr>
          </a:p>
          <a:p>
            <a:pPr marL="25168" marR="10067">
              <a:lnSpc>
                <a:spcPct val="102600"/>
              </a:lnSpc>
              <a:spcBef>
                <a:spcPts val="595"/>
              </a:spcBef>
            </a:pPr>
            <a:r>
              <a:rPr sz="2180" spc="-40" dirty="0">
                <a:latin typeface="Arial"/>
                <a:cs typeface="Arial"/>
              </a:rPr>
              <a:t>Different </a:t>
            </a:r>
            <a:r>
              <a:rPr sz="2180" spc="-69" dirty="0">
                <a:latin typeface="Arial"/>
                <a:cs typeface="Arial"/>
              </a:rPr>
              <a:t>perplexity </a:t>
            </a:r>
            <a:r>
              <a:rPr sz="2180" spc="-139" dirty="0">
                <a:latin typeface="Arial"/>
                <a:cs typeface="Arial"/>
              </a:rPr>
              <a:t>can </a:t>
            </a:r>
            <a:r>
              <a:rPr sz="2180" spc="-129" dirty="0">
                <a:latin typeface="Arial"/>
                <a:cs typeface="Arial"/>
              </a:rPr>
              <a:t>lead </a:t>
            </a:r>
            <a:r>
              <a:rPr sz="2180" spc="20" dirty="0">
                <a:latin typeface="Arial"/>
                <a:cs typeface="Arial"/>
              </a:rPr>
              <a:t>to </a:t>
            </a:r>
            <a:r>
              <a:rPr sz="2180" spc="-89" dirty="0">
                <a:latin typeface="Arial"/>
                <a:cs typeface="Arial"/>
              </a:rPr>
              <a:t>completely </a:t>
            </a:r>
            <a:r>
              <a:rPr sz="2180" spc="-50" dirty="0">
                <a:latin typeface="Arial"/>
                <a:cs typeface="Arial"/>
              </a:rPr>
              <a:t>different </a:t>
            </a:r>
            <a:r>
              <a:rPr sz="2180" spc="-99" dirty="0">
                <a:latin typeface="Arial"/>
                <a:cs typeface="Arial"/>
              </a:rPr>
              <a:t>clusters </a:t>
            </a:r>
            <a:r>
              <a:rPr sz="2180" spc="20" dirty="0">
                <a:latin typeface="Arial"/>
                <a:cs typeface="Arial"/>
              </a:rPr>
              <a:t>(too  </a:t>
            </a:r>
            <a:r>
              <a:rPr sz="2180" spc="-99" dirty="0">
                <a:latin typeface="Arial"/>
                <a:cs typeface="Arial"/>
              </a:rPr>
              <a:t>small </a:t>
            </a:r>
            <a:r>
              <a:rPr sz="2180" spc="-10" dirty="0">
                <a:latin typeface="Arial"/>
                <a:cs typeface="Arial"/>
              </a:rPr>
              <a:t>- </a:t>
            </a:r>
            <a:r>
              <a:rPr sz="2180" spc="-69" dirty="0">
                <a:latin typeface="Arial"/>
                <a:cs typeface="Arial"/>
              </a:rPr>
              <a:t>local </a:t>
            </a:r>
            <a:r>
              <a:rPr sz="2180" spc="-79" dirty="0">
                <a:latin typeface="Arial"/>
                <a:cs typeface="Arial"/>
              </a:rPr>
              <a:t>variations dominate, </a:t>
            </a:r>
            <a:r>
              <a:rPr sz="2180" spc="-20" dirty="0">
                <a:latin typeface="Arial"/>
                <a:cs typeface="Arial"/>
              </a:rPr>
              <a:t>too </a:t>
            </a:r>
            <a:r>
              <a:rPr sz="2180" spc="-119" dirty="0">
                <a:latin typeface="Arial"/>
                <a:cs typeface="Arial"/>
              </a:rPr>
              <a:t>large </a:t>
            </a:r>
            <a:r>
              <a:rPr sz="2180" spc="-10" dirty="0">
                <a:latin typeface="Arial"/>
                <a:cs typeface="Arial"/>
              </a:rPr>
              <a:t>- </a:t>
            </a:r>
            <a:r>
              <a:rPr sz="2180" spc="-89" dirty="0">
                <a:latin typeface="Arial"/>
                <a:cs typeface="Arial"/>
              </a:rPr>
              <a:t>global </a:t>
            </a:r>
            <a:r>
              <a:rPr sz="2180" spc="-149" dirty="0">
                <a:latin typeface="Arial"/>
                <a:cs typeface="Arial"/>
              </a:rPr>
              <a:t>change</a:t>
            </a:r>
            <a:r>
              <a:rPr sz="2180" spc="208" dirty="0">
                <a:latin typeface="Arial"/>
                <a:cs typeface="Arial"/>
              </a:rPr>
              <a:t> </a:t>
            </a:r>
            <a:r>
              <a:rPr sz="2180" spc="-59" dirty="0">
                <a:latin typeface="Arial"/>
                <a:cs typeface="Arial"/>
              </a:rPr>
              <a:t>dominate)</a:t>
            </a:r>
            <a:endParaRPr sz="2180">
              <a:latin typeface="Arial"/>
              <a:cs typeface="Arial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218</a:t>
            </a:fld>
            <a:endParaRPr lang="de-DE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7140370"/>
      </p:ext>
    </p:extLst>
  </p:cSld>
  <p:clrMapOvr>
    <a:masterClrMapping/>
  </p:clrMapOvr>
  <p:transition>
    <p:cut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4196" y="142788"/>
            <a:ext cx="2765222" cy="461219"/>
          </a:xfrm>
          <a:prstGeom prst="rect">
            <a:avLst/>
          </a:prstGeom>
        </p:spPr>
        <p:txBody>
          <a:bodyPr vert="horz" wrap="square" lIns="0" tIns="33975" rIns="0" bIns="0" rtlCol="0" anchor="b" anchorCtr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-109" dirty="0">
                <a:latin typeface="Trebuchet MS"/>
                <a:cs typeface="Trebuchet MS"/>
              </a:rPr>
              <a:t>Criticism </a:t>
            </a:r>
            <a:r>
              <a:rPr sz="2774" spc="-139" dirty="0">
                <a:latin typeface="Trebuchet MS"/>
                <a:cs typeface="Trebuchet MS"/>
              </a:rPr>
              <a:t>of</a:t>
            </a:r>
            <a:r>
              <a:rPr sz="2774" spc="208" dirty="0">
                <a:latin typeface="Trebuchet MS"/>
                <a:cs typeface="Trebuchet MS"/>
              </a:rPr>
              <a:t> </a:t>
            </a:r>
            <a:r>
              <a:rPr sz="2774" spc="69" dirty="0">
                <a:latin typeface="Trebuchet MS"/>
                <a:cs typeface="Trebuchet MS"/>
              </a:rPr>
              <a:t>t-SNE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1216" y="1800924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/>
          <p:nvPr/>
        </p:nvSpPr>
        <p:spPr>
          <a:xfrm>
            <a:off x="561216" y="2899135"/>
            <a:ext cx="129332" cy="129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5" name="object 5"/>
          <p:cNvSpPr/>
          <p:nvPr/>
        </p:nvSpPr>
        <p:spPr>
          <a:xfrm>
            <a:off x="561216" y="3656334"/>
            <a:ext cx="129332" cy="129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6" name="object 6"/>
          <p:cNvSpPr txBox="1"/>
          <p:nvPr/>
        </p:nvSpPr>
        <p:spPr>
          <a:xfrm>
            <a:off x="802665" y="1635548"/>
            <a:ext cx="8057204" cy="2586669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25168" marR="213925">
              <a:lnSpc>
                <a:spcPct val="102600"/>
              </a:lnSpc>
              <a:spcBef>
                <a:spcPts val="109"/>
              </a:spcBef>
            </a:pPr>
            <a:r>
              <a:rPr sz="2180" spc="-99" dirty="0">
                <a:latin typeface="Arial"/>
                <a:cs typeface="Arial"/>
              </a:rPr>
              <a:t>There </a:t>
            </a:r>
            <a:r>
              <a:rPr sz="2180" spc="-119" dirty="0">
                <a:latin typeface="Arial"/>
                <a:cs typeface="Arial"/>
              </a:rPr>
              <a:t>is </a:t>
            </a:r>
            <a:r>
              <a:rPr sz="2180" spc="-178" dirty="0">
                <a:latin typeface="Arial"/>
                <a:cs typeface="Arial"/>
              </a:rPr>
              <a:t>a </a:t>
            </a:r>
            <a:r>
              <a:rPr sz="2180" spc="-79" dirty="0">
                <a:latin typeface="Arial"/>
                <a:cs typeface="Arial"/>
              </a:rPr>
              <a:t>great </a:t>
            </a:r>
            <a:r>
              <a:rPr sz="2180" spc="-119" dirty="0">
                <a:latin typeface="Arial"/>
                <a:cs typeface="Arial"/>
              </a:rPr>
              <a:t>paper </a:t>
            </a:r>
            <a:r>
              <a:rPr sz="2180" spc="-129" dirty="0">
                <a:latin typeface="Arial"/>
                <a:cs typeface="Arial"/>
              </a:rPr>
              <a:t>by </a:t>
            </a:r>
            <a:r>
              <a:rPr sz="2180" spc="-69" dirty="0">
                <a:latin typeface="Arial"/>
                <a:cs typeface="Arial"/>
              </a:rPr>
              <a:t>Wattenberg, </a:t>
            </a:r>
            <a:r>
              <a:rPr sz="2180" spc="-139" dirty="0">
                <a:latin typeface="Arial"/>
                <a:cs typeface="Arial"/>
              </a:rPr>
              <a:t>Viegas </a:t>
            </a:r>
            <a:r>
              <a:rPr sz="2180" spc="-129" dirty="0">
                <a:latin typeface="Arial"/>
                <a:cs typeface="Arial"/>
              </a:rPr>
              <a:t>and Johnson </a:t>
            </a:r>
            <a:r>
              <a:rPr sz="2180" spc="10" dirty="0">
                <a:latin typeface="Arial"/>
                <a:cs typeface="Arial"/>
              </a:rPr>
              <a:t>titled  </a:t>
            </a:r>
            <a:r>
              <a:rPr sz="2180" b="1" dirty="0">
                <a:latin typeface="Trebuchet MS"/>
                <a:cs typeface="Trebuchet MS"/>
              </a:rPr>
              <a:t>How </a:t>
            </a:r>
            <a:r>
              <a:rPr sz="2180" b="1" spc="-20" dirty="0">
                <a:latin typeface="Trebuchet MS"/>
                <a:cs typeface="Trebuchet MS"/>
              </a:rPr>
              <a:t>to </a:t>
            </a:r>
            <a:r>
              <a:rPr sz="2180" b="1" spc="-10" dirty="0">
                <a:latin typeface="Trebuchet MS"/>
                <a:cs typeface="Trebuchet MS"/>
              </a:rPr>
              <a:t>Use </a:t>
            </a:r>
            <a:r>
              <a:rPr sz="2180" b="1" spc="119" dirty="0">
                <a:latin typeface="Trebuchet MS"/>
                <a:cs typeface="Trebuchet MS"/>
              </a:rPr>
              <a:t>t-SNE </a:t>
            </a:r>
            <a:r>
              <a:rPr sz="2180" b="1" spc="-69" dirty="0">
                <a:latin typeface="Trebuchet MS"/>
                <a:cs typeface="Trebuchet MS"/>
              </a:rPr>
              <a:t>Effectively</a:t>
            </a:r>
            <a:r>
              <a:rPr sz="2180" spc="-69" dirty="0">
                <a:latin typeface="Arial"/>
                <a:cs typeface="Arial"/>
              </a:rPr>
              <a:t>, </a:t>
            </a:r>
            <a:r>
              <a:rPr sz="2180" spc="99" dirty="0">
                <a:latin typeface="Arial"/>
                <a:cs typeface="Arial"/>
              </a:rPr>
              <a:t>it </a:t>
            </a:r>
            <a:r>
              <a:rPr sz="2180" spc="-119" dirty="0">
                <a:latin typeface="Arial"/>
                <a:cs typeface="Arial"/>
              </a:rPr>
              <a:t>explains </a:t>
            </a:r>
            <a:r>
              <a:rPr sz="2180" spc="-188" dirty="0">
                <a:latin typeface="Arial"/>
                <a:cs typeface="Arial"/>
              </a:rPr>
              <a:t>some </a:t>
            </a:r>
            <a:r>
              <a:rPr sz="2180" spc="-40" dirty="0">
                <a:latin typeface="Arial"/>
                <a:cs typeface="Arial"/>
              </a:rPr>
              <a:t>of </a:t>
            </a:r>
            <a:r>
              <a:rPr sz="2180" spc="-59" dirty="0">
                <a:latin typeface="Arial"/>
                <a:cs typeface="Arial"/>
              </a:rPr>
              <a:t>the </a:t>
            </a:r>
            <a:r>
              <a:rPr sz="2180" spc="-129" dirty="0">
                <a:latin typeface="Arial"/>
                <a:cs typeface="Arial"/>
              </a:rPr>
              <a:t>drawbacks  </a:t>
            </a:r>
            <a:r>
              <a:rPr sz="2180" spc="-40" dirty="0">
                <a:latin typeface="Arial"/>
                <a:cs typeface="Arial"/>
              </a:rPr>
              <a:t>of </a:t>
            </a:r>
            <a:r>
              <a:rPr sz="2180" spc="-59" dirty="0">
                <a:latin typeface="Arial"/>
                <a:cs typeface="Arial"/>
              </a:rPr>
              <a:t>t-SNE </a:t>
            </a:r>
            <a:r>
              <a:rPr sz="2180" dirty="0">
                <a:latin typeface="Arial"/>
                <a:cs typeface="Arial"/>
              </a:rPr>
              <a:t>with </a:t>
            </a:r>
            <a:r>
              <a:rPr sz="2180" spc="-188" dirty="0">
                <a:latin typeface="Arial"/>
                <a:cs typeface="Arial"/>
              </a:rPr>
              <a:t>some </a:t>
            </a:r>
            <a:r>
              <a:rPr sz="2180" spc="-59" dirty="0">
                <a:latin typeface="Arial"/>
                <a:cs typeface="Arial"/>
              </a:rPr>
              <a:t>interactive </a:t>
            </a:r>
            <a:r>
              <a:rPr sz="2180" spc="-69" dirty="0">
                <a:latin typeface="Arial"/>
                <a:cs typeface="Arial"/>
              </a:rPr>
              <a:t>visualization</a:t>
            </a:r>
            <a:r>
              <a:rPr sz="2180" spc="30" dirty="0">
                <a:latin typeface="Arial"/>
                <a:cs typeface="Arial"/>
              </a:rPr>
              <a:t> </a:t>
            </a:r>
            <a:r>
              <a:rPr sz="2180" spc="-59" dirty="0">
                <a:latin typeface="Arial"/>
                <a:cs typeface="Arial"/>
              </a:rPr>
              <a:t>tools</a:t>
            </a:r>
            <a:endParaRPr sz="2180" dirty="0">
              <a:latin typeface="Arial"/>
              <a:cs typeface="Arial"/>
            </a:endParaRPr>
          </a:p>
          <a:p>
            <a:pPr marL="25168" marR="10067">
              <a:lnSpc>
                <a:spcPct val="102600"/>
              </a:lnSpc>
              <a:spcBef>
                <a:spcPts val="595"/>
              </a:spcBef>
            </a:pPr>
            <a:r>
              <a:rPr sz="2180" spc="-40" dirty="0">
                <a:latin typeface="Arial"/>
                <a:cs typeface="Arial"/>
              </a:rPr>
              <a:t>Different </a:t>
            </a:r>
            <a:r>
              <a:rPr sz="2180" spc="-69" dirty="0">
                <a:latin typeface="Arial"/>
                <a:cs typeface="Arial"/>
              </a:rPr>
              <a:t>perplexity </a:t>
            </a:r>
            <a:r>
              <a:rPr sz="2180" spc="-139" dirty="0">
                <a:latin typeface="Arial"/>
                <a:cs typeface="Arial"/>
              </a:rPr>
              <a:t>can </a:t>
            </a:r>
            <a:r>
              <a:rPr sz="2180" spc="-129" dirty="0">
                <a:latin typeface="Arial"/>
                <a:cs typeface="Arial"/>
              </a:rPr>
              <a:t>lead </a:t>
            </a:r>
            <a:r>
              <a:rPr sz="2180" spc="20" dirty="0">
                <a:latin typeface="Arial"/>
                <a:cs typeface="Arial"/>
              </a:rPr>
              <a:t>to </a:t>
            </a:r>
            <a:r>
              <a:rPr sz="2180" spc="-89" dirty="0">
                <a:latin typeface="Arial"/>
                <a:cs typeface="Arial"/>
              </a:rPr>
              <a:t>completely </a:t>
            </a:r>
            <a:r>
              <a:rPr sz="2180" spc="-50" dirty="0">
                <a:latin typeface="Arial"/>
                <a:cs typeface="Arial"/>
              </a:rPr>
              <a:t>different </a:t>
            </a:r>
            <a:r>
              <a:rPr sz="2180" spc="-99" dirty="0">
                <a:latin typeface="Arial"/>
                <a:cs typeface="Arial"/>
              </a:rPr>
              <a:t>clusters </a:t>
            </a:r>
            <a:r>
              <a:rPr sz="2180" spc="20" dirty="0">
                <a:latin typeface="Arial"/>
                <a:cs typeface="Arial"/>
              </a:rPr>
              <a:t>(too  </a:t>
            </a:r>
            <a:r>
              <a:rPr sz="2180" spc="-99" dirty="0">
                <a:latin typeface="Arial"/>
                <a:cs typeface="Arial"/>
              </a:rPr>
              <a:t>small </a:t>
            </a:r>
            <a:r>
              <a:rPr sz="2180" spc="-10" dirty="0">
                <a:latin typeface="Arial"/>
                <a:cs typeface="Arial"/>
              </a:rPr>
              <a:t>- </a:t>
            </a:r>
            <a:r>
              <a:rPr sz="2180" spc="-69" dirty="0">
                <a:latin typeface="Arial"/>
                <a:cs typeface="Arial"/>
              </a:rPr>
              <a:t>local </a:t>
            </a:r>
            <a:r>
              <a:rPr sz="2180" spc="-79" dirty="0">
                <a:latin typeface="Arial"/>
                <a:cs typeface="Arial"/>
              </a:rPr>
              <a:t>variations dominate, </a:t>
            </a:r>
            <a:r>
              <a:rPr sz="2180" spc="-20" dirty="0">
                <a:latin typeface="Arial"/>
                <a:cs typeface="Arial"/>
              </a:rPr>
              <a:t>too </a:t>
            </a:r>
            <a:r>
              <a:rPr sz="2180" spc="-119" dirty="0">
                <a:latin typeface="Arial"/>
                <a:cs typeface="Arial"/>
              </a:rPr>
              <a:t>large </a:t>
            </a:r>
            <a:r>
              <a:rPr sz="2180" spc="-10" dirty="0">
                <a:latin typeface="Arial"/>
                <a:cs typeface="Arial"/>
              </a:rPr>
              <a:t>- </a:t>
            </a:r>
            <a:r>
              <a:rPr sz="2180" spc="-89" dirty="0">
                <a:latin typeface="Arial"/>
                <a:cs typeface="Arial"/>
              </a:rPr>
              <a:t>global </a:t>
            </a:r>
            <a:r>
              <a:rPr sz="2180" spc="-149" dirty="0">
                <a:latin typeface="Arial"/>
                <a:cs typeface="Arial"/>
              </a:rPr>
              <a:t>change</a:t>
            </a:r>
            <a:r>
              <a:rPr sz="2180" spc="208" dirty="0">
                <a:latin typeface="Arial"/>
                <a:cs typeface="Arial"/>
              </a:rPr>
              <a:t> </a:t>
            </a:r>
            <a:r>
              <a:rPr sz="2180" spc="-59" dirty="0">
                <a:latin typeface="Arial"/>
                <a:cs typeface="Arial"/>
              </a:rPr>
              <a:t>dominate)</a:t>
            </a:r>
            <a:endParaRPr sz="2180" dirty="0">
              <a:latin typeface="Arial"/>
              <a:cs typeface="Arial"/>
            </a:endParaRPr>
          </a:p>
          <a:p>
            <a:pPr marL="25168" marR="69211">
              <a:lnSpc>
                <a:spcPct val="102600"/>
              </a:lnSpc>
              <a:spcBef>
                <a:spcPts val="595"/>
              </a:spcBef>
            </a:pPr>
            <a:r>
              <a:rPr sz="2180" spc="-99" dirty="0">
                <a:latin typeface="Arial"/>
                <a:cs typeface="Arial"/>
              </a:rPr>
              <a:t>Cluster </a:t>
            </a:r>
            <a:r>
              <a:rPr sz="2180" spc="-168" dirty="0">
                <a:latin typeface="Arial"/>
                <a:cs typeface="Arial"/>
              </a:rPr>
              <a:t>size </a:t>
            </a:r>
            <a:r>
              <a:rPr sz="2180" spc="-79" dirty="0">
                <a:latin typeface="Arial"/>
                <a:cs typeface="Arial"/>
              </a:rPr>
              <a:t>doesn’t </a:t>
            </a:r>
            <a:r>
              <a:rPr sz="2180" spc="-159" dirty="0">
                <a:latin typeface="Arial"/>
                <a:cs typeface="Arial"/>
              </a:rPr>
              <a:t>have </a:t>
            </a:r>
            <a:r>
              <a:rPr sz="2180" spc="-129" dirty="0">
                <a:latin typeface="Arial"/>
                <a:cs typeface="Arial"/>
              </a:rPr>
              <a:t>any </a:t>
            </a:r>
            <a:r>
              <a:rPr sz="2180" spc="-119" dirty="0">
                <a:latin typeface="Arial"/>
                <a:cs typeface="Arial"/>
              </a:rPr>
              <a:t>meaning </a:t>
            </a:r>
            <a:r>
              <a:rPr sz="2180" spc="20" dirty="0">
                <a:latin typeface="Arial"/>
                <a:cs typeface="Arial"/>
              </a:rPr>
              <a:t>to </a:t>
            </a:r>
            <a:r>
              <a:rPr sz="2180" spc="59" dirty="0">
                <a:latin typeface="Arial"/>
                <a:cs typeface="Arial"/>
              </a:rPr>
              <a:t>it. </a:t>
            </a:r>
            <a:r>
              <a:rPr sz="2180" spc="-40" dirty="0">
                <a:latin typeface="Arial"/>
                <a:cs typeface="Arial"/>
              </a:rPr>
              <a:t>Naturally </a:t>
            </a:r>
            <a:r>
              <a:rPr sz="2180" spc="-159" dirty="0">
                <a:latin typeface="Arial"/>
                <a:cs typeface="Arial"/>
              </a:rPr>
              <a:t>expands </a:t>
            </a:r>
            <a:r>
              <a:rPr sz="2180" spc="-198" dirty="0">
                <a:latin typeface="Arial"/>
                <a:cs typeface="Arial"/>
              </a:rPr>
              <a:t>dense  </a:t>
            </a:r>
            <a:r>
              <a:rPr sz="2180" spc="-79" dirty="0">
                <a:latin typeface="Arial"/>
                <a:cs typeface="Arial"/>
              </a:rPr>
              <a:t>cluster </a:t>
            </a:r>
            <a:r>
              <a:rPr sz="2180" spc="-129" dirty="0">
                <a:latin typeface="Arial"/>
                <a:cs typeface="Arial"/>
              </a:rPr>
              <a:t>and </a:t>
            </a:r>
            <a:r>
              <a:rPr sz="2180" spc="-69" dirty="0">
                <a:latin typeface="Arial"/>
                <a:cs typeface="Arial"/>
              </a:rPr>
              <a:t>contracts </a:t>
            </a:r>
            <a:r>
              <a:rPr sz="2180" spc="-188" dirty="0">
                <a:latin typeface="Arial"/>
                <a:cs typeface="Arial"/>
              </a:rPr>
              <a:t>sparse </a:t>
            </a:r>
            <a:r>
              <a:rPr sz="2180" spc="-79" dirty="0">
                <a:latin typeface="Arial"/>
                <a:cs typeface="Arial"/>
              </a:rPr>
              <a:t>cluster</a:t>
            </a:r>
            <a:endParaRPr sz="2180" dirty="0">
              <a:latin typeface="Arial"/>
              <a:cs typeface="Arial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219</a:t>
            </a:fld>
            <a:endParaRPr lang="de-DE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351637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8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6632" y="-123557"/>
            <a:ext cx="8534400" cy="987425"/>
          </a:xfrm>
        </p:spPr>
        <p:txBody>
          <a:bodyPr/>
          <a:lstStyle/>
          <a:p>
            <a:r>
              <a:rPr lang="en-US" dirty="0"/>
              <a:t>SVD – Dimensionality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4294967295"/>
              </p:nvPr>
            </p:nvSpPr>
            <p:spPr>
              <a:xfrm>
                <a:off x="130990" y="1431469"/>
                <a:ext cx="4288610" cy="2027465"/>
              </a:xfrm>
            </p:spPr>
            <p:txBody>
              <a:bodyPr>
                <a:noAutofit/>
              </a:bodyPr>
              <a:lstStyle/>
              <a:p>
                <a:r>
                  <a:rPr lang="en-US" sz="2800" dirty="0"/>
                  <a:t>Instead of using two coordinates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/>
                      </a:rPr>
                      <m:t>(</m:t>
                    </m:r>
                    <m:r>
                      <a:rPr lang="en-US" sz="2800" b="1" i="1" dirty="0" err="1" smtClean="0">
                        <a:latin typeface="Cambria Math"/>
                      </a:rPr>
                      <m:t>𝒙</m:t>
                    </m:r>
                    <m:r>
                      <a:rPr lang="en-US" sz="2800" b="1" i="1" dirty="0" err="1" smtClean="0">
                        <a:latin typeface="Cambria Math"/>
                      </a:rPr>
                      <m:t>,</m:t>
                    </m:r>
                    <m:r>
                      <a:rPr lang="en-US" sz="2800" b="1" i="1" dirty="0" err="1" smtClean="0">
                        <a:latin typeface="Cambria Math"/>
                      </a:rPr>
                      <m:t>𝒚</m:t>
                    </m:r>
                    <m:r>
                      <a:rPr lang="en-US" sz="2800" b="1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to describe point locations, let’s use only one coordinate</a:t>
                </a:r>
                <a:endParaRPr lang="en-US" sz="2800" b="1" dirty="0"/>
              </a:p>
              <a:p>
                <a:r>
                  <a:rPr lang="en-US" sz="2800" dirty="0"/>
                  <a:t>Point’s position is its location along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sz="2800" b="1" i="1" dirty="0" smtClean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30990" y="1431469"/>
                <a:ext cx="4288610" cy="2027465"/>
              </a:xfrm>
              <a:blipFill>
                <a:blip r:embed="rId3"/>
                <a:stretch>
                  <a:fillRect l="-4688" t="-5422" r="-1705" b="-759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522232" y="1431471"/>
            <a:ext cx="3983038" cy="3695700"/>
            <a:chOff x="1104" y="1248"/>
            <a:chExt cx="2509" cy="2328"/>
          </a:xfrm>
        </p:grpSpPr>
        <p:pic>
          <p:nvPicPr>
            <p:cNvPr id="1400837" name="Picture 5" descr="img54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r="23748"/>
            <a:stretch/>
          </p:blipFill>
          <p:spPr bwMode="auto">
            <a:xfrm>
              <a:off x="1104" y="1248"/>
              <a:ext cx="2509" cy="2328"/>
            </a:xfrm>
            <a:prstGeom prst="rect">
              <a:avLst/>
            </a:prstGeom>
            <a:noFill/>
          </p:spPr>
        </p:pic>
        <p:sp>
          <p:nvSpPr>
            <p:cNvPr id="1400838" name="Line 6"/>
            <p:cNvSpPr>
              <a:spLocks noChangeShapeType="1"/>
            </p:cNvSpPr>
            <p:nvPr/>
          </p:nvSpPr>
          <p:spPr bwMode="auto">
            <a:xfrm flipV="1">
              <a:off x="1296" y="2877"/>
              <a:ext cx="468" cy="435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00839" name="Line 7"/>
          <p:cNvSpPr>
            <a:spLocks noChangeShapeType="1"/>
          </p:cNvSpPr>
          <p:nvPr/>
        </p:nvSpPr>
        <p:spPr bwMode="auto">
          <a:xfrm>
            <a:off x="6528832" y="2311400"/>
            <a:ext cx="381000" cy="381000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400840" name="Oval 8"/>
          <p:cNvSpPr>
            <a:spLocks noChangeArrowheads="1"/>
          </p:cNvSpPr>
          <p:nvPr/>
        </p:nvSpPr>
        <p:spPr bwMode="auto">
          <a:xfrm>
            <a:off x="6833632" y="2616200"/>
            <a:ext cx="152400" cy="152400"/>
          </a:xfrm>
          <a:prstGeom prst="ellipse">
            <a:avLst/>
          </a:prstGeom>
          <a:noFill/>
          <a:ln w="57150">
            <a:solidFill>
              <a:srgbClr val="00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400843" name="Text Box 11"/>
          <p:cNvSpPr txBox="1">
            <a:spLocks noChangeArrowheads="1"/>
          </p:cNvSpPr>
          <p:nvPr/>
        </p:nvSpPr>
        <p:spPr bwMode="auto">
          <a:xfrm>
            <a:off x="4750832" y="4098471"/>
            <a:ext cx="397866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>
                <a:latin typeface="Arial" pitchFamily="34" charset="0"/>
                <a:cs typeface="Arial" pitchFamily="34" charset="0"/>
              </a:rPr>
              <a:t>v</a:t>
            </a:r>
            <a:r>
              <a:rPr lang="en-US" b="1" baseline="-25000" dirty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1400844" name="Text Box 12"/>
          <p:cNvSpPr txBox="1">
            <a:spLocks noChangeArrowheads="1"/>
          </p:cNvSpPr>
          <p:nvPr/>
        </p:nvSpPr>
        <p:spPr bwMode="auto">
          <a:xfrm>
            <a:off x="7667070" y="2438400"/>
            <a:ext cx="1828800" cy="646331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 type="none" w="sm" len="sm"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first right </a:t>
            </a:r>
            <a:br>
              <a:rPr lang="en-US" b="1" dirty="0">
                <a:latin typeface="Arial" pitchFamily="34" charset="0"/>
                <a:cs typeface="Arial" pitchFamily="34" charset="0"/>
              </a:rPr>
            </a:br>
            <a:r>
              <a:rPr lang="en-US" b="1" dirty="0">
                <a:latin typeface="Arial" pitchFamily="34" charset="0"/>
                <a:cs typeface="Arial" pitchFamily="34" charset="0"/>
              </a:rPr>
              <a:t>singular vector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53704" y="4812268"/>
            <a:ext cx="22261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Movie 1 rating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3567401" y="2283669"/>
            <a:ext cx="20737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Movie 2 rating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709401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4196" y="142788"/>
            <a:ext cx="2765222" cy="461219"/>
          </a:xfrm>
          <a:prstGeom prst="rect">
            <a:avLst/>
          </a:prstGeom>
        </p:spPr>
        <p:txBody>
          <a:bodyPr vert="horz" wrap="square" lIns="0" tIns="33975" rIns="0" bIns="0" rtlCol="0" anchor="b" anchorCtr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-109" dirty="0">
                <a:latin typeface="Trebuchet MS"/>
                <a:cs typeface="Trebuchet MS"/>
              </a:rPr>
              <a:t>Criticism </a:t>
            </a:r>
            <a:r>
              <a:rPr sz="2774" spc="-139" dirty="0">
                <a:latin typeface="Trebuchet MS"/>
                <a:cs typeface="Trebuchet MS"/>
              </a:rPr>
              <a:t>of</a:t>
            </a:r>
            <a:r>
              <a:rPr sz="2774" spc="208" dirty="0">
                <a:latin typeface="Trebuchet MS"/>
                <a:cs typeface="Trebuchet MS"/>
              </a:rPr>
              <a:t> </a:t>
            </a:r>
            <a:r>
              <a:rPr sz="2774" spc="69" dirty="0">
                <a:latin typeface="Trebuchet MS"/>
                <a:cs typeface="Trebuchet MS"/>
              </a:rPr>
              <a:t>t-SNE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1216" y="1800924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/>
          <p:nvPr/>
        </p:nvSpPr>
        <p:spPr>
          <a:xfrm>
            <a:off x="561216" y="2899135"/>
            <a:ext cx="129332" cy="129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5" name="object 5"/>
          <p:cNvSpPr/>
          <p:nvPr/>
        </p:nvSpPr>
        <p:spPr>
          <a:xfrm>
            <a:off x="561216" y="3656334"/>
            <a:ext cx="129332" cy="129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6" name="object 6"/>
          <p:cNvSpPr/>
          <p:nvPr/>
        </p:nvSpPr>
        <p:spPr>
          <a:xfrm>
            <a:off x="561216" y="4413533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7" name="object 7"/>
          <p:cNvSpPr txBox="1"/>
          <p:nvPr/>
        </p:nvSpPr>
        <p:spPr>
          <a:xfrm>
            <a:off x="802665" y="1635549"/>
            <a:ext cx="8057204" cy="3011914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25168" marR="213925">
              <a:lnSpc>
                <a:spcPct val="102600"/>
              </a:lnSpc>
              <a:spcBef>
                <a:spcPts val="109"/>
              </a:spcBef>
            </a:pPr>
            <a:r>
              <a:rPr sz="2180" spc="-99" dirty="0">
                <a:latin typeface="Arial"/>
                <a:cs typeface="Arial"/>
              </a:rPr>
              <a:t>There </a:t>
            </a:r>
            <a:r>
              <a:rPr sz="2180" spc="-119" dirty="0">
                <a:latin typeface="Arial"/>
                <a:cs typeface="Arial"/>
              </a:rPr>
              <a:t>is </a:t>
            </a:r>
            <a:r>
              <a:rPr sz="2180" spc="-178" dirty="0">
                <a:latin typeface="Arial"/>
                <a:cs typeface="Arial"/>
              </a:rPr>
              <a:t>a </a:t>
            </a:r>
            <a:r>
              <a:rPr sz="2180" spc="-79" dirty="0">
                <a:latin typeface="Arial"/>
                <a:cs typeface="Arial"/>
              </a:rPr>
              <a:t>great </a:t>
            </a:r>
            <a:r>
              <a:rPr sz="2180" spc="-119" dirty="0">
                <a:latin typeface="Arial"/>
                <a:cs typeface="Arial"/>
              </a:rPr>
              <a:t>paper </a:t>
            </a:r>
            <a:r>
              <a:rPr sz="2180" spc="-129" dirty="0">
                <a:latin typeface="Arial"/>
                <a:cs typeface="Arial"/>
              </a:rPr>
              <a:t>by </a:t>
            </a:r>
            <a:r>
              <a:rPr sz="2180" spc="-69" dirty="0">
                <a:latin typeface="Arial"/>
                <a:cs typeface="Arial"/>
              </a:rPr>
              <a:t>Wattenberg, </a:t>
            </a:r>
            <a:r>
              <a:rPr sz="2180" spc="-139" dirty="0">
                <a:latin typeface="Arial"/>
                <a:cs typeface="Arial"/>
              </a:rPr>
              <a:t>Viegas </a:t>
            </a:r>
            <a:r>
              <a:rPr sz="2180" spc="-129" dirty="0">
                <a:latin typeface="Arial"/>
                <a:cs typeface="Arial"/>
              </a:rPr>
              <a:t>and Johnson </a:t>
            </a:r>
            <a:r>
              <a:rPr sz="2180" spc="10" dirty="0">
                <a:latin typeface="Arial"/>
                <a:cs typeface="Arial"/>
              </a:rPr>
              <a:t>titled  </a:t>
            </a:r>
            <a:r>
              <a:rPr sz="2180" b="1" dirty="0">
                <a:latin typeface="Trebuchet MS"/>
                <a:cs typeface="Trebuchet MS"/>
              </a:rPr>
              <a:t>How </a:t>
            </a:r>
            <a:r>
              <a:rPr sz="2180" b="1" spc="-20" dirty="0">
                <a:latin typeface="Trebuchet MS"/>
                <a:cs typeface="Trebuchet MS"/>
              </a:rPr>
              <a:t>to </a:t>
            </a:r>
            <a:r>
              <a:rPr sz="2180" b="1" spc="-10" dirty="0">
                <a:latin typeface="Trebuchet MS"/>
                <a:cs typeface="Trebuchet MS"/>
              </a:rPr>
              <a:t>Use </a:t>
            </a:r>
            <a:r>
              <a:rPr sz="2180" b="1" spc="119" dirty="0">
                <a:latin typeface="Trebuchet MS"/>
                <a:cs typeface="Trebuchet MS"/>
              </a:rPr>
              <a:t>t-SNE </a:t>
            </a:r>
            <a:r>
              <a:rPr sz="2180" b="1" spc="-69" dirty="0">
                <a:latin typeface="Trebuchet MS"/>
                <a:cs typeface="Trebuchet MS"/>
              </a:rPr>
              <a:t>Effectively</a:t>
            </a:r>
            <a:r>
              <a:rPr sz="2180" spc="-69" dirty="0">
                <a:latin typeface="Arial"/>
                <a:cs typeface="Arial"/>
              </a:rPr>
              <a:t>, </a:t>
            </a:r>
            <a:r>
              <a:rPr sz="2180" spc="99" dirty="0">
                <a:latin typeface="Arial"/>
                <a:cs typeface="Arial"/>
              </a:rPr>
              <a:t>it </a:t>
            </a:r>
            <a:r>
              <a:rPr sz="2180" spc="-119" dirty="0">
                <a:latin typeface="Arial"/>
                <a:cs typeface="Arial"/>
              </a:rPr>
              <a:t>explains </a:t>
            </a:r>
            <a:r>
              <a:rPr sz="2180" spc="-188" dirty="0">
                <a:latin typeface="Arial"/>
                <a:cs typeface="Arial"/>
              </a:rPr>
              <a:t>some </a:t>
            </a:r>
            <a:r>
              <a:rPr sz="2180" spc="-40" dirty="0">
                <a:latin typeface="Arial"/>
                <a:cs typeface="Arial"/>
              </a:rPr>
              <a:t>of </a:t>
            </a:r>
            <a:r>
              <a:rPr sz="2180" spc="-59" dirty="0">
                <a:latin typeface="Arial"/>
                <a:cs typeface="Arial"/>
              </a:rPr>
              <a:t>the </a:t>
            </a:r>
            <a:r>
              <a:rPr sz="2180" spc="-129" dirty="0">
                <a:latin typeface="Arial"/>
                <a:cs typeface="Arial"/>
              </a:rPr>
              <a:t>drawbacks  </a:t>
            </a:r>
            <a:r>
              <a:rPr sz="2180" spc="-40" dirty="0">
                <a:latin typeface="Arial"/>
                <a:cs typeface="Arial"/>
              </a:rPr>
              <a:t>of </a:t>
            </a:r>
            <a:r>
              <a:rPr sz="2180" spc="-59" dirty="0">
                <a:latin typeface="Arial"/>
                <a:cs typeface="Arial"/>
              </a:rPr>
              <a:t>t-SNE </a:t>
            </a:r>
            <a:r>
              <a:rPr sz="2180" dirty="0">
                <a:latin typeface="Arial"/>
                <a:cs typeface="Arial"/>
              </a:rPr>
              <a:t>with </a:t>
            </a:r>
            <a:r>
              <a:rPr sz="2180" spc="-188" dirty="0">
                <a:latin typeface="Arial"/>
                <a:cs typeface="Arial"/>
              </a:rPr>
              <a:t>some </a:t>
            </a:r>
            <a:r>
              <a:rPr sz="2180" spc="-59" dirty="0">
                <a:latin typeface="Arial"/>
                <a:cs typeface="Arial"/>
              </a:rPr>
              <a:t>interactive </a:t>
            </a:r>
            <a:r>
              <a:rPr sz="2180" spc="-69" dirty="0">
                <a:latin typeface="Arial"/>
                <a:cs typeface="Arial"/>
              </a:rPr>
              <a:t>visualization</a:t>
            </a:r>
            <a:r>
              <a:rPr sz="2180" spc="30" dirty="0">
                <a:latin typeface="Arial"/>
                <a:cs typeface="Arial"/>
              </a:rPr>
              <a:t> </a:t>
            </a:r>
            <a:r>
              <a:rPr sz="2180" spc="-59" dirty="0">
                <a:latin typeface="Arial"/>
                <a:cs typeface="Arial"/>
              </a:rPr>
              <a:t>tools</a:t>
            </a:r>
            <a:endParaRPr sz="2180">
              <a:latin typeface="Arial"/>
              <a:cs typeface="Arial"/>
            </a:endParaRPr>
          </a:p>
          <a:p>
            <a:pPr marL="25168" marR="10067">
              <a:lnSpc>
                <a:spcPct val="102600"/>
              </a:lnSpc>
              <a:spcBef>
                <a:spcPts val="595"/>
              </a:spcBef>
            </a:pPr>
            <a:r>
              <a:rPr sz="2180" spc="-40" dirty="0">
                <a:latin typeface="Arial"/>
                <a:cs typeface="Arial"/>
              </a:rPr>
              <a:t>Different </a:t>
            </a:r>
            <a:r>
              <a:rPr sz="2180" spc="-69" dirty="0">
                <a:latin typeface="Arial"/>
                <a:cs typeface="Arial"/>
              </a:rPr>
              <a:t>perplexity </a:t>
            </a:r>
            <a:r>
              <a:rPr sz="2180" spc="-139" dirty="0">
                <a:latin typeface="Arial"/>
                <a:cs typeface="Arial"/>
              </a:rPr>
              <a:t>can </a:t>
            </a:r>
            <a:r>
              <a:rPr sz="2180" spc="-129" dirty="0">
                <a:latin typeface="Arial"/>
                <a:cs typeface="Arial"/>
              </a:rPr>
              <a:t>lead </a:t>
            </a:r>
            <a:r>
              <a:rPr sz="2180" spc="20" dirty="0">
                <a:latin typeface="Arial"/>
                <a:cs typeface="Arial"/>
              </a:rPr>
              <a:t>to </a:t>
            </a:r>
            <a:r>
              <a:rPr sz="2180" spc="-89" dirty="0">
                <a:latin typeface="Arial"/>
                <a:cs typeface="Arial"/>
              </a:rPr>
              <a:t>completely </a:t>
            </a:r>
            <a:r>
              <a:rPr sz="2180" spc="-50" dirty="0">
                <a:latin typeface="Arial"/>
                <a:cs typeface="Arial"/>
              </a:rPr>
              <a:t>different </a:t>
            </a:r>
            <a:r>
              <a:rPr sz="2180" spc="-99" dirty="0">
                <a:latin typeface="Arial"/>
                <a:cs typeface="Arial"/>
              </a:rPr>
              <a:t>clusters </a:t>
            </a:r>
            <a:r>
              <a:rPr sz="2180" spc="20" dirty="0">
                <a:latin typeface="Arial"/>
                <a:cs typeface="Arial"/>
              </a:rPr>
              <a:t>(too  </a:t>
            </a:r>
            <a:r>
              <a:rPr sz="2180" spc="-99" dirty="0">
                <a:latin typeface="Arial"/>
                <a:cs typeface="Arial"/>
              </a:rPr>
              <a:t>small </a:t>
            </a:r>
            <a:r>
              <a:rPr sz="2180" spc="-10" dirty="0">
                <a:latin typeface="Arial"/>
                <a:cs typeface="Arial"/>
              </a:rPr>
              <a:t>- </a:t>
            </a:r>
            <a:r>
              <a:rPr sz="2180" spc="-69" dirty="0">
                <a:latin typeface="Arial"/>
                <a:cs typeface="Arial"/>
              </a:rPr>
              <a:t>local </a:t>
            </a:r>
            <a:r>
              <a:rPr sz="2180" spc="-79" dirty="0">
                <a:latin typeface="Arial"/>
                <a:cs typeface="Arial"/>
              </a:rPr>
              <a:t>variations dominate, </a:t>
            </a:r>
            <a:r>
              <a:rPr sz="2180" spc="-20" dirty="0">
                <a:latin typeface="Arial"/>
                <a:cs typeface="Arial"/>
              </a:rPr>
              <a:t>too </a:t>
            </a:r>
            <a:r>
              <a:rPr sz="2180" spc="-119" dirty="0">
                <a:latin typeface="Arial"/>
                <a:cs typeface="Arial"/>
              </a:rPr>
              <a:t>large </a:t>
            </a:r>
            <a:r>
              <a:rPr sz="2180" spc="-10" dirty="0">
                <a:latin typeface="Arial"/>
                <a:cs typeface="Arial"/>
              </a:rPr>
              <a:t>- </a:t>
            </a:r>
            <a:r>
              <a:rPr sz="2180" spc="-89" dirty="0">
                <a:latin typeface="Arial"/>
                <a:cs typeface="Arial"/>
              </a:rPr>
              <a:t>global </a:t>
            </a:r>
            <a:r>
              <a:rPr sz="2180" spc="-149" dirty="0">
                <a:latin typeface="Arial"/>
                <a:cs typeface="Arial"/>
              </a:rPr>
              <a:t>change</a:t>
            </a:r>
            <a:r>
              <a:rPr sz="2180" spc="208" dirty="0">
                <a:latin typeface="Arial"/>
                <a:cs typeface="Arial"/>
              </a:rPr>
              <a:t> </a:t>
            </a:r>
            <a:r>
              <a:rPr sz="2180" spc="-59" dirty="0">
                <a:latin typeface="Arial"/>
                <a:cs typeface="Arial"/>
              </a:rPr>
              <a:t>dominate)</a:t>
            </a:r>
            <a:endParaRPr sz="2180">
              <a:latin typeface="Arial"/>
              <a:cs typeface="Arial"/>
            </a:endParaRPr>
          </a:p>
          <a:p>
            <a:pPr marL="25168" marR="69211">
              <a:lnSpc>
                <a:spcPct val="102600"/>
              </a:lnSpc>
              <a:spcBef>
                <a:spcPts val="595"/>
              </a:spcBef>
            </a:pPr>
            <a:r>
              <a:rPr sz="2180" spc="-99" dirty="0">
                <a:latin typeface="Arial"/>
                <a:cs typeface="Arial"/>
              </a:rPr>
              <a:t>Cluster </a:t>
            </a:r>
            <a:r>
              <a:rPr sz="2180" spc="-168" dirty="0">
                <a:latin typeface="Arial"/>
                <a:cs typeface="Arial"/>
              </a:rPr>
              <a:t>size </a:t>
            </a:r>
            <a:r>
              <a:rPr sz="2180" spc="-79" dirty="0">
                <a:latin typeface="Arial"/>
                <a:cs typeface="Arial"/>
              </a:rPr>
              <a:t>doesn’t </a:t>
            </a:r>
            <a:r>
              <a:rPr sz="2180" spc="-159" dirty="0">
                <a:latin typeface="Arial"/>
                <a:cs typeface="Arial"/>
              </a:rPr>
              <a:t>have </a:t>
            </a:r>
            <a:r>
              <a:rPr sz="2180" spc="-129" dirty="0">
                <a:latin typeface="Arial"/>
                <a:cs typeface="Arial"/>
              </a:rPr>
              <a:t>any </a:t>
            </a:r>
            <a:r>
              <a:rPr sz="2180" spc="-119" dirty="0">
                <a:latin typeface="Arial"/>
                <a:cs typeface="Arial"/>
              </a:rPr>
              <a:t>meaning </a:t>
            </a:r>
            <a:r>
              <a:rPr sz="2180" spc="20" dirty="0">
                <a:latin typeface="Arial"/>
                <a:cs typeface="Arial"/>
              </a:rPr>
              <a:t>to </a:t>
            </a:r>
            <a:r>
              <a:rPr sz="2180" spc="59" dirty="0">
                <a:latin typeface="Arial"/>
                <a:cs typeface="Arial"/>
              </a:rPr>
              <a:t>it. </a:t>
            </a:r>
            <a:r>
              <a:rPr sz="2180" spc="-40" dirty="0">
                <a:latin typeface="Arial"/>
                <a:cs typeface="Arial"/>
              </a:rPr>
              <a:t>Naturally </a:t>
            </a:r>
            <a:r>
              <a:rPr sz="2180" spc="-159" dirty="0">
                <a:latin typeface="Arial"/>
                <a:cs typeface="Arial"/>
              </a:rPr>
              <a:t>expands </a:t>
            </a:r>
            <a:r>
              <a:rPr sz="2180" spc="-198" dirty="0">
                <a:latin typeface="Arial"/>
                <a:cs typeface="Arial"/>
              </a:rPr>
              <a:t>dense  </a:t>
            </a:r>
            <a:r>
              <a:rPr sz="2180" spc="-79" dirty="0">
                <a:latin typeface="Arial"/>
                <a:cs typeface="Arial"/>
              </a:rPr>
              <a:t>cluster </a:t>
            </a:r>
            <a:r>
              <a:rPr sz="2180" spc="-129" dirty="0">
                <a:latin typeface="Arial"/>
                <a:cs typeface="Arial"/>
              </a:rPr>
              <a:t>and </a:t>
            </a:r>
            <a:r>
              <a:rPr sz="2180" spc="-69" dirty="0">
                <a:latin typeface="Arial"/>
                <a:cs typeface="Arial"/>
              </a:rPr>
              <a:t>contracts </a:t>
            </a:r>
            <a:r>
              <a:rPr sz="2180" spc="-188" dirty="0">
                <a:latin typeface="Arial"/>
                <a:cs typeface="Arial"/>
              </a:rPr>
              <a:t>sparse </a:t>
            </a:r>
            <a:r>
              <a:rPr sz="2180" spc="-79" dirty="0">
                <a:latin typeface="Arial"/>
                <a:cs typeface="Arial"/>
              </a:rPr>
              <a:t>cluster</a:t>
            </a:r>
            <a:endParaRPr sz="2180">
              <a:latin typeface="Arial"/>
              <a:cs typeface="Arial"/>
            </a:endParaRPr>
          </a:p>
          <a:p>
            <a:pPr marL="25168">
              <a:spcBef>
                <a:spcPts val="662"/>
              </a:spcBef>
            </a:pPr>
            <a:r>
              <a:rPr sz="2180" spc="-99" dirty="0">
                <a:latin typeface="Arial"/>
                <a:cs typeface="Arial"/>
              </a:rPr>
              <a:t>Distance </a:t>
            </a:r>
            <a:r>
              <a:rPr sz="2180" spc="-139" dirty="0">
                <a:latin typeface="Arial"/>
                <a:cs typeface="Arial"/>
              </a:rPr>
              <a:t>between </a:t>
            </a:r>
            <a:r>
              <a:rPr sz="2180" spc="-99" dirty="0">
                <a:latin typeface="Arial"/>
                <a:cs typeface="Arial"/>
              </a:rPr>
              <a:t>clusters </a:t>
            </a:r>
            <a:r>
              <a:rPr sz="2180" spc="-30" dirty="0">
                <a:latin typeface="Arial"/>
                <a:cs typeface="Arial"/>
              </a:rPr>
              <a:t>might </a:t>
            </a:r>
            <a:r>
              <a:rPr sz="2180" spc="-20" dirty="0">
                <a:latin typeface="Arial"/>
                <a:cs typeface="Arial"/>
              </a:rPr>
              <a:t>not </a:t>
            </a:r>
            <a:r>
              <a:rPr sz="2180" spc="-159" dirty="0">
                <a:latin typeface="Arial"/>
                <a:cs typeface="Arial"/>
              </a:rPr>
              <a:t>have </a:t>
            </a:r>
            <a:r>
              <a:rPr sz="2180" spc="-119" dirty="0">
                <a:latin typeface="Arial"/>
                <a:cs typeface="Arial"/>
              </a:rPr>
              <a:t>clear</a:t>
            </a:r>
            <a:r>
              <a:rPr sz="2180" spc="-109" dirty="0">
                <a:latin typeface="Arial"/>
                <a:cs typeface="Arial"/>
              </a:rPr>
              <a:t> </a:t>
            </a:r>
            <a:r>
              <a:rPr sz="2180" spc="-40" dirty="0">
                <a:latin typeface="Arial"/>
                <a:cs typeface="Arial"/>
              </a:rPr>
              <a:t>interpretation</a:t>
            </a:r>
            <a:endParaRPr sz="2180">
              <a:latin typeface="Arial"/>
              <a:cs typeface="Arial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220</a:t>
            </a:fld>
            <a:endParaRPr lang="de-DE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9484897"/>
      </p:ext>
    </p:extLst>
  </p:cSld>
  <p:clrMapOvr>
    <a:masterClrMapping/>
  </p:clrMapOvr>
  <p:transition>
    <p:cut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205450"/>
            <a:ext cx="2765222" cy="461219"/>
          </a:xfrm>
          <a:prstGeom prst="rect">
            <a:avLst/>
          </a:prstGeom>
        </p:spPr>
        <p:txBody>
          <a:bodyPr vert="horz" wrap="square" lIns="0" tIns="33975" rIns="0" bIns="0" rtlCol="0" anchor="b" anchorCtr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-109" dirty="0">
                <a:latin typeface="Trebuchet MS"/>
                <a:cs typeface="Trebuchet MS"/>
              </a:rPr>
              <a:t>Criticism </a:t>
            </a:r>
            <a:r>
              <a:rPr sz="2774" spc="-139" dirty="0">
                <a:latin typeface="Trebuchet MS"/>
                <a:cs typeface="Trebuchet MS"/>
              </a:rPr>
              <a:t>of</a:t>
            </a:r>
            <a:r>
              <a:rPr sz="2774" spc="208" dirty="0">
                <a:latin typeface="Trebuchet MS"/>
                <a:cs typeface="Trebuchet MS"/>
              </a:rPr>
              <a:t> </a:t>
            </a:r>
            <a:r>
              <a:rPr sz="2774" spc="69" dirty="0">
                <a:latin typeface="Trebuchet MS"/>
                <a:cs typeface="Trebuchet MS"/>
              </a:rPr>
              <a:t>t-SNE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1216" y="1800924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/>
          <p:nvPr/>
        </p:nvSpPr>
        <p:spPr>
          <a:xfrm>
            <a:off x="561216" y="2899135"/>
            <a:ext cx="129332" cy="129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5" name="object 5"/>
          <p:cNvSpPr/>
          <p:nvPr/>
        </p:nvSpPr>
        <p:spPr>
          <a:xfrm>
            <a:off x="561216" y="3656334"/>
            <a:ext cx="129332" cy="129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6" name="object 6"/>
          <p:cNvSpPr/>
          <p:nvPr/>
        </p:nvSpPr>
        <p:spPr>
          <a:xfrm>
            <a:off x="561216" y="4413533"/>
            <a:ext cx="129332" cy="129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7" name="object 7"/>
          <p:cNvSpPr/>
          <p:nvPr/>
        </p:nvSpPr>
        <p:spPr>
          <a:xfrm>
            <a:off x="561216" y="4829743"/>
            <a:ext cx="129332" cy="129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8" name="object 8"/>
          <p:cNvSpPr txBox="1"/>
          <p:nvPr/>
        </p:nvSpPr>
        <p:spPr>
          <a:xfrm>
            <a:off x="802665" y="1635548"/>
            <a:ext cx="8057204" cy="3779945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25168" marR="213925">
              <a:lnSpc>
                <a:spcPct val="102600"/>
              </a:lnSpc>
              <a:spcBef>
                <a:spcPts val="109"/>
              </a:spcBef>
            </a:pPr>
            <a:r>
              <a:rPr sz="2180" spc="-99" dirty="0">
                <a:latin typeface="Arial"/>
                <a:cs typeface="Arial"/>
              </a:rPr>
              <a:t>There </a:t>
            </a:r>
            <a:r>
              <a:rPr sz="2180" spc="-119" dirty="0">
                <a:latin typeface="Arial"/>
                <a:cs typeface="Arial"/>
              </a:rPr>
              <a:t>is </a:t>
            </a:r>
            <a:r>
              <a:rPr sz="2180" spc="-178" dirty="0">
                <a:latin typeface="Arial"/>
                <a:cs typeface="Arial"/>
              </a:rPr>
              <a:t>a </a:t>
            </a:r>
            <a:r>
              <a:rPr sz="2180" spc="-79" dirty="0">
                <a:latin typeface="Arial"/>
                <a:cs typeface="Arial"/>
              </a:rPr>
              <a:t>great </a:t>
            </a:r>
            <a:r>
              <a:rPr sz="2180" spc="-119" dirty="0">
                <a:latin typeface="Arial"/>
                <a:cs typeface="Arial"/>
              </a:rPr>
              <a:t>paper </a:t>
            </a:r>
            <a:r>
              <a:rPr sz="2180" spc="-129" dirty="0">
                <a:latin typeface="Arial"/>
                <a:cs typeface="Arial"/>
              </a:rPr>
              <a:t>by </a:t>
            </a:r>
            <a:r>
              <a:rPr sz="2180" spc="-69" dirty="0">
                <a:latin typeface="Arial"/>
                <a:cs typeface="Arial"/>
              </a:rPr>
              <a:t>Wattenberg, </a:t>
            </a:r>
            <a:r>
              <a:rPr sz="2180" spc="-139" dirty="0">
                <a:latin typeface="Arial"/>
                <a:cs typeface="Arial"/>
              </a:rPr>
              <a:t>Viegas </a:t>
            </a:r>
            <a:r>
              <a:rPr sz="2180" spc="-129" dirty="0">
                <a:latin typeface="Arial"/>
                <a:cs typeface="Arial"/>
              </a:rPr>
              <a:t>and Johnson </a:t>
            </a:r>
            <a:r>
              <a:rPr sz="2180" spc="10" dirty="0">
                <a:latin typeface="Arial"/>
                <a:cs typeface="Arial"/>
              </a:rPr>
              <a:t>titled  </a:t>
            </a:r>
            <a:r>
              <a:rPr sz="2180" b="1" dirty="0">
                <a:latin typeface="Trebuchet MS"/>
                <a:cs typeface="Trebuchet MS"/>
              </a:rPr>
              <a:t>How </a:t>
            </a:r>
            <a:r>
              <a:rPr sz="2180" b="1" spc="-20" dirty="0">
                <a:latin typeface="Trebuchet MS"/>
                <a:cs typeface="Trebuchet MS"/>
              </a:rPr>
              <a:t>to </a:t>
            </a:r>
            <a:r>
              <a:rPr sz="2180" b="1" spc="-10" dirty="0">
                <a:latin typeface="Trebuchet MS"/>
                <a:cs typeface="Trebuchet MS"/>
              </a:rPr>
              <a:t>Use </a:t>
            </a:r>
            <a:r>
              <a:rPr sz="2180" b="1" spc="119" dirty="0">
                <a:latin typeface="Trebuchet MS"/>
                <a:cs typeface="Trebuchet MS"/>
              </a:rPr>
              <a:t>t-SNE </a:t>
            </a:r>
            <a:r>
              <a:rPr sz="2180" b="1" spc="-69" dirty="0">
                <a:latin typeface="Trebuchet MS"/>
                <a:cs typeface="Trebuchet MS"/>
              </a:rPr>
              <a:t>Effectively</a:t>
            </a:r>
            <a:r>
              <a:rPr sz="2180" spc="-69" dirty="0">
                <a:latin typeface="Arial"/>
                <a:cs typeface="Arial"/>
              </a:rPr>
              <a:t>, </a:t>
            </a:r>
            <a:r>
              <a:rPr sz="2180" spc="99" dirty="0">
                <a:latin typeface="Arial"/>
                <a:cs typeface="Arial"/>
              </a:rPr>
              <a:t>it </a:t>
            </a:r>
            <a:r>
              <a:rPr sz="2180" spc="-119" dirty="0">
                <a:latin typeface="Arial"/>
                <a:cs typeface="Arial"/>
              </a:rPr>
              <a:t>explains </a:t>
            </a:r>
            <a:r>
              <a:rPr sz="2180" spc="-188" dirty="0">
                <a:latin typeface="Arial"/>
                <a:cs typeface="Arial"/>
              </a:rPr>
              <a:t>some </a:t>
            </a:r>
            <a:r>
              <a:rPr sz="2180" spc="-40" dirty="0">
                <a:latin typeface="Arial"/>
                <a:cs typeface="Arial"/>
              </a:rPr>
              <a:t>of </a:t>
            </a:r>
            <a:r>
              <a:rPr sz="2180" spc="-59" dirty="0">
                <a:latin typeface="Arial"/>
                <a:cs typeface="Arial"/>
              </a:rPr>
              <a:t>the </a:t>
            </a:r>
            <a:r>
              <a:rPr sz="2180" spc="-129" dirty="0">
                <a:latin typeface="Arial"/>
                <a:cs typeface="Arial"/>
              </a:rPr>
              <a:t>drawbacks  </a:t>
            </a:r>
            <a:r>
              <a:rPr sz="2180" spc="-40" dirty="0">
                <a:latin typeface="Arial"/>
                <a:cs typeface="Arial"/>
              </a:rPr>
              <a:t>of </a:t>
            </a:r>
            <a:r>
              <a:rPr sz="2180" spc="-59" dirty="0">
                <a:latin typeface="Arial"/>
                <a:cs typeface="Arial"/>
              </a:rPr>
              <a:t>t-SNE </a:t>
            </a:r>
            <a:r>
              <a:rPr sz="2180" dirty="0">
                <a:latin typeface="Arial"/>
                <a:cs typeface="Arial"/>
              </a:rPr>
              <a:t>with </a:t>
            </a:r>
            <a:r>
              <a:rPr sz="2180" spc="-188" dirty="0">
                <a:latin typeface="Arial"/>
                <a:cs typeface="Arial"/>
              </a:rPr>
              <a:t>some </a:t>
            </a:r>
            <a:r>
              <a:rPr sz="2180" spc="-59" dirty="0">
                <a:latin typeface="Arial"/>
                <a:cs typeface="Arial"/>
              </a:rPr>
              <a:t>interactive </a:t>
            </a:r>
            <a:r>
              <a:rPr sz="2180" spc="-69" dirty="0">
                <a:latin typeface="Arial"/>
                <a:cs typeface="Arial"/>
              </a:rPr>
              <a:t>visualization</a:t>
            </a:r>
            <a:r>
              <a:rPr sz="2180" spc="30" dirty="0">
                <a:latin typeface="Arial"/>
                <a:cs typeface="Arial"/>
              </a:rPr>
              <a:t> </a:t>
            </a:r>
            <a:r>
              <a:rPr sz="2180" spc="-59" dirty="0">
                <a:latin typeface="Arial"/>
                <a:cs typeface="Arial"/>
              </a:rPr>
              <a:t>tools</a:t>
            </a:r>
            <a:endParaRPr sz="2180">
              <a:latin typeface="Arial"/>
              <a:cs typeface="Arial"/>
            </a:endParaRPr>
          </a:p>
          <a:p>
            <a:pPr marL="25168" marR="10067">
              <a:lnSpc>
                <a:spcPct val="102600"/>
              </a:lnSpc>
              <a:spcBef>
                <a:spcPts val="595"/>
              </a:spcBef>
            </a:pPr>
            <a:r>
              <a:rPr sz="2180" spc="-40" dirty="0">
                <a:latin typeface="Arial"/>
                <a:cs typeface="Arial"/>
              </a:rPr>
              <a:t>Different </a:t>
            </a:r>
            <a:r>
              <a:rPr sz="2180" spc="-69" dirty="0">
                <a:latin typeface="Arial"/>
                <a:cs typeface="Arial"/>
              </a:rPr>
              <a:t>perplexity </a:t>
            </a:r>
            <a:r>
              <a:rPr sz="2180" spc="-139" dirty="0">
                <a:latin typeface="Arial"/>
                <a:cs typeface="Arial"/>
              </a:rPr>
              <a:t>can </a:t>
            </a:r>
            <a:r>
              <a:rPr sz="2180" spc="-129" dirty="0">
                <a:latin typeface="Arial"/>
                <a:cs typeface="Arial"/>
              </a:rPr>
              <a:t>lead </a:t>
            </a:r>
            <a:r>
              <a:rPr sz="2180" spc="20" dirty="0">
                <a:latin typeface="Arial"/>
                <a:cs typeface="Arial"/>
              </a:rPr>
              <a:t>to </a:t>
            </a:r>
            <a:r>
              <a:rPr sz="2180" spc="-89" dirty="0">
                <a:latin typeface="Arial"/>
                <a:cs typeface="Arial"/>
              </a:rPr>
              <a:t>completely </a:t>
            </a:r>
            <a:r>
              <a:rPr sz="2180" spc="-50" dirty="0">
                <a:latin typeface="Arial"/>
                <a:cs typeface="Arial"/>
              </a:rPr>
              <a:t>different </a:t>
            </a:r>
            <a:r>
              <a:rPr sz="2180" spc="-99" dirty="0">
                <a:latin typeface="Arial"/>
                <a:cs typeface="Arial"/>
              </a:rPr>
              <a:t>clusters </a:t>
            </a:r>
            <a:r>
              <a:rPr sz="2180" spc="20" dirty="0">
                <a:latin typeface="Arial"/>
                <a:cs typeface="Arial"/>
              </a:rPr>
              <a:t>(too  </a:t>
            </a:r>
            <a:r>
              <a:rPr sz="2180" spc="-99" dirty="0">
                <a:latin typeface="Arial"/>
                <a:cs typeface="Arial"/>
              </a:rPr>
              <a:t>small </a:t>
            </a:r>
            <a:r>
              <a:rPr sz="2180" spc="-10" dirty="0">
                <a:latin typeface="Arial"/>
                <a:cs typeface="Arial"/>
              </a:rPr>
              <a:t>- </a:t>
            </a:r>
            <a:r>
              <a:rPr sz="2180" spc="-69" dirty="0">
                <a:latin typeface="Arial"/>
                <a:cs typeface="Arial"/>
              </a:rPr>
              <a:t>local </a:t>
            </a:r>
            <a:r>
              <a:rPr sz="2180" spc="-79" dirty="0">
                <a:latin typeface="Arial"/>
                <a:cs typeface="Arial"/>
              </a:rPr>
              <a:t>variations dominate, </a:t>
            </a:r>
            <a:r>
              <a:rPr sz="2180" spc="-20" dirty="0">
                <a:latin typeface="Arial"/>
                <a:cs typeface="Arial"/>
              </a:rPr>
              <a:t>too </a:t>
            </a:r>
            <a:r>
              <a:rPr sz="2180" spc="-119" dirty="0">
                <a:latin typeface="Arial"/>
                <a:cs typeface="Arial"/>
              </a:rPr>
              <a:t>large </a:t>
            </a:r>
            <a:r>
              <a:rPr sz="2180" spc="-10" dirty="0">
                <a:latin typeface="Arial"/>
                <a:cs typeface="Arial"/>
              </a:rPr>
              <a:t>- </a:t>
            </a:r>
            <a:r>
              <a:rPr sz="2180" spc="-89" dirty="0">
                <a:latin typeface="Arial"/>
                <a:cs typeface="Arial"/>
              </a:rPr>
              <a:t>global </a:t>
            </a:r>
            <a:r>
              <a:rPr sz="2180" spc="-149" dirty="0">
                <a:latin typeface="Arial"/>
                <a:cs typeface="Arial"/>
              </a:rPr>
              <a:t>change</a:t>
            </a:r>
            <a:r>
              <a:rPr sz="2180" spc="208" dirty="0">
                <a:latin typeface="Arial"/>
                <a:cs typeface="Arial"/>
              </a:rPr>
              <a:t> </a:t>
            </a:r>
            <a:r>
              <a:rPr sz="2180" spc="-59" dirty="0">
                <a:latin typeface="Arial"/>
                <a:cs typeface="Arial"/>
              </a:rPr>
              <a:t>dominate)</a:t>
            </a:r>
            <a:endParaRPr sz="2180">
              <a:latin typeface="Arial"/>
              <a:cs typeface="Arial"/>
            </a:endParaRPr>
          </a:p>
          <a:p>
            <a:pPr marL="25168" marR="69211">
              <a:lnSpc>
                <a:spcPct val="102600"/>
              </a:lnSpc>
              <a:spcBef>
                <a:spcPts val="595"/>
              </a:spcBef>
            </a:pPr>
            <a:r>
              <a:rPr sz="2180" spc="-99" dirty="0">
                <a:latin typeface="Arial"/>
                <a:cs typeface="Arial"/>
              </a:rPr>
              <a:t>Cluster </a:t>
            </a:r>
            <a:r>
              <a:rPr sz="2180" spc="-168" dirty="0">
                <a:latin typeface="Arial"/>
                <a:cs typeface="Arial"/>
              </a:rPr>
              <a:t>size </a:t>
            </a:r>
            <a:r>
              <a:rPr sz="2180" spc="-79" dirty="0">
                <a:latin typeface="Arial"/>
                <a:cs typeface="Arial"/>
              </a:rPr>
              <a:t>doesn’t </a:t>
            </a:r>
            <a:r>
              <a:rPr sz="2180" spc="-159" dirty="0">
                <a:latin typeface="Arial"/>
                <a:cs typeface="Arial"/>
              </a:rPr>
              <a:t>have </a:t>
            </a:r>
            <a:r>
              <a:rPr sz="2180" spc="-129" dirty="0">
                <a:latin typeface="Arial"/>
                <a:cs typeface="Arial"/>
              </a:rPr>
              <a:t>any </a:t>
            </a:r>
            <a:r>
              <a:rPr sz="2180" spc="-119" dirty="0">
                <a:latin typeface="Arial"/>
                <a:cs typeface="Arial"/>
              </a:rPr>
              <a:t>meaning </a:t>
            </a:r>
            <a:r>
              <a:rPr sz="2180" spc="20" dirty="0">
                <a:latin typeface="Arial"/>
                <a:cs typeface="Arial"/>
              </a:rPr>
              <a:t>to </a:t>
            </a:r>
            <a:r>
              <a:rPr sz="2180" spc="59" dirty="0">
                <a:latin typeface="Arial"/>
                <a:cs typeface="Arial"/>
              </a:rPr>
              <a:t>it. </a:t>
            </a:r>
            <a:r>
              <a:rPr sz="2180" spc="-40" dirty="0">
                <a:latin typeface="Arial"/>
                <a:cs typeface="Arial"/>
              </a:rPr>
              <a:t>Naturally </a:t>
            </a:r>
            <a:r>
              <a:rPr sz="2180" spc="-159" dirty="0">
                <a:latin typeface="Arial"/>
                <a:cs typeface="Arial"/>
              </a:rPr>
              <a:t>expands </a:t>
            </a:r>
            <a:r>
              <a:rPr sz="2180" spc="-198" dirty="0">
                <a:latin typeface="Arial"/>
                <a:cs typeface="Arial"/>
              </a:rPr>
              <a:t>dense  </a:t>
            </a:r>
            <a:r>
              <a:rPr sz="2180" spc="-79" dirty="0">
                <a:latin typeface="Arial"/>
                <a:cs typeface="Arial"/>
              </a:rPr>
              <a:t>cluster </a:t>
            </a:r>
            <a:r>
              <a:rPr sz="2180" spc="-129" dirty="0">
                <a:latin typeface="Arial"/>
                <a:cs typeface="Arial"/>
              </a:rPr>
              <a:t>and </a:t>
            </a:r>
            <a:r>
              <a:rPr sz="2180" spc="-69" dirty="0">
                <a:latin typeface="Arial"/>
                <a:cs typeface="Arial"/>
              </a:rPr>
              <a:t>contracts </a:t>
            </a:r>
            <a:r>
              <a:rPr sz="2180" spc="-188" dirty="0">
                <a:latin typeface="Arial"/>
                <a:cs typeface="Arial"/>
              </a:rPr>
              <a:t>sparse </a:t>
            </a:r>
            <a:r>
              <a:rPr sz="2180" spc="-79" dirty="0">
                <a:latin typeface="Arial"/>
                <a:cs typeface="Arial"/>
              </a:rPr>
              <a:t>cluster</a:t>
            </a:r>
            <a:endParaRPr sz="2180">
              <a:latin typeface="Arial"/>
              <a:cs typeface="Arial"/>
            </a:endParaRPr>
          </a:p>
          <a:p>
            <a:pPr marL="25168">
              <a:spcBef>
                <a:spcPts val="662"/>
              </a:spcBef>
            </a:pPr>
            <a:r>
              <a:rPr sz="2180" spc="-99" dirty="0">
                <a:latin typeface="Arial"/>
                <a:cs typeface="Arial"/>
              </a:rPr>
              <a:t>Distance </a:t>
            </a:r>
            <a:r>
              <a:rPr sz="2180" spc="-139" dirty="0">
                <a:latin typeface="Arial"/>
                <a:cs typeface="Arial"/>
              </a:rPr>
              <a:t>between </a:t>
            </a:r>
            <a:r>
              <a:rPr sz="2180" spc="-99" dirty="0">
                <a:latin typeface="Arial"/>
                <a:cs typeface="Arial"/>
              </a:rPr>
              <a:t>clusters </a:t>
            </a:r>
            <a:r>
              <a:rPr sz="2180" spc="-30" dirty="0">
                <a:latin typeface="Arial"/>
                <a:cs typeface="Arial"/>
              </a:rPr>
              <a:t>might </a:t>
            </a:r>
            <a:r>
              <a:rPr sz="2180" spc="-20" dirty="0">
                <a:latin typeface="Arial"/>
                <a:cs typeface="Arial"/>
              </a:rPr>
              <a:t>not </a:t>
            </a:r>
            <a:r>
              <a:rPr sz="2180" spc="-159" dirty="0">
                <a:latin typeface="Arial"/>
                <a:cs typeface="Arial"/>
              </a:rPr>
              <a:t>have </a:t>
            </a:r>
            <a:r>
              <a:rPr sz="2180" spc="-119" dirty="0">
                <a:latin typeface="Arial"/>
                <a:cs typeface="Arial"/>
              </a:rPr>
              <a:t>clear</a:t>
            </a:r>
            <a:r>
              <a:rPr sz="2180" spc="-109" dirty="0">
                <a:latin typeface="Arial"/>
                <a:cs typeface="Arial"/>
              </a:rPr>
              <a:t> </a:t>
            </a:r>
            <a:r>
              <a:rPr sz="2180" spc="-40" dirty="0">
                <a:latin typeface="Arial"/>
                <a:cs typeface="Arial"/>
              </a:rPr>
              <a:t>interpretation</a:t>
            </a:r>
            <a:endParaRPr sz="2180">
              <a:latin typeface="Arial"/>
              <a:cs typeface="Arial"/>
            </a:endParaRPr>
          </a:p>
          <a:p>
            <a:pPr marL="25168" marR="465600">
              <a:lnSpc>
                <a:spcPct val="102600"/>
              </a:lnSpc>
              <a:spcBef>
                <a:spcPts val="585"/>
              </a:spcBef>
            </a:pPr>
            <a:r>
              <a:rPr sz="2180" spc="-119" dirty="0">
                <a:latin typeface="Arial"/>
                <a:cs typeface="Arial"/>
              </a:rPr>
              <a:t>Sometime </a:t>
            </a:r>
            <a:r>
              <a:rPr sz="2180" spc="-109" dirty="0">
                <a:latin typeface="Arial"/>
                <a:cs typeface="Arial"/>
              </a:rPr>
              <a:t>random </a:t>
            </a:r>
            <a:r>
              <a:rPr sz="2180" spc="-149" dirty="0">
                <a:latin typeface="Arial"/>
                <a:cs typeface="Arial"/>
              </a:rPr>
              <a:t>noise </a:t>
            </a:r>
            <a:r>
              <a:rPr sz="2180" spc="-139" dirty="0">
                <a:latin typeface="Arial"/>
                <a:cs typeface="Arial"/>
              </a:rPr>
              <a:t>can </a:t>
            </a:r>
            <a:r>
              <a:rPr sz="2180" spc="-129" dirty="0">
                <a:latin typeface="Arial"/>
                <a:cs typeface="Arial"/>
              </a:rPr>
              <a:t>lead </a:t>
            </a:r>
            <a:r>
              <a:rPr sz="2180" spc="20" dirty="0">
                <a:latin typeface="Arial"/>
                <a:cs typeface="Arial"/>
              </a:rPr>
              <a:t>to </a:t>
            </a:r>
            <a:r>
              <a:rPr sz="2180" spc="-129" dirty="0">
                <a:latin typeface="Arial"/>
                <a:cs typeface="Arial"/>
              </a:rPr>
              <a:t>false </a:t>
            </a:r>
            <a:r>
              <a:rPr sz="2180" spc="-69" dirty="0">
                <a:latin typeface="Arial"/>
                <a:cs typeface="Arial"/>
              </a:rPr>
              <a:t>positive </a:t>
            </a:r>
            <a:r>
              <a:rPr sz="2180" spc="-59" dirty="0">
                <a:latin typeface="Arial"/>
                <a:cs typeface="Arial"/>
              </a:rPr>
              <a:t>structure </a:t>
            </a:r>
            <a:r>
              <a:rPr sz="2180" spc="-40" dirty="0">
                <a:latin typeface="Arial"/>
                <a:cs typeface="Arial"/>
              </a:rPr>
              <a:t>in </a:t>
            </a:r>
            <a:r>
              <a:rPr sz="2180" spc="-59" dirty="0">
                <a:latin typeface="Arial"/>
                <a:cs typeface="Arial"/>
              </a:rPr>
              <a:t>the  t-SNE</a:t>
            </a:r>
            <a:r>
              <a:rPr sz="2180" spc="99" dirty="0">
                <a:latin typeface="Arial"/>
                <a:cs typeface="Arial"/>
              </a:rPr>
              <a:t> </a:t>
            </a:r>
            <a:r>
              <a:rPr sz="2180" spc="-59" dirty="0">
                <a:latin typeface="Arial"/>
                <a:cs typeface="Arial"/>
              </a:rPr>
              <a:t>projection</a:t>
            </a:r>
            <a:endParaRPr sz="2180">
              <a:latin typeface="Arial"/>
              <a:cs typeface="Arial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221</a:t>
            </a:fld>
            <a:endParaRPr lang="de-DE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4555137"/>
      </p:ext>
    </p:extLst>
  </p:cSld>
  <p:clrMapOvr>
    <a:masterClrMapping/>
  </p:clrMapOvr>
  <p:transition>
    <p:cut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1448433"/>
            <a:ext cx="8280053" cy="3051014"/>
          </a:xfrm>
          <a:prstGeom prst="rect">
            <a:avLst/>
          </a:prstGeom>
        </p:spPr>
        <p:txBody>
          <a:bodyPr vert="horz" wrap="square" lIns="0" tIns="539800" rIns="0" bIns="0" rtlCol="0" anchor="b" anchorCtr="0">
            <a:spAutoFit/>
          </a:bodyPr>
          <a:lstStyle/>
          <a:p>
            <a:pPr marL="2500224">
              <a:spcBef>
                <a:spcPts val="4250"/>
              </a:spcBef>
            </a:pPr>
            <a:r>
              <a:rPr sz="8929" spc="858" dirty="0"/>
              <a:t>UMAP</a:t>
            </a:r>
            <a:endParaRPr sz="8929"/>
          </a:p>
          <a:p>
            <a:pPr marL="8929" marR="3572" algn="ctr">
              <a:lnSpc>
                <a:spcPct val="100400"/>
              </a:lnSpc>
              <a:spcBef>
                <a:spcPts val="1434"/>
              </a:spcBef>
            </a:pPr>
            <a:r>
              <a:rPr sz="3094" dirty="0">
                <a:solidFill>
                  <a:srgbClr val="90A2C7"/>
                </a:solidFill>
              </a:rPr>
              <a:t>Uniform </a:t>
            </a:r>
            <a:r>
              <a:rPr sz="3094" spc="25" dirty="0">
                <a:solidFill>
                  <a:srgbClr val="90A2C7"/>
                </a:solidFill>
              </a:rPr>
              <a:t>Manifold </a:t>
            </a:r>
            <a:r>
              <a:rPr sz="3094" spc="-21" dirty="0">
                <a:solidFill>
                  <a:srgbClr val="90A2C7"/>
                </a:solidFill>
              </a:rPr>
              <a:t>Approximation </a:t>
            </a:r>
            <a:r>
              <a:rPr sz="3094" spc="-18" dirty="0">
                <a:solidFill>
                  <a:srgbClr val="90A2C7"/>
                </a:solidFill>
              </a:rPr>
              <a:t>and</a:t>
            </a:r>
            <a:r>
              <a:rPr sz="3094" spc="-429" dirty="0">
                <a:solidFill>
                  <a:srgbClr val="90A2C7"/>
                </a:solidFill>
              </a:rPr>
              <a:t> </a:t>
            </a:r>
            <a:r>
              <a:rPr sz="3094" spc="-84" dirty="0">
                <a:solidFill>
                  <a:srgbClr val="90A2C7"/>
                </a:solidFill>
              </a:rPr>
              <a:t>Projection  </a:t>
            </a:r>
            <a:r>
              <a:rPr sz="3094" spc="-134" dirty="0">
                <a:solidFill>
                  <a:srgbClr val="90A2C7"/>
                </a:solidFill>
              </a:rPr>
              <a:t>for </a:t>
            </a:r>
            <a:r>
              <a:rPr sz="3094" spc="-14" dirty="0">
                <a:solidFill>
                  <a:srgbClr val="90A2C7"/>
                </a:solidFill>
              </a:rPr>
              <a:t>dimension</a:t>
            </a:r>
            <a:r>
              <a:rPr sz="3094" spc="-18" dirty="0">
                <a:solidFill>
                  <a:srgbClr val="90A2C7"/>
                </a:solidFill>
              </a:rPr>
              <a:t> </a:t>
            </a:r>
            <a:r>
              <a:rPr sz="3094" spc="-67" dirty="0">
                <a:solidFill>
                  <a:srgbClr val="90A2C7"/>
                </a:solidFill>
              </a:rPr>
              <a:t>reduction</a:t>
            </a:r>
            <a:endParaRPr sz="3094"/>
          </a:p>
        </p:txBody>
      </p:sp>
      <p:sp>
        <p:nvSpPr>
          <p:cNvPr id="3" name="object 3"/>
          <p:cNvSpPr/>
          <p:nvPr/>
        </p:nvSpPr>
        <p:spPr>
          <a:xfrm>
            <a:off x="303609" y="199720"/>
            <a:ext cx="1742057" cy="686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167389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84701"/>
            <a:ext cx="7224117" cy="823895"/>
          </a:xfrm>
          <a:prstGeom prst="rect">
            <a:avLst/>
          </a:prstGeom>
        </p:spPr>
        <p:txBody>
          <a:bodyPr vert="horz" wrap="square" lIns="0" tIns="446484" rIns="0" bIns="0" rtlCol="0" anchor="b" anchorCtr="0">
            <a:spAutoFit/>
          </a:bodyPr>
          <a:lstStyle/>
          <a:p>
            <a:pPr marL="500045" marR="3572" indent="616127">
              <a:lnSpc>
                <a:spcPct val="101000"/>
              </a:lnSpc>
            </a:pPr>
            <a:r>
              <a:rPr spc="-60" dirty="0"/>
              <a:t>Find </a:t>
            </a:r>
            <a:r>
              <a:rPr spc="-292" dirty="0"/>
              <a:t>the </a:t>
            </a:r>
            <a:r>
              <a:rPr spc="-337" dirty="0"/>
              <a:t>“latent”  </a:t>
            </a:r>
            <a:r>
              <a:rPr spc="-274" dirty="0"/>
              <a:t>features </a:t>
            </a:r>
            <a:r>
              <a:rPr spc="4" dirty="0"/>
              <a:t>in </a:t>
            </a:r>
            <a:r>
              <a:rPr spc="-56" dirty="0"/>
              <a:t>your</a:t>
            </a:r>
            <a:r>
              <a:rPr spc="-161" dirty="0"/>
              <a:t> </a:t>
            </a:r>
            <a:r>
              <a:rPr spc="-243" dirty="0"/>
              <a:t>data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63302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9662" y="1203571"/>
            <a:ext cx="7273605" cy="5392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180785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5685" y="1045823"/>
            <a:ext cx="7401557" cy="5483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77883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3011864"/>
            <a:ext cx="6171531" cy="1667292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algn="ctr">
              <a:spcBef>
                <a:spcPts val="70"/>
              </a:spcBef>
            </a:pPr>
            <a:r>
              <a:rPr spc="-28" dirty="0"/>
              <a:t>Matrix</a:t>
            </a:r>
            <a:r>
              <a:rPr spc="-158" dirty="0"/>
              <a:t> Factorization</a:t>
            </a:r>
          </a:p>
          <a:p>
            <a:pPr>
              <a:spcBef>
                <a:spcPts val="18"/>
              </a:spcBef>
            </a:pPr>
            <a:endParaRPr sz="5976">
              <a:latin typeface="Times New Roman"/>
              <a:cs typeface="Times New Roman"/>
            </a:endParaRPr>
          </a:p>
          <a:p>
            <a:pPr marL="1339" algn="ctr"/>
            <a:r>
              <a:rPr spc="39" dirty="0"/>
              <a:t>Neighbour</a:t>
            </a:r>
            <a:r>
              <a:rPr spc="-151" dirty="0"/>
              <a:t> </a:t>
            </a:r>
            <a:r>
              <a:rPr dirty="0"/>
              <a:t>Graphs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706608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-609600" y="-34705"/>
            <a:ext cx="8305800" cy="902691"/>
          </a:xfrm>
          <a:prstGeom prst="rect">
            <a:avLst/>
          </a:prstGeom>
        </p:spPr>
        <p:txBody>
          <a:bodyPr vert="horz" wrap="square" lIns="0" tIns="30361" rIns="0" bIns="0" rtlCol="0" anchor="b" anchorCtr="0">
            <a:spAutoFit/>
          </a:bodyPr>
          <a:lstStyle/>
          <a:p>
            <a:pPr marL="8929" marR="3572" indent="982231">
              <a:lnSpc>
                <a:spcPts val="6750"/>
              </a:lnSpc>
              <a:spcBef>
                <a:spcPts val="239"/>
              </a:spcBef>
            </a:pPr>
            <a:r>
              <a:rPr sz="5554" spc="-21" dirty="0"/>
              <a:t>Matrix  </a:t>
            </a:r>
            <a:r>
              <a:rPr sz="5554" spc="-443" dirty="0"/>
              <a:t>F</a:t>
            </a:r>
            <a:r>
              <a:rPr sz="5554" spc="-127" dirty="0"/>
              <a:t>actorization</a:t>
            </a:r>
            <a:endParaRPr sz="5554" dirty="0"/>
          </a:p>
        </p:txBody>
      </p:sp>
      <p:sp>
        <p:nvSpPr>
          <p:cNvPr id="3" name="object 3"/>
          <p:cNvSpPr txBox="1"/>
          <p:nvPr/>
        </p:nvSpPr>
        <p:spPr>
          <a:xfrm>
            <a:off x="526851" y="2085975"/>
            <a:ext cx="8407301" cy="4032154"/>
          </a:xfrm>
          <a:prstGeom prst="rect">
            <a:avLst/>
          </a:prstGeom>
        </p:spPr>
        <p:txBody>
          <a:bodyPr vert="horz" wrap="square" lIns="0" tIns="119658" rIns="0" bIns="0" rtlCol="0">
            <a:spAutoFit/>
          </a:bodyPr>
          <a:lstStyle/>
          <a:p>
            <a:pPr marL="107152">
              <a:spcBef>
                <a:spcPts val="942"/>
              </a:spcBef>
            </a:pPr>
            <a:r>
              <a:rPr sz="3375" spc="-39" dirty="0">
                <a:solidFill>
                  <a:srgbClr val="90A2C7"/>
                </a:solidFill>
                <a:latin typeface="Trebuchet MS"/>
                <a:cs typeface="Trebuchet MS"/>
              </a:rPr>
              <a:t>Principal </a:t>
            </a:r>
            <a:r>
              <a:rPr sz="3375" spc="-14" dirty="0">
                <a:solidFill>
                  <a:srgbClr val="90A2C7"/>
                </a:solidFill>
                <a:latin typeface="Trebuchet MS"/>
                <a:cs typeface="Trebuchet MS"/>
              </a:rPr>
              <a:t>Component</a:t>
            </a:r>
            <a:r>
              <a:rPr sz="3375" spc="-250" dirty="0">
                <a:solidFill>
                  <a:srgbClr val="90A2C7"/>
                </a:solidFill>
                <a:latin typeface="Trebuchet MS"/>
                <a:cs typeface="Trebuchet MS"/>
              </a:rPr>
              <a:t> </a:t>
            </a:r>
            <a:r>
              <a:rPr sz="3375" spc="4" dirty="0">
                <a:solidFill>
                  <a:srgbClr val="90A2C7"/>
                </a:solidFill>
                <a:latin typeface="Trebuchet MS"/>
                <a:cs typeface="Trebuchet MS"/>
              </a:rPr>
              <a:t>Analysis</a:t>
            </a:r>
            <a:endParaRPr sz="3375">
              <a:latin typeface="Trebuchet MS"/>
              <a:cs typeface="Trebuchet MS"/>
            </a:endParaRPr>
          </a:p>
          <a:p>
            <a:pPr marL="8929" marR="896062" indent="3875347">
              <a:lnSpc>
                <a:spcPts val="4992"/>
              </a:lnSpc>
              <a:spcBef>
                <a:spcPts val="252"/>
              </a:spcBef>
            </a:pPr>
            <a:r>
              <a:rPr sz="3375" spc="-74" dirty="0">
                <a:solidFill>
                  <a:srgbClr val="90A2C7"/>
                </a:solidFill>
                <a:latin typeface="Trebuchet MS"/>
                <a:cs typeface="Trebuchet MS"/>
              </a:rPr>
              <a:t>Linear</a:t>
            </a:r>
            <a:r>
              <a:rPr sz="3375" spc="-257" dirty="0">
                <a:solidFill>
                  <a:srgbClr val="90A2C7"/>
                </a:solidFill>
                <a:latin typeface="Trebuchet MS"/>
                <a:cs typeface="Trebuchet MS"/>
              </a:rPr>
              <a:t> </a:t>
            </a:r>
            <a:r>
              <a:rPr sz="3375" spc="-46" dirty="0">
                <a:solidFill>
                  <a:srgbClr val="90A2C7"/>
                </a:solidFill>
                <a:latin typeface="Trebuchet MS"/>
                <a:cs typeface="Trebuchet MS"/>
              </a:rPr>
              <a:t>Autoencoder  </a:t>
            </a:r>
            <a:r>
              <a:rPr sz="3375" spc="-172" dirty="0">
                <a:solidFill>
                  <a:srgbClr val="90A2C7"/>
                </a:solidFill>
                <a:latin typeface="Trebuchet MS"/>
                <a:cs typeface="Trebuchet MS"/>
              </a:rPr>
              <a:t>Latent </a:t>
            </a:r>
            <a:r>
              <a:rPr sz="3375" spc="-35" dirty="0">
                <a:solidFill>
                  <a:srgbClr val="90A2C7"/>
                </a:solidFill>
                <a:latin typeface="Trebuchet MS"/>
                <a:cs typeface="Trebuchet MS"/>
              </a:rPr>
              <a:t>Dirichlet</a:t>
            </a:r>
            <a:r>
              <a:rPr sz="3375" spc="-116" dirty="0">
                <a:solidFill>
                  <a:srgbClr val="90A2C7"/>
                </a:solidFill>
                <a:latin typeface="Trebuchet MS"/>
                <a:cs typeface="Trebuchet MS"/>
              </a:rPr>
              <a:t> </a:t>
            </a:r>
            <a:r>
              <a:rPr sz="3375" spc="-21" dirty="0">
                <a:solidFill>
                  <a:srgbClr val="90A2C7"/>
                </a:solidFill>
                <a:latin typeface="Trebuchet MS"/>
                <a:cs typeface="Trebuchet MS"/>
              </a:rPr>
              <a:t>Allocation</a:t>
            </a:r>
            <a:endParaRPr sz="3375">
              <a:latin typeface="Trebuchet MS"/>
              <a:cs typeface="Trebuchet MS"/>
            </a:endParaRPr>
          </a:p>
          <a:p>
            <a:pPr marL="2098402">
              <a:spcBef>
                <a:spcPts val="548"/>
              </a:spcBef>
            </a:pPr>
            <a:r>
              <a:rPr sz="3375" spc="-35" dirty="0">
                <a:solidFill>
                  <a:srgbClr val="90A2C7"/>
                </a:solidFill>
                <a:latin typeface="Trebuchet MS"/>
                <a:cs typeface="Trebuchet MS"/>
              </a:rPr>
              <a:t>Non-negative </a:t>
            </a:r>
            <a:r>
              <a:rPr sz="3375" spc="-18" dirty="0">
                <a:solidFill>
                  <a:srgbClr val="90A2C7"/>
                </a:solidFill>
                <a:latin typeface="Trebuchet MS"/>
                <a:cs typeface="Trebuchet MS"/>
              </a:rPr>
              <a:t>Matrix</a:t>
            </a:r>
            <a:r>
              <a:rPr sz="3375" spc="-151" dirty="0">
                <a:solidFill>
                  <a:srgbClr val="90A2C7"/>
                </a:solidFill>
                <a:latin typeface="Trebuchet MS"/>
                <a:cs typeface="Trebuchet MS"/>
              </a:rPr>
              <a:t> </a:t>
            </a:r>
            <a:r>
              <a:rPr sz="3375" spc="-95" dirty="0">
                <a:solidFill>
                  <a:srgbClr val="90A2C7"/>
                </a:solidFill>
                <a:latin typeface="Trebuchet MS"/>
                <a:cs typeface="Trebuchet MS"/>
              </a:rPr>
              <a:t>Factorization</a:t>
            </a:r>
            <a:endParaRPr sz="3375">
              <a:latin typeface="Trebuchet MS"/>
              <a:cs typeface="Trebuchet MS"/>
            </a:endParaRPr>
          </a:p>
          <a:p>
            <a:pPr marL="1455487" marR="1697473" indent="-1259041">
              <a:lnSpc>
                <a:spcPts val="5554"/>
              </a:lnSpc>
              <a:spcBef>
                <a:spcPts val="366"/>
              </a:spcBef>
              <a:tabLst>
                <a:tab pos="5535763" algn="l"/>
              </a:tabLst>
            </a:pPr>
            <a:r>
              <a:rPr sz="3375" spc="-49" dirty="0">
                <a:solidFill>
                  <a:srgbClr val="90A2C7"/>
                </a:solidFill>
                <a:latin typeface="Trebuchet MS"/>
                <a:cs typeface="Trebuchet MS"/>
              </a:rPr>
              <a:t>Generalised </a:t>
            </a:r>
            <a:r>
              <a:rPr sz="3375" spc="39" dirty="0">
                <a:solidFill>
                  <a:srgbClr val="90A2C7"/>
                </a:solidFill>
                <a:latin typeface="Trebuchet MS"/>
                <a:cs typeface="Trebuchet MS"/>
              </a:rPr>
              <a:t>Low </a:t>
            </a:r>
            <a:r>
              <a:rPr sz="3375" spc="7" dirty="0">
                <a:solidFill>
                  <a:srgbClr val="90A2C7"/>
                </a:solidFill>
                <a:latin typeface="Trebuchet MS"/>
                <a:cs typeface="Trebuchet MS"/>
              </a:rPr>
              <a:t>Rank </a:t>
            </a:r>
            <a:r>
              <a:rPr sz="3375" spc="67" dirty="0">
                <a:solidFill>
                  <a:srgbClr val="90A2C7"/>
                </a:solidFill>
                <a:latin typeface="Trebuchet MS"/>
                <a:cs typeface="Trebuchet MS"/>
              </a:rPr>
              <a:t>Models  </a:t>
            </a:r>
            <a:r>
              <a:rPr sz="3375" spc="373" dirty="0">
                <a:solidFill>
                  <a:srgbClr val="90A2C7"/>
                </a:solidFill>
                <a:latin typeface="Trebuchet MS"/>
                <a:cs typeface="Trebuchet MS"/>
              </a:rPr>
              <a:t>W</a:t>
            </a:r>
            <a:r>
              <a:rPr sz="3375" spc="-7" dirty="0">
                <a:solidFill>
                  <a:srgbClr val="90A2C7"/>
                </a:solidFill>
                <a:latin typeface="Trebuchet MS"/>
                <a:cs typeface="Trebuchet MS"/>
              </a:rPr>
              <a:t>ord2</a:t>
            </a:r>
            <a:r>
              <a:rPr sz="3375" spc="80" dirty="0">
                <a:solidFill>
                  <a:srgbClr val="90A2C7"/>
                </a:solidFill>
                <a:latin typeface="Trebuchet MS"/>
                <a:cs typeface="Trebuchet MS"/>
              </a:rPr>
              <a:t>V</a:t>
            </a:r>
            <a:r>
              <a:rPr sz="3375" spc="-70" dirty="0">
                <a:solidFill>
                  <a:srgbClr val="90A2C7"/>
                </a:solidFill>
                <a:latin typeface="Trebuchet MS"/>
                <a:cs typeface="Trebuchet MS"/>
              </a:rPr>
              <a:t>ec</a:t>
            </a:r>
            <a:r>
              <a:rPr sz="3375" dirty="0">
                <a:solidFill>
                  <a:srgbClr val="90A2C7"/>
                </a:solidFill>
                <a:latin typeface="Trebuchet MS"/>
                <a:cs typeface="Trebuchet MS"/>
              </a:rPr>
              <a:t>	</a:t>
            </a:r>
            <a:r>
              <a:rPr sz="3375" spc="116" dirty="0">
                <a:solidFill>
                  <a:srgbClr val="90A2C7"/>
                </a:solidFill>
                <a:latin typeface="Trebuchet MS"/>
                <a:cs typeface="Trebuchet MS"/>
              </a:rPr>
              <a:t>Glo</a:t>
            </a:r>
            <a:r>
              <a:rPr sz="3375" spc="80" dirty="0">
                <a:solidFill>
                  <a:srgbClr val="90A2C7"/>
                </a:solidFill>
                <a:latin typeface="Trebuchet MS"/>
                <a:cs typeface="Trebuchet MS"/>
              </a:rPr>
              <a:t>V</a:t>
            </a:r>
            <a:r>
              <a:rPr sz="3375" spc="-155" dirty="0">
                <a:solidFill>
                  <a:srgbClr val="90A2C7"/>
                </a:solidFill>
                <a:latin typeface="Trebuchet MS"/>
                <a:cs typeface="Trebuchet MS"/>
              </a:rPr>
              <a:t>e</a:t>
            </a:r>
            <a:endParaRPr sz="3375">
              <a:latin typeface="Trebuchet MS"/>
              <a:cs typeface="Trebuchet M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40131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52400" y="4760"/>
            <a:ext cx="7780139" cy="902691"/>
          </a:xfrm>
          <a:prstGeom prst="rect">
            <a:avLst/>
          </a:prstGeom>
        </p:spPr>
        <p:txBody>
          <a:bodyPr vert="horz" wrap="square" lIns="0" tIns="30361" rIns="0" bIns="0" rtlCol="0" anchor="b" anchorCtr="0">
            <a:spAutoFit/>
          </a:bodyPr>
          <a:lstStyle/>
          <a:p>
            <a:pPr marL="544692" marR="3572" indent="-535762">
              <a:lnSpc>
                <a:spcPts val="6750"/>
              </a:lnSpc>
              <a:spcBef>
                <a:spcPts val="239"/>
              </a:spcBef>
            </a:pPr>
            <a:r>
              <a:rPr sz="5554" spc="42" dirty="0"/>
              <a:t>Neighbour  </a:t>
            </a:r>
            <a:r>
              <a:rPr sz="5554" spc="7" dirty="0"/>
              <a:t>Graphs</a:t>
            </a:r>
            <a:endParaRPr sz="5554" dirty="0"/>
          </a:p>
        </p:txBody>
      </p:sp>
      <p:sp>
        <p:nvSpPr>
          <p:cNvPr id="3" name="object 3"/>
          <p:cNvSpPr txBox="1"/>
          <p:nvPr/>
        </p:nvSpPr>
        <p:spPr>
          <a:xfrm>
            <a:off x="830461" y="1996678"/>
            <a:ext cx="7665690" cy="2004755"/>
          </a:xfrm>
          <a:prstGeom prst="rect">
            <a:avLst/>
          </a:prstGeom>
        </p:spPr>
        <p:txBody>
          <a:bodyPr vert="horz" wrap="square" lIns="0" tIns="137517" rIns="0" bIns="0" rtlCol="0">
            <a:spAutoFit/>
          </a:bodyPr>
          <a:lstStyle/>
          <a:p>
            <a:pPr marL="125011">
              <a:spcBef>
                <a:spcPts val="1083"/>
              </a:spcBef>
            </a:pPr>
            <a:r>
              <a:rPr sz="3375" spc="-35" dirty="0">
                <a:solidFill>
                  <a:srgbClr val="90A2C7"/>
                </a:solidFill>
                <a:latin typeface="Trebuchet MS"/>
                <a:cs typeface="Trebuchet MS"/>
              </a:rPr>
              <a:t>Laplacian</a:t>
            </a:r>
            <a:r>
              <a:rPr sz="3375" spc="-84" dirty="0">
                <a:solidFill>
                  <a:srgbClr val="90A2C7"/>
                </a:solidFill>
                <a:latin typeface="Trebuchet MS"/>
                <a:cs typeface="Trebuchet MS"/>
              </a:rPr>
              <a:t> </a:t>
            </a:r>
            <a:r>
              <a:rPr sz="3375" spc="-46" dirty="0">
                <a:solidFill>
                  <a:srgbClr val="90A2C7"/>
                </a:solidFill>
                <a:latin typeface="Trebuchet MS"/>
                <a:cs typeface="Trebuchet MS"/>
              </a:rPr>
              <a:t>Eigenmaps</a:t>
            </a:r>
            <a:endParaRPr sz="3375">
              <a:latin typeface="Trebuchet MS"/>
              <a:cs typeface="Trebuchet MS"/>
            </a:endParaRPr>
          </a:p>
          <a:p>
            <a:pPr marL="8929" marR="3572" indent="4098581">
              <a:lnSpc>
                <a:spcPts val="5133"/>
              </a:lnSpc>
              <a:spcBef>
                <a:spcPts val="281"/>
              </a:spcBef>
            </a:pPr>
            <a:r>
              <a:rPr sz="3375" spc="11" dirty="0">
                <a:solidFill>
                  <a:srgbClr val="90A2C7"/>
                </a:solidFill>
                <a:latin typeface="Trebuchet MS"/>
                <a:cs typeface="Trebuchet MS"/>
              </a:rPr>
              <a:t>Hessian</a:t>
            </a:r>
            <a:r>
              <a:rPr sz="3375" spc="-141" dirty="0">
                <a:solidFill>
                  <a:srgbClr val="90A2C7"/>
                </a:solidFill>
                <a:latin typeface="Trebuchet MS"/>
                <a:cs typeface="Trebuchet MS"/>
              </a:rPr>
              <a:t> </a:t>
            </a:r>
            <a:r>
              <a:rPr sz="3375" spc="-46" dirty="0">
                <a:solidFill>
                  <a:srgbClr val="90A2C7"/>
                </a:solidFill>
                <a:latin typeface="Trebuchet MS"/>
                <a:cs typeface="Trebuchet MS"/>
              </a:rPr>
              <a:t>Eigenmaps  </a:t>
            </a:r>
            <a:r>
              <a:rPr sz="3375" spc="-18" dirty="0">
                <a:solidFill>
                  <a:srgbClr val="90A2C7"/>
                </a:solidFill>
                <a:latin typeface="Trebuchet MS"/>
                <a:cs typeface="Trebuchet MS"/>
              </a:rPr>
              <a:t>Local </a:t>
            </a:r>
            <a:r>
              <a:rPr sz="3375" spc="-143" dirty="0">
                <a:solidFill>
                  <a:srgbClr val="90A2C7"/>
                </a:solidFill>
                <a:latin typeface="Trebuchet MS"/>
                <a:cs typeface="Trebuchet MS"/>
              </a:rPr>
              <a:t>Tangent </a:t>
            </a:r>
            <a:r>
              <a:rPr sz="3375" spc="-35" dirty="0">
                <a:solidFill>
                  <a:srgbClr val="90A2C7"/>
                </a:solidFill>
                <a:latin typeface="Trebuchet MS"/>
                <a:cs typeface="Trebuchet MS"/>
              </a:rPr>
              <a:t>Space</a:t>
            </a:r>
            <a:r>
              <a:rPr sz="3375" spc="-461" dirty="0">
                <a:solidFill>
                  <a:srgbClr val="90A2C7"/>
                </a:solidFill>
                <a:latin typeface="Trebuchet MS"/>
                <a:cs typeface="Trebuchet MS"/>
              </a:rPr>
              <a:t> </a:t>
            </a:r>
            <a:r>
              <a:rPr sz="3375" spc="-35" dirty="0">
                <a:solidFill>
                  <a:srgbClr val="90A2C7"/>
                </a:solidFill>
                <a:latin typeface="Trebuchet MS"/>
                <a:cs typeface="Trebuchet MS"/>
              </a:rPr>
              <a:t>Alignment</a:t>
            </a:r>
            <a:endParaRPr sz="3375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3750" y="4286250"/>
            <a:ext cx="1042095" cy="52839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375" spc="-21" dirty="0">
                <a:solidFill>
                  <a:srgbClr val="90A2C7"/>
                </a:solidFill>
                <a:latin typeface="Trebuchet MS"/>
                <a:cs typeface="Trebuchet MS"/>
              </a:rPr>
              <a:t>t-SNE</a:t>
            </a:r>
            <a:endParaRPr sz="3375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88274" y="5482828"/>
            <a:ext cx="1256854" cy="52839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375" spc="323" dirty="0">
                <a:solidFill>
                  <a:srgbClr val="90A2C7"/>
                </a:solidFill>
                <a:latin typeface="Trebuchet MS"/>
                <a:cs typeface="Trebuchet MS"/>
              </a:rPr>
              <a:t>UMAP</a:t>
            </a:r>
            <a:endParaRPr sz="3375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1195" y="3925491"/>
            <a:ext cx="4805958" cy="1538482"/>
          </a:xfrm>
          <a:prstGeom prst="rect">
            <a:avLst/>
          </a:prstGeom>
        </p:spPr>
        <p:txBody>
          <a:bodyPr vert="horz" wrap="square" lIns="0" tIns="253603" rIns="0" bIns="0" rtlCol="0">
            <a:spAutoFit/>
          </a:bodyPr>
          <a:lstStyle/>
          <a:p>
            <a:pPr marL="357175">
              <a:spcBef>
                <a:spcPts val="1997"/>
              </a:spcBef>
              <a:tabLst>
                <a:tab pos="2812305" algn="l"/>
              </a:tabLst>
            </a:pPr>
            <a:r>
              <a:rPr sz="3375" spc="-243" dirty="0">
                <a:solidFill>
                  <a:srgbClr val="90A2C7"/>
                </a:solidFill>
                <a:latin typeface="Trebuchet MS"/>
                <a:cs typeface="Trebuchet MS"/>
              </a:rPr>
              <a:t>JSE	</a:t>
            </a:r>
            <a:r>
              <a:rPr sz="3375" spc="-14" dirty="0">
                <a:solidFill>
                  <a:srgbClr val="90A2C7"/>
                </a:solidFill>
                <a:latin typeface="Trebuchet MS"/>
                <a:cs typeface="Trebuchet MS"/>
              </a:rPr>
              <a:t>Isomap</a:t>
            </a:r>
            <a:endParaRPr sz="3375">
              <a:latin typeface="Trebuchet MS"/>
              <a:cs typeface="Trebuchet MS"/>
            </a:endParaRPr>
          </a:p>
          <a:p>
            <a:pPr marL="8929">
              <a:spcBef>
                <a:spcPts val="1926"/>
              </a:spcBef>
            </a:pPr>
            <a:r>
              <a:rPr sz="3375" spc="-18" dirty="0">
                <a:solidFill>
                  <a:srgbClr val="90A2C7"/>
                </a:solidFill>
                <a:latin typeface="Trebuchet MS"/>
                <a:cs typeface="Trebuchet MS"/>
              </a:rPr>
              <a:t>Locally </a:t>
            </a:r>
            <a:r>
              <a:rPr sz="3375" spc="-74" dirty="0">
                <a:solidFill>
                  <a:srgbClr val="90A2C7"/>
                </a:solidFill>
                <a:latin typeface="Trebuchet MS"/>
                <a:cs typeface="Trebuchet MS"/>
              </a:rPr>
              <a:t>Linear</a:t>
            </a:r>
            <a:r>
              <a:rPr sz="3375" spc="-193" dirty="0">
                <a:solidFill>
                  <a:srgbClr val="90A2C7"/>
                </a:solidFill>
                <a:latin typeface="Trebuchet MS"/>
                <a:cs typeface="Trebuchet MS"/>
              </a:rPr>
              <a:t> </a:t>
            </a:r>
            <a:r>
              <a:rPr sz="3375" spc="-32" dirty="0">
                <a:solidFill>
                  <a:srgbClr val="90A2C7"/>
                </a:solidFill>
                <a:latin typeface="Trebuchet MS"/>
                <a:cs typeface="Trebuchet MS"/>
              </a:rPr>
              <a:t>Embedding</a:t>
            </a:r>
            <a:endParaRPr sz="3375">
              <a:latin typeface="Trebuchet MS"/>
              <a:cs typeface="Trebuchet M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14853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84701"/>
            <a:ext cx="7224117" cy="823895"/>
          </a:xfrm>
          <a:prstGeom prst="rect">
            <a:avLst/>
          </a:prstGeom>
        </p:spPr>
        <p:txBody>
          <a:bodyPr vert="horz" wrap="square" lIns="0" tIns="446484" rIns="0" bIns="0" rtlCol="0" anchor="b" anchorCtr="0">
            <a:spAutoFit/>
          </a:bodyPr>
          <a:lstStyle/>
          <a:p>
            <a:pPr marL="633985" marR="3572" indent="-517903">
              <a:lnSpc>
                <a:spcPct val="101000"/>
              </a:lnSpc>
            </a:pPr>
            <a:r>
              <a:rPr spc="186" dirty="0"/>
              <a:t>PCA </a:t>
            </a:r>
            <a:r>
              <a:rPr spc="-67" dirty="0"/>
              <a:t>is </a:t>
            </a:r>
            <a:r>
              <a:rPr spc="-292" dirty="0"/>
              <a:t>the</a:t>
            </a:r>
            <a:r>
              <a:rPr spc="-545" dirty="0"/>
              <a:t> </a:t>
            </a:r>
            <a:r>
              <a:rPr spc="-141" dirty="0"/>
              <a:t>prototypical  </a:t>
            </a:r>
            <a:r>
              <a:rPr spc="-193" dirty="0"/>
              <a:t>matrix</a:t>
            </a:r>
            <a:r>
              <a:rPr spc="-148" dirty="0"/>
              <a:t> </a:t>
            </a:r>
            <a:r>
              <a:rPr spc="-161" dirty="0"/>
              <a:t>factorization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7468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80516" y="-120949"/>
            <a:ext cx="8643937" cy="987425"/>
          </a:xfrm>
        </p:spPr>
        <p:txBody>
          <a:bodyPr/>
          <a:lstStyle/>
          <a:p>
            <a:r>
              <a:rPr lang="en-US" dirty="0"/>
              <a:t>SVD – Dimensionality Reduction</a:t>
            </a:r>
          </a:p>
        </p:txBody>
      </p:sp>
      <p:sp>
        <p:nvSpPr>
          <p:cNvPr id="1419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295400"/>
            <a:ext cx="8229600" cy="28384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00FF"/>
                </a:solidFill>
              </a:rPr>
              <a:t>A = U </a:t>
            </a:r>
            <a:r>
              <a:rPr lang="en-US" sz="3600" b="1" dirty="0">
                <a:solidFill>
                  <a:srgbClr val="0000FF"/>
                </a:solidFill>
                <a:latin typeface="Symbol" pitchFamily="18" charset="2"/>
                <a:sym typeface="Symbol"/>
              </a:rPr>
              <a:t></a:t>
            </a:r>
            <a:r>
              <a:rPr lang="en-US" sz="3600" b="1" dirty="0">
                <a:solidFill>
                  <a:srgbClr val="0000FF"/>
                </a:solidFill>
              </a:rPr>
              <a:t> V</a:t>
            </a:r>
            <a:r>
              <a:rPr lang="en-US" sz="3600" b="1" baseline="30000" dirty="0">
                <a:solidFill>
                  <a:srgbClr val="0000FF"/>
                </a:solidFill>
              </a:rPr>
              <a:t>T </a:t>
            </a:r>
            <a:r>
              <a:rPr lang="en-US" sz="3600" b="1" dirty="0">
                <a:solidFill>
                  <a:srgbClr val="0000FF"/>
                </a:solidFill>
              </a:rPr>
              <a:t>- example:</a:t>
            </a:r>
          </a:p>
          <a:p>
            <a:pPr lvl="1"/>
            <a:r>
              <a:rPr lang="en-US" b="1" dirty="0"/>
              <a:t>V</a:t>
            </a:r>
            <a:r>
              <a:rPr lang="en-US" dirty="0"/>
              <a:t>: “movie-to-concept” matrix</a:t>
            </a:r>
          </a:p>
          <a:p>
            <a:pPr lvl="1"/>
            <a:r>
              <a:rPr lang="en-US" b="1" dirty="0"/>
              <a:t>U</a:t>
            </a:r>
            <a:r>
              <a:rPr lang="en-US" dirty="0"/>
              <a:t>: “user-to-concept” matrix</a:t>
            </a:r>
          </a:p>
          <a:p>
            <a:pPr lvl="1">
              <a:lnSpc>
                <a:spcPct val="90000"/>
              </a:lnSpc>
            </a:pPr>
            <a:endParaRPr lang="en-US" b="1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6053137" y="1143000"/>
            <a:ext cx="3548063" cy="2586038"/>
            <a:chOff x="1104" y="1248"/>
            <a:chExt cx="3291" cy="2328"/>
          </a:xfrm>
        </p:grpSpPr>
        <p:pic>
          <p:nvPicPr>
            <p:cNvPr id="27" name="Picture 5" descr="img5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04" y="1248"/>
              <a:ext cx="3291" cy="2328"/>
            </a:xfrm>
            <a:prstGeom prst="rect">
              <a:avLst/>
            </a:prstGeom>
            <a:noFill/>
          </p:spPr>
        </p:pic>
        <p:sp>
          <p:nvSpPr>
            <p:cNvPr id="28" name="Line 6"/>
            <p:cNvSpPr>
              <a:spLocks noChangeShapeType="1"/>
            </p:cNvSpPr>
            <p:nvPr/>
          </p:nvSpPr>
          <p:spPr bwMode="auto">
            <a:xfrm flipV="1">
              <a:off x="1289" y="2891"/>
              <a:ext cx="468" cy="435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9" name="Line 7"/>
          <p:cNvSpPr>
            <a:spLocks noChangeShapeType="1"/>
          </p:cNvSpPr>
          <p:nvPr/>
        </p:nvSpPr>
        <p:spPr bwMode="auto">
          <a:xfrm>
            <a:off x="7433490" y="1768929"/>
            <a:ext cx="258747" cy="266602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Oval 8"/>
          <p:cNvSpPr>
            <a:spLocks noChangeArrowheads="1"/>
          </p:cNvSpPr>
          <p:nvPr/>
        </p:nvSpPr>
        <p:spPr bwMode="auto">
          <a:xfrm>
            <a:off x="7634137" y="1982210"/>
            <a:ext cx="103499" cy="106641"/>
          </a:xfrm>
          <a:prstGeom prst="ellipse">
            <a:avLst/>
          </a:prstGeom>
          <a:noFill/>
          <a:ln w="57150">
            <a:solidFill>
              <a:srgbClr val="00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 Box 11"/>
          <p:cNvSpPr txBox="1">
            <a:spLocks noChangeArrowheads="1"/>
          </p:cNvSpPr>
          <p:nvPr/>
        </p:nvSpPr>
        <p:spPr bwMode="auto">
          <a:xfrm>
            <a:off x="6161292" y="2782978"/>
            <a:ext cx="532656" cy="461665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</a:t>
            </a:r>
            <a:r>
              <a:rPr lang="en-US" b="1" baseline="-250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32" name="Text Box 12"/>
          <p:cNvSpPr txBox="1">
            <a:spLocks noChangeArrowheads="1"/>
          </p:cNvSpPr>
          <p:nvPr/>
        </p:nvSpPr>
        <p:spPr bwMode="auto">
          <a:xfrm>
            <a:off x="8077200" y="1921329"/>
            <a:ext cx="1219200" cy="830997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 type="none" w="sm" len="sm"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first right </a:t>
            </a:r>
            <a:br>
              <a:rPr lang="en-US" sz="1600" b="1" dirty="0">
                <a:latin typeface="Arial" pitchFamily="34" charset="0"/>
                <a:cs typeface="Arial" pitchFamily="34" charset="0"/>
              </a:rPr>
            </a:br>
            <a:r>
              <a:rPr lang="en-US" sz="1600" b="1" dirty="0">
                <a:latin typeface="Arial" pitchFamily="34" charset="0"/>
                <a:cs typeface="Arial" pitchFamily="34" charset="0"/>
              </a:rPr>
              <a:t>singular vector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05637" y="3505200"/>
            <a:ext cx="20955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Movie 1 rating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5040252" y="1999308"/>
            <a:ext cx="205116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Movie 2 rating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28600" y="3494544"/>
            <a:ext cx="8915400" cy="3268385"/>
            <a:chOff x="228600" y="3494544"/>
            <a:chExt cx="8915400" cy="3268385"/>
          </a:xfrm>
        </p:grpSpPr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265176" y="3494544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 flipH="1">
              <a:off x="1926336" y="3494544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Text Box 21"/>
            <p:cNvSpPr txBox="1">
              <a:spLocks noChangeArrowheads="1"/>
            </p:cNvSpPr>
            <p:nvPr/>
          </p:nvSpPr>
          <p:spPr bwMode="auto">
            <a:xfrm>
              <a:off x="2149120" y="4417442"/>
              <a:ext cx="401072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=</a:t>
              </a:r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>
              <a:off x="5428668" y="4133670"/>
              <a:ext cx="228600" cy="1200329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flipH="1">
              <a:off x="6952668" y="4133670"/>
              <a:ext cx="228600" cy="120033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Text Box 32"/>
            <p:cNvSpPr txBox="1">
              <a:spLocks noChangeArrowheads="1"/>
            </p:cNvSpPr>
            <p:nvPr/>
          </p:nvSpPr>
          <p:spPr bwMode="auto">
            <a:xfrm>
              <a:off x="4800600" y="447076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46" name="Text Box 35"/>
            <p:cNvSpPr txBox="1">
              <a:spLocks noChangeArrowheads="1"/>
            </p:cNvSpPr>
            <p:nvPr/>
          </p:nvSpPr>
          <p:spPr bwMode="auto">
            <a:xfrm>
              <a:off x="7537021" y="447812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47" name="Freeform 36"/>
            <p:cNvSpPr>
              <a:spLocks/>
            </p:cNvSpPr>
            <p:nvPr/>
          </p:nvSpPr>
          <p:spPr bwMode="auto">
            <a:xfrm>
              <a:off x="5330672" y="5648873"/>
              <a:ext cx="155728" cy="1037856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37"/>
            <p:cNvSpPr>
              <a:spLocks/>
            </p:cNvSpPr>
            <p:nvPr/>
          </p:nvSpPr>
          <p:spPr bwMode="auto">
            <a:xfrm flipH="1">
              <a:off x="8915400" y="5590457"/>
              <a:ext cx="152400" cy="1106928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28600" y="3494544"/>
              <a:ext cx="198452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1   1   1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3   3   3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4   4   4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5   5   5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0   0   0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2   2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2365528" y="3494544"/>
              <a:ext cx="2514600" cy="2677656"/>
              <a:chOff x="2971800" y="3018528"/>
              <a:chExt cx="2514600" cy="2677656"/>
            </a:xfrm>
          </p:grpSpPr>
          <p:sp>
            <p:nvSpPr>
              <p:cNvPr id="51" name="Freeform 19"/>
              <p:cNvSpPr>
                <a:spLocks/>
              </p:cNvSpPr>
              <p:nvPr/>
            </p:nvSpPr>
            <p:spPr bwMode="auto">
              <a:xfrm flipH="1">
                <a:off x="5181600" y="3055104"/>
                <a:ext cx="1524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Freeform 20"/>
              <p:cNvSpPr>
                <a:spLocks/>
              </p:cNvSpPr>
              <p:nvPr/>
            </p:nvSpPr>
            <p:spPr bwMode="auto">
              <a:xfrm>
                <a:off x="3105912" y="3044952"/>
                <a:ext cx="2286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2971800" y="3018528"/>
                <a:ext cx="251460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0.13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0.02  -0.01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0.41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0.07  -0.03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0.55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0.09  -0.04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0.68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0.11  -0.05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0.15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-0.59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-0.73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-0.67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-0.29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0.32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5409618" y="4133671"/>
              <a:ext cx="198452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12.4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0     0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9.5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0       0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1.3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34000" y="5562600"/>
              <a:ext cx="38100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0.56   0.59  0.56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0.09    0.09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0.12  -0.02  0.12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-0.69  -0.69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0.40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-0.80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0.40   0.09    0.09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5330672" y="5638800"/>
            <a:ext cx="3737128" cy="370927"/>
          </a:xfrm>
          <a:prstGeom prst="rec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4" idx="0"/>
          </p:cNvCxnSpPr>
          <p:nvPr/>
        </p:nvCxnSpPr>
        <p:spPr>
          <a:xfrm flipH="1" flipV="1">
            <a:off x="6401882" y="3352800"/>
            <a:ext cx="797354" cy="228600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251838"/>
      </p:ext>
    </p:extLst>
  </p:cSld>
  <p:clrMapOvr>
    <a:masterClrMapping/>
  </p:clrMapOvr>
  <p:transition/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245145"/>
            <a:ext cx="5562600" cy="528390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375" spc="109" dirty="0">
                <a:solidFill>
                  <a:srgbClr val="90A2C7"/>
                </a:solidFill>
              </a:rPr>
              <a:t>PCA </a:t>
            </a:r>
            <a:r>
              <a:rPr sz="3375" spc="46" dirty="0">
                <a:solidFill>
                  <a:srgbClr val="90A2C7"/>
                </a:solidFill>
              </a:rPr>
              <a:t>on </a:t>
            </a:r>
            <a:r>
              <a:rPr sz="3375" spc="211" dirty="0">
                <a:solidFill>
                  <a:srgbClr val="90A2C7"/>
                </a:solidFill>
              </a:rPr>
              <a:t>MNIST</a:t>
            </a:r>
            <a:r>
              <a:rPr sz="3375" spc="-436" dirty="0">
                <a:solidFill>
                  <a:srgbClr val="90A2C7"/>
                </a:solidFill>
              </a:rPr>
              <a:t> </a:t>
            </a:r>
            <a:r>
              <a:rPr sz="3375" spc="-88" dirty="0">
                <a:solidFill>
                  <a:srgbClr val="90A2C7"/>
                </a:solidFill>
              </a:rPr>
              <a:t>digits</a:t>
            </a:r>
            <a:endParaRPr sz="3375" dirty="0"/>
          </a:p>
        </p:txBody>
      </p:sp>
      <p:sp>
        <p:nvSpPr>
          <p:cNvPr id="3" name="object 3"/>
          <p:cNvSpPr/>
          <p:nvPr/>
        </p:nvSpPr>
        <p:spPr>
          <a:xfrm>
            <a:off x="714375" y="214313"/>
            <a:ext cx="7715250" cy="6429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818466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245145"/>
            <a:ext cx="5257800" cy="528390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375" spc="109" dirty="0">
                <a:solidFill>
                  <a:srgbClr val="90A2C7"/>
                </a:solidFill>
              </a:rPr>
              <a:t>PCA </a:t>
            </a:r>
            <a:r>
              <a:rPr sz="3375" spc="46" dirty="0">
                <a:solidFill>
                  <a:srgbClr val="90A2C7"/>
                </a:solidFill>
              </a:rPr>
              <a:t>on </a:t>
            </a:r>
            <a:r>
              <a:rPr sz="3375" spc="-46" dirty="0">
                <a:solidFill>
                  <a:srgbClr val="90A2C7"/>
                </a:solidFill>
              </a:rPr>
              <a:t>Fashion</a:t>
            </a:r>
            <a:r>
              <a:rPr sz="3375" spc="-436" dirty="0">
                <a:solidFill>
                  <a:srgbClr val="90A2C7"/>
                </a:solidFill>
              </a:rPr>
              <a:t> </a:t>
            </a:r>
            <a:r>
              <a:rPr sz="3375" spc="211" dirty="0">
                <a:solidFill>
                  <a:srgbClr val="90A2C7"/>
                </a:solidFill>
              </a:rPr>
              <a:t>MNIST</a:t>
            </a:r>
            <a:endParaRPr sz="3375" dirty="0"/>
          </a:p>
        </p:txBody>
      </p:sp>
      <p:sp>
        <p:nvSpPr>
          <p:cNvPr id="3" name="object 3"/>
          <p:cNvSpPr/>
          <p:nvPr/>
        </p:nvSpPr>
        <p:spPr>
          <a:xfrm>
            <a:off x="714375" y="214313"/>
            <a:ext cx="7715250" cy="6429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62721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245145"/>
            <a:ext cx="5334000" cy="528390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375" spc="-21" dirty="0">
                <a:solidFill>
                  <a:srgbClr val="90A2C7"/>
                </a:solidFill>
              </a:rPr>
              <a:t>t-SNE </a:t>
            </a:r>
            <a:r>
              <a:rPr sz="3375" spc="46" dirty="0">
                <a:solidFill>
                  <a:srgbClr val="90A2C7"/>
                </a:solidFill>
              </a:rPr>
              <a:t>on </a:t>
            </a:r>
            <a:r>
              <a:rPr sz="3375" spc="211" dirty="0">
                <a:solidFill>
                  <a:srgbClr val="90A2C7"/>
                </a:solidFill>
              </a:rPr>
              <a:t>MNIST</a:t>
            </a:r>
            <a:r>
              <a:rPr sz="3375" spc="-305" dirty="0">
                <a:solidFill>
                  <a:srgbClr val="90A2C7"/>
                </a:solidFill>
              </a:rPr>
              <a:t> </a:t>
            </a:r>
            <a:r>
              <a:rPr sz="3375" spc="-88" dirty="0">
                <a:solidFill>
                  <a:srgbClr val="90A2C7"/>
                </a:solidFill>
              </a:rPr>
              <a:t>digits</a:t>
            </a:r>
            <a:endParaRPr sz="3375" dirty="0"/>
          </a:p>
        </p:txBody>
      </p:sp>
      <p:sp>
        <p:nvSpPr>
          <p:cNvPr id="3" name="object 3"/>
          <p:cNvSpPr/>
          <p:nvPr/>
        </p:nvSpPr>
        <p:spPr>
          <a:xfrm>
            <a:off x="426339" y="609600"/>
            <a:ext cx="7715250" cy="6429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91549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245145"/>
            <a:ext cx="5638800" cy="528390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375" spc="-21" dirty="0">
                <a:solidFill>
                  <a:srgbClr val="90A2C7"/>
                </a:solidFill>
              </a:rPr>
              <a:t>t-SNE </a:t>
            </a:r>
            <a:r>
              <a:rPr sz="3375" spc="46" dirty="0">
                <a:solidFill>
                  <a:srgbClr val="90A2C7"/>
                </a:solidFill>
              </a:rPr>
              <a:t>on </a:t>
            </a:r>
            <a:r>
              <a:rPr sz="3375" spc="-46" dirty="0">
                <a:solidFill>
                  <a:srgbClr val="90A2C7"/>
                </a:solidFill>
              </a:rPr>
              <a:t>Fashion</a:t>
            </a:r>
            <a:r>
              <a:rPr sz="3375" spc="-305" dirty="0">
                <a:solidFill>
                  <a:srgbClr val="90A2C7"/>
                </a:solidFill>
              </a:rPr>
              <a:t> </a:t>
            </a:r>
            <a:r>
              <a:rPr sz="3375" spc="211" dirty="0">
                <a:solidFill>
                  <a:srgbClr val="90A2C7"/>
                </a:solidFill>
              </a:rPr>
              <a:t>MNIST</a:t>
            </a:r>
            <a:endParaRPr sz="3375" dirty="0"/>
          </a:p>
        </p:txBody>
      </p:sp>
      <p:sp>
        <p:nvSpPr>
          <p:cNvPr id="3" name="object 3"/>
          <p:cNvSpPr/>
          <p:nvPr/>
        </p:nvSpPr>
        <p:spPr>
          <a:xfrm>
            <a:off x="714375" y="214313"/>
            <a:ext cx="7715250" cy="6429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664556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9055" y="1634133"/>
            <a:ext cx="7124105" cy="3497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 indent="6251" algn="ctr">
              <a:lnSpc>
                <a:spcPct val="101000"/>
              </a:lnSpc>
            </a:pPr>
            <a:r>
              <a:rPr sz="5625" spc="538" dirty="0">
                <a:solidFill>
                  <a:srgbClr val="2C3E63"/>
                </a:solidFill>
                <a:latin typeface="Trebuchet MS"/>
                <a:cs typeface="Trebuchet MS"/>
              </a:rPr>
              <a:t>UMAP </a:t>
            </a:r>
            <a:r>
              <a:rPr sz="5625" spc="-32" dirty="0">
                <a:solidFill>
                  <a:srgbClr val="2C3E63"/>
                </a:solidFill>
                <a:latin typeface="Trebuchet MS"/>
                <a:cs typeface="Trebuchet MS"/>
              </a:rPr>
              <a:t>builds  </a:t>
            </a:r>
            <a:r>
              <a:rPr sz="5625" spc="-172" dirty="0">
                <a:solidFill>
                  <a:srgbClr val="2C3E63"/>
                </a:solidFill>
                <a:latin typeface="Trebuchet MS"/>
                <a:cs typeface="Trebuchet MS"/>
              </a:rPr>
              <a:t>mathematical theory </a:t>
            </a:r>
            <a:r>
              <a:rPr sz="5625" spc="-281" dirty="0">
                <a:solidFill>
                  <a:srgbClr val="2C3E63"/>
                </a:solidFill>
                <a:latin typeface="Trebuchet MS"/>
                <a:cs typeface="Trebuchet MS"/>
              </a:rPr>
              <a:t>to  </a:t>
            </a:r>
            <a:r>
              <a:rPr sz="5625" spc="-246" dirty="0">
                <a:solidFill>
                  <a:srgbClr val="2C3E63"/>
                </a:solidFill>
                <a:latin typeface="Trebuchet MS"/>
                <a:cs typeface="Trebuchet MS"/>
              </a:rPr>
              <a:t>justify </a:t>
            </a:r>
            <a:r>
              <a:rPr sz="5625" spc="-292" dirty="0">
                <a:solidFill>
                  <a:srgbClr val="2C3E63"/>
                </a:solidFill>
                <a:latin typeface="Trebuchet MS"/>
                <a:cs typeface="Trebuchet MS"/>
              </a:rPr>
              <a:t>the </a:t>
            </a:r>
            <a:r>
              <a:rPr sz="5625" spc="-98" dirty="0">
                <a:solidFill>
                  <a:srgbClr val="2C3E63"/>
                </a:solidFill>
                <a:latin typeface="Trebuchet MS"/>
                <a:cs typeface="Trebuchet MS"/>
              </a:rPr>
              <a:t>graph </a:t>
            </a:r>
            <a:r>
              <a:rPr sz="5625" spc="-102" dirty="0">
                <a:solidFill>
                  <a:srgbClr val="2C3E63"/>
                </a:solidFill>
                <a:latin typeface="Trebuchet MS"/>
                <a:cs typeface="Trebuchet MS"/>
              </a:rPr>
              <a:t>based  </a:t>
            </a:r>
            <a:r>
              <a:rPr sz="5625" spc="-67" dirty="0">
                <a:solidFill>
                  <a:srgbClr val="2C3E63"/>
                </a:solidFill>
                <a:latin typeface="Trebuchet MS"/>
                <a:cs typeface="Trebuchet MS"/>
              </a:rPr>
              <a:t>approach</a:t>
            </a:r>
            <a:endParaRPr sz="5625">
              <a:latin typeface="Trebuchet MS"/>
              <a:cs typeface="Trebuchet M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222169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535545"/>
            <a:ext cx="7224117" cy="37305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 marL="16966" marR="3572" algn="ctr">
              <a:lnSpc>
                <a:spcPct val="101000"/>
              </a:lnSpc>
            </a:pPr>
            <a:r>
              <a:rPr spc="-309" dirty="0"/>
              <a:t>First, </a:t>
            </a:r>
            <a:r>
              <a:rPr spc="-143" dirty="0"/>
              <a:t>a </a:t>
            </a:r>
            <a:r>
              <a:rPr spc="-305" dirty="0"/>
              <a:t>little </a:t>
            </a:r>
            <a:r>
              <a:rPr spc="-239" dirty="0"/>
              <a:t>bit </a:t>
            </a:r>
            <a:r>
              <a:rPr spc="-204" dirty="0"/>
              <a:t>of  </a:t>
            </a:r>
            <a:r>
              <a:rPr spc="-67" dirty="0"/>
              <a:t>topological </a:t>
            </a:r>
            <a:r>
              <a:rPr spc="-243" dirty="0"/>
              <a:t>data  </a:t>
            </a:r>
            <a:r>
              <a:rPr spc="109" dirty="0"/>
              <a:t>analysis…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89899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6188273" y="809299"/>
            <a:ext cx="2955727" cy="378349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-42" dirty="0"/>
              <a:t>Simplices</a:t>
            </a:r>
          </a:p>
        </p:txBody>
      </p:sp>
      <p:sp>
        <p:nvSpPr>
          <p:cNvPr id="3" name="object 3"/>
          <p:cNvSpPr/>
          <p:nvPr/>
        </p:nvSpPr>
        <p:spPr>
          <a:xfrm>
            <a:off x="1169882" y="2762943"/>
            <a:ext cx="6882593" cy="14496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18233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5078" y="908300"/>
            <a:ext cx="7853839" cy="57529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373420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" y="2057400"/>
            <a:ext cx="8234363" cy="267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662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5788" y="1182425"/>
            <a:ext cx="7915944" cy="4493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2107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5916" y="-59435"/>
            <a:ext cx="8229600" cy="987425"/>
          </a:xfrm>
        </p:spPr>
        <p:txBody>
          <a:bodyPr/>
          <a:lstStyle/>
          <a:p>
            <a:r>
              <a:rPr lang="en-US" dirty="0"/>
              <a:t>SVD – Dimensionality Reduction</a:t>
            </a:r>
          </a:p>
        </p:txBody>
      </p:sp>
      <p:sp>
        <p:nvSpPr>
          <p:cNvPr id="1419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295400"/>
            <a:ext cx="8229600" cy="28384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00FF"/>
                </a:solidFill>
              </a:rPr>
              <a:t>A = U </a:t>
            </a:r>
            <a:r>
              <a:rPr lang="en-US" sz="3600" b="1" dirty="0">
                <a:solidFill>
                  <a:srgbClr val="0000FF"/>
                </a:solidFill>
                <a:latin typeface="Symbol" pitchFamily="18" charset="2"/>
                <a:sym typeface="Symbol"/>
              </a:rPr>
              <a:t></a:t>
            </a:r>
            <a:r>
              <a:rPr lang="en-US" sz="3600" b="1" dirty="0">
                <a:solidFill>
                  <a:srgbClr val="0000FF"/>
                </a:solidFill>
              </a:rPr>
              <a:t> V</a:t>
            </a:r>
            <a:r>
              <a:rPr lang="en-US" sz="3600" b="1" baseline="30000" dirty="0">
                <a:solidFill>
                  <a:srgbClr val="0000FF"/>
                </a:solidFill>
              </a:rPr>
              <a:t>T </a:t>
            </a:r>
            <a:r>
              <a:rPr lang="en-US" sz="3600" b="1" dirty="0">
                <a:solidFill>
                  <a:srgbClr val="0000FF"/>
                </a:solidFill>
              </a:rPr>
              <a:t>- example:</a:t>
            </a:r>
          </a:p>
          <a:p>
            <a:pPr lvl="1">
              <a:lnSpc>
                <a:spcPct val="90000"/>
              </a:lnSpc>
            </a:pPr>
            <a:endParaRPr lang="en-US" b="1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6053137" y="1143000"/>
            <a:ext cx="3548063" cy="2586038"/>
            <a:chOff x="1104" y="1248"/>
            <a:chExt cx="3291" cy="2328"/>
          </a:xfrm>
        </p:grpSpPr>
        <p:pic>
          <p:nvPicPr>
            <p:cNvPr id="27" name="Picture 5" descr="img5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04" y="1248"/>
              <a:ext cx="3291" cy="2328"/>
            </a:xfrm>
            <a:prstGeom prst="rect">
              <a:avLst/>
            </a:prstGeom>
            <a:noFill/>
          </p:spPr>
        </p:pic>
        <p:sp>
          <p:nvSpPr>
            <p:cNvPr id="28" name="Line 6"/>
            <p:cNvSpPr>
              <a:spLocks noChangeShapeType="1"/>
            </p:cNvSpPr>
            <p:nvPr/>
          </p:nvSpPr>
          <p:spPr bwMode="auto">
            <a:xfrm flipV="1">
              <a:off x="1289" y="2891"/>
              <a:ext cx="468" cy="435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9" name="Line 7"/>
          <p:cNvSpPr>
            <a:spLocks noChangeShapeType="1"/>
          </p:cNvSpPr>
          <p:nvPr/>
        </p:nvSpPr>
        <p:spPr bwMode="auto">
          <a:xfrm>
            <a:off x="7433490" y="1768929"/>
            <a:ext cx="258747" cy="266602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Oval 8"/>
          <p:cNvSpPr>
            <a:spLocks noChangeArrowheads="1"/>
          </p:cNvSpPr>
          <p:nvPr/>
        </p:nvSpPr>
        <p:spPr bwMode="auto">
          <a:xfrm>
            <a:off x="7634137" y="1982210"/>
            <a:ext cx="103499" cy="106641"/>
          </a:xfrm>
          <a:prstGeom prst="ellipse">
            <a:avLst/>
          </a:prstGeom>
          <a:noFill/>
          <a:ln w="57150">
            <a:solidFill>
              <a:srgbClr val="00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 Box 11"/>
          <p:cNvSpPr txBox="1">
            <a:spLocks noChangeArrowheads="1"/>
          </p:cNvSpPr>
          <p:nvPr/>
        </p:nvSpPr>
        <p:spPr bwMode="auto">
          <a:xfrm>
            <a:off x="6172944" y="2568933"/>
            <a:ext cx="584200" cy="461665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</a:t>
            </a:r>
            <a:r>
              <a:rPr lang="en-US" b="1" baseline="-250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32" name="Text Box 12"/>
          <p:cNvSpPr txBox="1">
            <a:spLocks noChangeArrowheads="1"/>
          </p:cNvSpPr>
          <p:nvPr/>
        </p:nvSpPr>
        <p:spPr bwMode="auto">
          <a:xfrm>
            <a:off x="8077200" y="1921329"/>
            <a:ext cx="1219200" cy="830997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 type="none" w="sm" len="sm"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first right </a:t>
            </a:r>
            <a:br>
              <a:rPr lang="en-US" sz="1600" b="1" dirty="0">
                <a:latin typeface="Arial" pitchFamily="34" charset="0"/>
                <a:cs typeface="Arial" pitchFamily="34" charset="0"/>
              </a:rPr>
            </a:br>
            <a:r>
              <a:rPr lang="en-US" sz="1600" b="1" dirty="0">
                <a:latin typeface="Arial" pitchFamily="34" charset="0"/>
                <a:cs typeface="Arial" pitchFamily="34" charset="0"/>
              </a:rPr>
              <a:t>singular vector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05637" y="3505200"/>
            <a:ext cx="20955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Movie 1 rating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5040252" y="1999308"/>
            <a:ext cx="205116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Movie 2 rating</a:t>
            </a:r>
          </a:p>
        </p:txBody>
      </p:sp>
      <p:sp>
        <p:nvSpPr>
          <p:cNvPr id="38" name="Oval 21"/>
          <p:cNvSpPr>
            <a:spLocks noChangeArrowheads="1"/>
          </p:cNvSpPr>
          <p:nvPr/>
        </p:nvSpPr>
        <p:spPr bwMode="auto">
          <a:xfrm>
            <a:off x="5448730" y="4114800"/>
            <a:ext cx="762000" cy="533400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Text Box 22"/>
          <p:cNvSpPr txBox="1">
            <a:spLocks noChangeArrowheads="1"/>
          </p:cNvSpPr>
          <p:nvPr/>
        </p:nvSpPr>
        <p:spPr bwMode="auto">
          <a:xfrm>
            <a:off x="3402954" y="2436019"/>
            <a:ext cx="2287807" cy="646331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variance (‘spread’) </a:t>
            </a:r>
            <a:b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on the v</a:t>
            </a:r>
            <a:r>
              <a:rPr lang="en-US" b="1" baseline="-25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axis</a:t>
            </a:r>
          </a:p>
        </p:txBody>
      </p:sp>
      <p:sp>
        <p:nvSpPr>
          <p:cNvPr id="40" name="Line 23"/>
          <p:cNvSpPr>
            <a:spLocks noChangeShapeType="1"/>
          </p:cNvSpPr>
          <p:nvPr/>
        </p:nvSpPr>
        <p:spPr bwMode="auto">
          <a:xfrm>
            <a:off x="5029200" y="3082350"/>
            <a:ext cx="648165" cy="943465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28600" y="3494544"/>
            <a:ext cx="8915400" cy="3268385"/>
            <a:chOff x="228600" y="3494544"/>
            <a:chExt cx="8915400" cy="3268385"/>
          </a:xfrm>
        </p:grpSpPr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65176" y="3494544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11"/>
            <p:cNvSpPr>
              <a:spLocks/>
            </p:cNvSpPr>
            <p:nvPr/>
          </p:nvSpPr>
          <p:spPr bwMode="auto">
            <a:xfrm flipH="1">
              <a:off x="1926336" y="3494544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Text Box 21"/>
            <p:cNvSpPr txBox="1">
              <a:spLocks noChangeArrowheads="1"/>
            </p:cNvSpPr>
            <p:nvPr/>
          </p:nvSpPr>
          <p:spPr bwMode="auto">
            <a:xfrm>
              <a:off x="2149120" y="4417442"/>
              <a:ext cx="401072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=</a:t>
              </a:r>
            </a:p>
          </p:txBody>
        </p:sp>
        <p:sp>
          <p:nvSpPr>
            <p:cNvPr id="58" name="Freeform 30"/>
            <p:cNvSpPr>
              <a:spLocks/>
            </p:cNvSpPr>
            <p:nvPr/>
          </p:nvSpPr>
          <p:spPr bwMode="auto">
            <a:xfrm>
              <a:off x="5428668" y="4133670"/>
              <a:ext cx="228600" cy="1200329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31"/>
            <p:cNvSpPr>
              <a:spLocks/>
            </p:cNvSpPr>
            <p:nvPr/>
          </p:nvSpPr>
          <p:spPr bwMode="auto">
            <a:xfrm flipH="1">
              <a:off x="6952668" y="4133670"/>
              <a:ext cx="228600" cy="120033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Text Box 32"/>
            <p:cNvSpPr txBox="1">
              <a:spLocks noChangeArrowheads="1"/>
            </p:cNvSpPr>
            <p:nvPr/>
          </p:nvSpPr>
          <p:spPr bwMode="auto">
            <a:xfrm>
              <a:off x="4800600" y="447076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61" name="Text Box 35"/>
            <p:cNvSpPr txBox="1">
              <a:spLocks noChangeArrowheads="1"/>
            </p:cNvSpPr>
            <p:nvPr/>
          </p:nvSpPr>
          <p:spPr bwMode="auto">
            <a:xfrm>
              <a:off x="7537021" y="447812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62" name="Freeform 36"/>
            <p:cNvSpPr>
              <a:spLocks/>
            </p:cNvSpPr>
            <p:nvPr/>
          </p:nvSpPr>
          <p:spPr bwMode="auto">
            <a:xfrm>
              <a:off x="5330672" y="5648873"/>
              <a:ext cx="155728" cy="1037856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37"/>
            <p:cNvSpPr>
              <a:spLocks/>
            </p:cNvSpPr>
            <p:nvPr/>
          </p:nvSpPr>
          <p:spPr bwMode="auto">
            <a:xfrm flipH="1">
              <a:off x="8915400" y="5590457"/>
              <a:ext cx="152400" cy="1106928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28600" y="3494544"/>
              <a:ext cx="198452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1   1   1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3   3   3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4   4   4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5   5   5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0   0   0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2   2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2365528" y="3494544"/>
              <a:ext cx="2514600" cy="2677656"/>
              <a:chOff x="2971800" y="3018528"/>
              <a:chExt cx="2514600" cy="2677656"/>
            </a:xfrm>
          </p:grpSpPr>
          <p:sp>
            <p:nvSpPr>
              <p:cNvPr id="68" name="Freeform 19"/>
              <p:cNvSpPr>
                <a:spLocks/>
              </p:cNvSpPr>
              <p:nvPr/>
            </p:nvSpPr>
            <p:spPr bwMode="auto">
              <a:xfrm flipH="1">
                <a:off x="5181600" y="3055104"/>
                <a:ext cx="1524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20"/>
              <p:cNvSpPr>
                <a:spLocks/>
              </p:cNvSpPr>
              <p:nvPr/>
            </p:nvSpPr>
            <p:spPr bwMode="auto">
              <a:xfrm>
                <a:off x="3105912" y="3044952"/>
                <a:ext cx="2286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971800" y="3018528"/>
                <a:ext cx="251460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0.13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0.02  -0.01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0.41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0.07  -0.03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0.55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0.09  -0.04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0.68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0.11  -0.05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0.15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-0.59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-0.73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-0.67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-0.29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0.32</a:t>
                </a:r>
              </a:p>
            </p:txBody>
          </p:sp>
        </p:grpSp>
        <p:sp>
          <p:nvSpPr>
            <p:cNvPr id="66" name="Rectangle 65"/>
            <p:cNvSpPr/>
            <p:nvPr/>
          </p:nvSpPr>
          <p:spPr>
            <a:xfrm>
              <a:off x="5409618" y="4133671"/>
              <a:ext cx="198452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12.4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0     0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9.5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0       0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1.3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34000" y="5562600"/>
              <a:ext cx="38100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0.56   0.59  0.56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0.09    0.09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0.12  -0.02  0.12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-0.69  -0.69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0.40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-0.80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0.40   0.09    0.09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6712719"/>
      </p:ext>
    </p:extLst>
  </p:cSld>
  <p:clrMapOvr>
    <a:masterClrMapping/>
  </p:clrMapOvr>
  <p:transition/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6379" y="1182755"/>
            <a:ext cx="7914765" cy="4492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06178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5213" y="1182103"/>
            <a:ext cx="7917097" cy="44938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833616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7281" y="1634133"/>
            <a:ext cx="6926759" cy="3497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 algn="ctr">
              <a:lnSpc>
                <a:spcPct val="101000"/>
              </a:lnSpc>
            </a:pPr>
            <a:r>
              <a:rPr sz="5625" spc="-260" dirty="0">
                <a:solidFill>
                  <a:srgbClr val="2C3E63"/>
                </a:solidFill>
                <a:latin typeface="Trebuchet MS"/>
                <a:cs typeface="Trebuchet MS"/>
              </a:rPr>
              <a:t>If </a:t>
            </a:r>
            <a:r>
              <a:rPr sz="5625" spc="-292" dirty="0">
                <a:solidFill>
                  <a:srgbClr val="2C3E63"/>
                </a:solidFill>
                <a:latin typeface="Trebuchet MS"/>
                <a:cs typeface="Trebuchet MS"/>
              </a:rPr>
              <a:t>the </a:t>
            </a:r>
            <a:r>
              <a:rPr sz="5625" spc="-243" dirty="0">
                <a:solidFill>
                  <a:srgbClr val="2C3E63"/>
                </a:solidFill>
                <a:latin typeface="Trebuchet MS"/>
                <a:cs typeface="Trebuchet MS"/>
              </a:rPr>
              <a:t>data </a:t>
            </a:r>
            <a:r>
              <a:rPr sz="5625" spc="-67" dirty="0">
                <a:solidFill>
                  <a:srgbClr val="2C3E63"/>
                </a:solidFill>
                <a:latin typeface="Trebuchet MS"/>
                <a:cs typeface="Trebuchet MS"/>
              </a:rPr>
              <a:t>is </a:t>
            </a:r>
            <a:r>
              <a:rPr sz="5625" spc="-77" dirty="0">
                <a:solidFill>
                  <a:srgbClr val="2C3E63"/>
                </a:solidFill>
                <a:latin typeface="Trebuchet MS"/>
                <a:cs typeface="Trebuchet MS"/>
              </a:rPr>
              <a:t>uniformly  </a:t>
            </a:r>
            <a:r>
              <a:rPr sz="5625" spc="-186" dirty="0">
                <a:solidFill>
                  <a:srgbClr val="2C3E63"/>
                </a:solidFill>
                <a:latin typeface="Trebuchet MS"/>
                <a:cs typeface="Trebuchet MS"/>
              </a:rPr>
              <a:t>distributed </a:t>
            </a:r>
            <a:r>
              <a:rPr sz="5625" spc="80" dirty="0">
                <a:solidFill>
                  <a:srgbClr val="2C3E63"/>
                </a:solidFill>
                <a:latin typeface="Trebuchet MS"/>
                <a:cs typeface="Trebuchet MS"/>
              </a:rPr>
              <a:t>on </a:t>
            </a:r>
            <a:r>
              <a:rPr sz="5625" spc="-292" dirty="0">
                <a:solidFill>
                  <a:srgbClr val="2C3E63"/>
                </a:solidFill>
                <a:latin typeface="Trebuchet MS"/>
                <a:cs typeface="Trebuchet MS"/>
              </a:rPr>
              <a:t>the  </a:t>
            </a:r>
            <a:r>
              <a:rPr sz="5625" spc="-80" dirty="0">
                <a:solidFill>
                  <a:srgbClr val="2C3E63"/>
                </a:solidFill>
                <a:latin typeface="Trebuchet MS"/>
                <a:cs typeface="Trebuchet MS"/>
              </a:rPr>
              <a:t>manifold </a:t>
            </a:r>
            <a:r>
              <a:rPr sz="5625" spc="-204" dirty="0">
                <a:solidFill>
                  <a:srgbClr val="2C3E63"/>
                </a:solidFill>
                <a:latin typeface="Trebuchet MS"/>
                <a:cs typeface="Trebuchet MS"/>
              </a:rPr>
              <a:t>then </a:t>
            </a:r>
            <a:r>
              <a:rPr sz="5625" spc="-292" dirty="0">
                <a:solidFill>
                  <a:srgbClr val="2C3E63"/>
                </a:solidFill>
                <a:latin typeface="Trebuchet MS"/>
                <a:cs typeface="Trebuchet MS"/>
              </a:rPr>
              <a:t>the  </a:t>
            </a:r>
            <a:r>
              <a:rPr sz="5625" spc="-105" dirty="0">
                <a:solidFill>
                  <a:srgbClr val="2C3E63"/>
                </a:solidFill>
                <a:latin typeface="Trebuchet MS"/>
                <a:cs typeface="Trebuchet MS"/>
              </a:rPr>
              <a:t>cover </a:t>
            </a:r>
            <a:r>
              <a:rPr sz="5625" spc="-11" dirty="0">
                <a:solidFill>
                  <a:srgbClr val="2C3E63"/>
                </a:solidFill>
                <a:latin typeface="Trebuchet MS"/>
                <a:cs typeface="Trebuchet MS"/>
              </a:rPr>
              <a:t>will </a:t>
            </a:r>
            <a:r>
              <a:rPr sz="5625" spc="-134" dirty="0">
                <a:solidFill>
                  <a:srgbClr val="2C3E63"/>
                </a:solidFill>
                <a:latin typeface="Trebuchet MS"/>
                <a:cs typeface="Trebuchet MS"/>
              </a:rPr>
              <a:t>be</a:t>
            </a:r>
            <a:r>
              <a:rPr sz="5625" spc="-313" dirty="0">
                <a:solidFill>
                  <a:srgbClr val="2C3E63"/>
                </a:solidFill>
                <a:latin typeface="Trebuchet MS"/>
                <a:cs typeface="Trebuchet MS"/>
              </a:rPr>
              <a:t> </a:t>
            </a:r>
            <a:r>
              <a:rPr sz="5625" spc="-120" dirty="0">
                <a:solidFill>
                  <a:srgbClr val="2C3E63"/>
                </a:solidFill>
                <a:latin typeface="Trebuchet MS"/>
                <a:cs typeface="Trebuchet MS"/>
              </a:rPr>
              <a:t>“good”</a:t>
            </a:r>
            <a:endParaRPr sz="5625">
              <a:latin typeface="Trebuchet MS"/>
              <a:cs typeface="Trebuchet M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84418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1625" y="1817192"/>
            <a:ext cx="6009680" cy="32236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007551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84701"/>
            <a:ext cx="7224117" cy="823895"/>
          </a:xfrm>
          <a:prstGeom prst="rect">
            <a:avLst/>
          </a:prstGeom>
        </p:spPr>
        <p:txBody>
          <a:bodyPr vert="horz" wrap="square" lIns="0" tIns="446484" rIns="0" bIns="0" rtlCol="0" anchor="b" anchorCtr="0">
            <a:spAutoFit/>
          </a:bodyPr>
          <a:lstStyle/>
          <a:p>
            <a:pPr marL="1169747" marR="3572" indent="-232164">
              <a:lnSpc>
                <a:spcPct val="101000"/>
              </a:lnSpc>
            </a:pPr>
            <a:r>
              <a:rPr spc="169" dirty="0"/>
              <a:t>When </a:t>
            </a:r>
            <a:r>
              <a:rPr spc="-67" dirty="0"/>
              <a:t>is </a:t>
            </a:r>
            <a:r>
              <a:rPr spc="-243" dirty="0"/>
              <a:t>data</a:t>
            </a:r>
            <a:r>
              <a:rPr spc="-534" dirty="0"/>
              <a:t> </a:t>
            </a:r>
            <a:r>
              <a:rPr spc="-358" dirty="0"/>
              <a:t>that  </a:t>
            </a:r>
            <a:r>
              <a:rPr spc="-46" dirty="0"/>
              <a:t>nicely</a:t>
            </a:r>
            <a:r>
              <a:rPr spc="-165" dirty="0"/>
              <a:t> </a:t>
            </a:r>
            <a:r>
              <a:rPr spc="-84" dirty="0"/>
              <a:t>behaved?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595057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00250" y="1723430"/>
            <a:ext cx="5148858" cy="3323800"/>
          </a:xfrm>
          <a:prstGeom prst="rect">
            <a:avLst/>
          </a:prstGeom>
        </p:spPr>
        <p:txBody>
          <a:bodyPr vert="horz" wrap="square" lIns="0" tIns="1339" rIns="0" bIns="0" rtlCol="0">
            <a:spAutoFit/>
          </a:bodyPr>
          <a:lstStyle/>
          <a:p>
            <a:pPr marL="8929" marR="3572" indent="-9376" algn="ctr">
              <a:lnSpc>
                <a:spcPct val="100899"/>
              </a:lnSpc>
              <a:spcBef>
                <a:spcPts val="11"/>
              </a:spcBef>
            </a:pPr>
            <a:r>
              <a:rPr sz="5344" spc="-63" dirty="0">
                <a:solidFill>
                  <a:srgbClr val="90A2C7"/>
                </a:solidFill>
                <a:latin typeface="Trebuchet MS"/>
                <a:cs typeface="Trebuchet MS"/>
              </a:rPr>
              <a:t>Assumption:  </a:t>
            </a:r>
            <a:r>
              <a:rPr sz="5344" spc="-7" dirty="0">
                <a:solidFill>
                  <a:srgbClr val="2C3E63"/>
                </a:solidFill>
                <a:latin typeface="Trebuchet MS"/>
                <a:cs typeface="Trebuchet MS"/>
              </a:rPr>
              <a:t>Data </a:t>
            </a:r>
            <a:r>
              <a:rPr sz="5344" spc="-63" dirty="0">
                <a:solidFill>
                  <a:srgbClr val="2C3E63"/>
                </a:solidFill>
                <a:latin typeface="Trebuchet MS"/>
                <a:cs typeface="Trebuchet MS"/>
              </a:rPr>
              <a:t>is </a:t>
            </a:r>
            <a:r>
              <a:rPr sz="5344" spc="-74" dirty="0">
                <a:solidFill>
                  <a:srgbClr val="2C3E63"/>
                </a:solidFill>
                <a:latin typeface="Trebuchet MS"/>
                <a:cs typeface="Trebuchet MS"/>
              </a:rPr>
              <a:t>uniformly  </a:t>
            </a:r>
            <a:r>
              <a:rPr sz="5344" spc="-176" dirty="0">
                <a:solidFill>
                  <a:srgbClr val="2C3E63"/>
                </a:solidFill>
                <a:latin typeface="Trebuchet MS"/>
                <a:cs typeface="Trebuchet MS"/>
              </a:rPr>
              <a:t>distributed</a:t>
            </a:r>
            <a:r>
              <a:rPr sz="5344" spc="-158" dirty="0">
                <a:solidFill>
                  <a:srgbClr val="2C3E63"/>
                </a:solidFill>
                <a:latin typeface="Trebuchet MS"/>
                <a:cs typeface="Trebuchet MS"/>
              </a:rPr>
              <a:t> </a:t>
            </a:r>
            <a:r>
              <a:rPr sz="5344" spc="77" dirty="0">
                <a:solidFill>
                  <a:srgbClr val="2C3E63"/>
                </a:solidFill>
                <a:latin typeface="Trebuchet MS"/>
                <a:cs typeface="Trebuchet MS"/>
              </a:rPr>
              <a:t>on</a:t>
            </a:r>
            <a:r>
              <a:rPr sz="5344" spc="-158" dirty="0">
                <a:solidFill>
                  <a:srgbClr val="2C3E63"/>
                </a:solidFill>
                <a:latin typeface="Trebuchet MS"/>
                <a:cs typeface="Trebuchet MS"/>
              </a:rPr>
              <a:t> </a:t>
            </a:r>
            <a:r>
              <a:rPr sz="5344" spc="-278" dirty="0">
                <a:solidFill>
                  <a:srgbClr val="2C3E63"/>
                </a:solidFill>
                <a:latin typeface="Trebuchet MS"/>
                <a:cs typeface="Trebuchet MS"/>
              </a:rPr>
              <a:t>the </a:t>
            </a:r>
            <a:r>
              <a:rPr sz="5344" spc="-169" dirty="0">
                <a:solidFill>
                  <a:srgbClr val="2C3E63"/>
                </a:solidFill>
                <a:latin typeface="Trebuchet MS"/>
                <a:cs typeface="Trebuchet MS"/>
              </a:rPr>
              <a:t> </a:t>
            </a:r>
            <a:r>
              <a:rPr sz="5344" spc="-74" dirty="0">
                <a:solidFill>
                  <a:srgbClr val="2C3E63"/>
                </a:solidFill>
                <a:latin typeface="Trebuchet MS"/>
                <a:cs typeface="Trebuchet MS"/>
              </a:rPr>
              <a:t>manifold</a:t>
            </a:r>
            <a:endParaRPr sz="5344">
              <a:latin typeface="Trebuchet MS"/>
              <a:cs typeface="Trebuchet M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66828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3703" y="1643063"/>
            <a:ext cx="7045523" cy="3497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 indent="-16519" algn="ctr">
              <a:lnSpc>
                <a:spcPct val="101000"/>
              </a:lnSpc>
            </a:pPr>
            <a:r>
              <a:rPr sz="5625" spc="-18" dirty="0">
                <a:solidFill>
                  <a:srgbClr val="2C3E63"/>
                </a:solidFill>
                <a:latin typeface="Trebuchet MS"/>
                <a:cs typeface="Trebuchet MS"/>
              </a:rPr>
              <a:t>Define </a:t>
            </a:r>
            <a:r>
              <a:rPr sz="5625" spc="-143" dirty="0">
                <a:solidFill>
                  <a:srgbClr val="2C3E63"/>
                </a:solidFill>
                <a:latin typeface="Trebuchet MS"/>
                <a:cs typeface="Trebuchet MS"/>
              </a:rPr>
              <a:t>a </a:t>
            </a:r>
            <a:r>
              <a:rPr sz="5625" spc="-28" dirty="0">
                <a:solidFill>
                  <a:srgbClr val="2C3E63"/>
                </a:solidFill>
                <a:latin typeface="Trebuchet MS"/>
                <a:cs typeface="Trebuchet MS"/>
              </a:rPr>
              <a:t>Riemannian  </a:t>
            </a:r>
            <a:r>
              <a:rPr sz="5625" spc="-207" dirty="0">
                <a:solidFill>
                  <a:srgbClr val="2C3E63"/>
                </a:solidFill>
                <a:latin typeface="Trebuchet MS"/>
                <a:cs typeface="Trebuchet MS"/>
              </a:rPr>
              <a:t>metric </a:t>
            </a:r>
            <a:r>
              <a:rPr sz="5625" spc="80" dirty="0">
                <a:solidFill>
                  <a:srgbClr val="2C3E63"/>
                </a:solidFill>
                <a:latin typeface="Trebuchet MS"/>
                <a:cs typeface="Trebuchet MS"/>
              </a:rPr>
              <a:t>on </a:t>
            </a:r>
            <a:r>
              <a:rPr sz="5625" spc="-292" dirty="0">
                <a:solidFill>
                  <a:srgbClr val="2C3E63"/>
                </a:solidFill>
                <a:latin typeface="Trebuchet MS"/>
                <a:cs typeface="Trebuchet MS"/>
              </a:rPr>
              <a:t>the</a:t>
            </a:r>
            <a:r>
              <a:rPr sz="5625" spc="-299" dirty="0">
                <a:solidFill>
                  <a:srgbClr val="2C3E63"/>
                </a:solidFill>
                <a:latin typeface="Trebuchet MS"/>
                <a:cs typeface="Trebuchet MS"/>
              </a:rPr>
              <a:t> </a:t>
            </a:r>
            <a:r>
              <a:rPr sz="5625" spc="-80" dirty="0">
                <a:solidFill>
                  <a:srgbClr val="2C3E63"/>
                </a:solidFill>
                <a:latin typeface="Trebuchet MS"/>
                <a:cs typeface="Trebuchet MS"/>
              </a:rPr>
              <a:t>manifold  </a:t>
            </a:r>
            <a:r>
              <a:rPr sz="5625" spc="-281" dirty="0">
                <a:solidFill>
                  <a:srgbClr val="2C3E63"/>
                </a:solidFill>
                <a:latin typeface="Trebuchet MS"/>
                <a:cs typeface="Trebuchet MS"/>
              </a:rPr>
              <a:t>to </a:t>
            </a:r>
            <a:r>
              <a:rPr sz="5625" spc="-102" dirty="0">
                <a:solidFill>
                  <a:srgbClr val="2C3E63"/>
                </a:solidFill>
                <a:latin typeface="Trebuchet MS"/>
                <a:cs typeface="Trebuchet MS"/>
              </a:rPr>
              <a:t>make </a:t>
            </a:r>
            <a:r>
              <a:rPr sz="5625" spc="-186" dirty="0">
                <a:solidFill>
                  <a:srgbClr val="2C3E63"/>
                </a:solidFill>
                <a:latin typeface="Trebuchet MS"/>
                <a:cs typeface="Trebuchet MS"/>
              </a:rPr>
              <a:t>this  </a:t>
            </a:r>
            <a:r>
              <a:rPr sz="5625" spc="-80" dirty="0">
                <a:solidFill>
                  <a:srgbClr val="2C3E63"/>
                </a:solidFill>
                <a:latin typeface="Trebuchet MS"/>
                <a:cs typeface="Trebuchet MS"/>
              </a:rPr>
              <a:t>assumption</a:t>
            </a:r>
            <a:r>
              <a:rPr sz="5625" spc="-143" dirty="0">
                <a:solidFill>
                  <a:srgbClr val="2C3E63"/>
                </a:solidFill>
                <a:latin typeface="Trebuchet MS"/>
                <a:cs typeface="Trebuchet MS"/>
              </a:rPr>
              <a:t> </a:t>
            </a:r>
            <a:r>
              <a:rPr sz="5625" spc="-295" dirty="0">
                <a:solidFill>
                  <a:srgbClr val="2C3E63"/>
                </a:solidFill>
                <a:latin typeface="Trebuchet MS"/>
                <a:cs typeface="Trebuchet MS"/>
              </a:rPr>
              <a:t>true</a:t>
            </a:r>
            <a:endParaRPr sz="5625">
              <a:latin typeface="Trebuchet MS"/>
              <a:cs typeface="Trebuchet M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770675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6668"/>
            <a:ext cx="9144000" cy="64646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073832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6090" y="1723430"/>
            <a:ext cx="6009680" cy="3411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2833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162494"/>
            <a:ext cx="7224117" cy="74610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 marL="17859" marR="3572" indent="-5804" algn="ctr">
              <a:lnSpc>
                <a:spcPct val="101000"/>
              </a:lnSpc>
            </a:pPr>
            <a:r>
              <a:rPr spc="236" dirty="0"/>
              <a:t>Why </a:t>
            </a:r>
            <a:r>
              <a:rPr spc="-25" dirty="0"/>
              <a:t>choose </a:t>
            </a:r>
            <a:r>
              <a:rPr spc="-143" dirty="0"/>
              <a:t>a </a:t>
            </a:r>
            <a:r>
              <a:rPr spc="-165" dirty="0"/>
              <a:t>fixed  </a:t>
            </a:r>
            <a:r>
              <a:rPr spc="-70" dirty="0"/>
              <a:t>radius? </a:t>
            </a:r>
            <a:r>
              <a:rPr spc="236" dirty="0"/>
              <a:t>Why </a:t>
            </a:r>
            <a:r>
              <a:rPr spc="-169" dirty="0"/>
              <a:t>not </a:t>
            </a:r>
            <a:r>
              <a:rPr spc="-134" dirty="0"/>
              <a:t>have</a:t>
            </a:r>
            <a:r>
              <a:rPr spc="-784" dirty="0"/>
              <a:t> </a:t>
            </a:r>
            <a:r>
              <a:rPr spc="-143" dirty="0"/>
              <a:t>a  </a:t>
            </a:r>
            <a:r>
              <a:rPr spc="-28" dirty="0"/>
              <a:t>fuzzy</a:t>
            </a:r>
            <a:r>
              <a:rPr spc="-141" dirty="0"/>
              <a:t> </a:t>
            </a:r>
            <a:r>
              <a:rPr spc="-67" dirty="0"/>
              <a:t>cover?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769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5916" y="-59871"/>
            <a:ext cx="8229600" cy="987425"/>
          </a:xfrm>
        </p:spPr>
        <p:txBody>
          <a:bodyPr/>
          <a:lstStyle/>
          <a:p>
            <a:r>
              <a:rPr lang="en-US" dirty="0"/>
              <a:t>SVD – Dimensionality Reduction</a:t>
            </a:r>
          </a:p>
        </p:txBody>
      </p:sp>
      <p:sp>
        <p:nvSpPr>
          <p:cNvPr id="1419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295400"/>
            <a:ext cx="8229600" cy="2838450"/>
          </a:xfrm>
        </p:spPr>
        <p:txBody>
          <a:bodyPr/>
          <a:lstStyle/>
          <a:p>
            <a:pPr marL="118872" indent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0000FF"/>
                </a:solidFill>
              </a:rPr>
              <a:t>A = U </a:t>
            </a:r>
            <a:r>
              <a:rPr lang="en-US" sz="3600" b="1" dirty="0">
                <a:solidFill>
                  <a:srgbClr val="0000FF"/>
                </a:solidFill>
                <a:latin typeface="Symbol" pitchFamily="18" charset="2"/>
                <a:sym typeface="Symbol"/>
              </a:rPr>
              <a:t></a:t>
            </a:r>
            <a:r>
              <a:rPr lang="en-US" sz="3600" b="1" dirty="0">
                <a:solidFill>
                  <a:srgbClr val="0000FF"/>
                </a:solidFill>
              </a:rPr>
              <a:t> V</a:t>
            </a:r>
            <a:r>
              <a:rPr lang="en-US" sz="3600" b="1" baseline="30000" dirty="0">
                <a:solidFill>
                  <a:srgbClr val="0000FF"/>
                </a:solidFill>
              </a:rPr>
              <a:t>T </a:t>
            </a:r>
            <a:r>
              <a:rPr lang="en-US" sz="3600" b="1" dirty="0">
                <a:solidFill>
                  <a:srgbClr val="0000FF"/>
                </a:solidFill>
              </a:rPr>
              <a:t>- example: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FF0066"/>
                </a:solidFill>
              </a:rPr>
              <a:t>U </a:t>
            </a:r>
            <a:r>
              <a:rPr lang="en-US" b="1" dirty="0">
                <a:solidFill>
                  <a:srgbClr val="FF0066"/>
                </a:solidFill>
                <a:latin typeface="Symbol" pitchFamily="18" charset="2"/>
                <a:sym typeface="Symbol"/>
              </a:rPr>
              <a:t></a:t>
            </a:r>
            <a:r>
              <a:rPr lang="en-US" dirty="0">
                <a:solidFill>
                  <a:srgbClr val="FF0066"/>
                </a:solidFill>
                <a:latin typeface="Symbol" pitchFamily="18" charset="2"/>
                <a:sym typeface="Symbol"/>
              </a:rPr>
              <a:t>:</a:t>
            </a:r>
            <a:r>
              <a:rPr lang="en-US" dirty="0">
                <a:solidFill>
                  <a:srgbClr val="FF0066"/>
                </a:solidFill>
              </a:rPr>
              <a:t>  </a:t>
            </a:r>
            <a:r>
              <a:rPr lang="en-US" dirty="0"/>
              <a:t>Gives the coordinates </a:t>
            </a:r>
            <a:br>
              <a:rPr lang="en-US" dirty="0"/>
            </a:br>
            <a:r>
              <a:rPr lang="en-US" dirty="0"/>
              <a:t>of the points in the </a:t>
            </a:r>
            <a:br>
              <a:rPr lang="en-US" dirty="0"/>
            </a:br>
            <a:r>
              <a:rPr lang="en-US" dirty="0"/>
              <a:t>projection axis</a:t>
            </a:r>
          </a:p>
          <a:p>
            <a:pPr lvl="1">
              <a:lnSpc>
                <a:spcPct val="90000"/>
              </a:lnSpc>
            </a:pPr>
            <a:endParaRPr lang="en-US" b="1" dirty="0">
              <a:solidFill>
                <a:srgbClr val="0000FF"/>
              </a:solidFill>
            </a:endParaRPr>
          </a:p>
          <a:p>
            <a:pPr lvl="1">
              <a:lnSpc>
                <a:spcPct val="90000"/>
              </a:lnSpc>
            </a:pPr>
            <a:endParaRPr lang="en-US" b="1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6053137" y="1143000"/>
            <a:ext cx="3548063" cy="2586038"/>
            <a:chOff x="1104" y="1248"/>
            <a:chExt cx="3291" cy="2328"/>
          </a:xfrm>
        </p:grpSpPr>
        <p:pic>
          <p:nvPicPr>
            <p:cNvPr id="27" name="Picture 5" descr="img5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04" y="1248"/>
              <a:ext cx="3291" cy="2328"/>
            </a:xfrm>
            <a:prstGeom prst="rect">
              <a:avLst/>
            </a:prstGeom>
            <a:noFill/>
          </p:spPr>
        </p:pic>
        <p:sp>
          <p:nvSpPr>
            <p:cNvPr id="28" name="Line 6"/>
            <p:cNvSpPr>
              <a:spLocks noChangeShapeType="1"/>
            </p:cNvSpPr>
            <p:nvPr/>
          </p:nvSpPr>
          <p:spPr bwMode="auto">
            <a:xfrm flipV="1">
              <a:off x="1289" y="2891"/>
              <a:ext cx="468" cy="435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9" name="Line 7"/>
          <p:cNvSpPr>
            <a:spLocks noChangeShapeType="1"/>
          </p:cNvSpPr>
          <p:nvPr/>
        </p:nvSpPr>
        <p:spPr bwMode="auto">
          <a:xfrm>
            <a:off x="7433490" y="1768929"/>
            <a:ext cx="258747" cy="266602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Oval 8"/>
          <p:cNvSpPr>
            <a:spLocks noChangeArrowheads="1"/>
          </p:cNvSpPr>
          <p:nvPr/>
        </p:nvSpPr>
        <p:spPr bwMode="auto">
          <a:xfrm>
            <a:off x="7634137" y="1982210"/>
            <a:ext cx="103499" cy="106641"/>
          </a:xfrm>
          <a:prstGeom prst="ellipse">
            <a:avLst/>
          </a:prstGeom>
          <a:noFill/>
          <a:ln w="57150">
            <a:solidFill>
              <a:srgbClr val="00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 Box 11"/>
          <p:cNvSpPr txBox="1">
            <a:spLocks noChangeArrowheads="1"/>
          </p:cNvSpPr>
          <p:nvPr/>
        </p:nvSpPr>
        <p:spPr bwMode="auto">
          <a:xfrm>
            <a:off x="6172944" y="2661080"/>
            <a:ext cx="584200" cy="461665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</a:t>
            </a:r>
            <a:r>
              <a:rPr lang="en-US" b="1" baseline="-250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32" name="Text Box 12"/>
          <p:cNvSpPr txBox="1">
            <a:spLocks noChangeArrowheads="1"/>
          </p:cNvSpPr>
          <p:nvPr/>
        </p:nvSpPr>
        <p:spPr bwMode="auto">
          <a:xfrm>
            <a:off x="8077200" y="1921329"/>
            <a:ext cx="1219200" cy="830997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 type="none" w="sm" len="sm"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first right </a:t>
            </a:r>
            <a:br>
              <a:rPr lang="en-US" sz="1600" b="1" dirty="0">
                <a:latin typeface="Arial" pitchFamily="34" charset="0"/>
                <a:cs typeface="Arial" pitchFamily="34" charset="0"/>
              </a:rPr>
            </a:br>
            <a:r>
              <a:rPr lang="en-US" sz="1600" b="1" dirty="0">
                <a:latin typeface="Arial" pitchFamily="34" charset="0"/>
                <a:cs typeface="Arial" pitchFamily="34" charset="0"/>
              </a:rPr>
              <a:t>singular vector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05637" y="3505200"/>
            <a:ext cx="20955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Movie 1 rating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5040252" y="1999308"/>
            <a:ext cx="205116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Movie 2 rating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28600" y="3494544"/>
            <a:ext cx="8763000" cy="3297912"/>
            <a:chOff x="228600" y="3494544"/>
            <a:chExt cx="8763000" cy="3297912"/>
          </a:xfrm>
        </p:grpSpPr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265176" y="3494544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 flipH="1">
              <a:off x="1926336" y="3494544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36"/>
            <p:cNvSpPr>
              <a:spLocks/>
            </p:cNvSpPr>
            <p:nvPr/>
          </p:nvSpPr>
          <p:spPr bwMode="auto">
            <a:xfrm>
              <a:off x="6019800" y="4160823"/>
              <a:ext cx="135047" cy="2536562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48" name="Freeform 37"/>
            <p:cNvSpPr>
              <a:spLocks/>
            </p:cNvSpPr>
            <p:nvPr/>
          </p:nvSpPr>
          <p:spPr bwMode="auto">
            <a:xfrm flipH="1">
              <a:off x="8382000" y="4160823"/>
              <a:ext cx="152400" cy="2536562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28600" y="3494544"/>
              <a:ext cx="198452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1   1   1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3   3   3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4   4   4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5   5   5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0   0   0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2   2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019800" y="4114800"/>
              <a:ext cx="2971800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1.61    0.19   -0.01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5.08    0.66   -0.03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6.82    0.85   -0.05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8.43    1.04   -0.06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1.86   -5.60    0.84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0.86   -6.93   -0.87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0.86   -2.75    0.41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896184" y="3524071"/>
            <a:ext cx="3000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Projection of users on the “Sci-Fi” axis </a:t>
            </a:r>
            <a:r>
              <a:rPr lang="en-US" sz="2400" b="1" dirty="0">
                <a:latin typeface="Symbol" pitchFamily="18" charset="2"/>
                <a:sym typeface="Symbol"/>
              </a:rPr>
              <a:t>(</a:t>
            </a:r>
            <a:r>
              <a:rPr lang="en-US" sz="2400" b="1" dirty="0"/>
              <a:t>U </a:t>
            </a:r>
            <a:r>
              <a:rPr lang="en-US" sz="2400" b="1" dirty="0">
                <a:latin typeface="Symbol" pitchFamily="18" charset="2"/>
                <a:sym typeface="Symbol"/>
              </a:rPr>
              <a:t>)</a:t>
            </a:r>
            <a:r>
              <a:rPr lang="en-US" sz="2400" b="1" baseline="30000" dirty="0">
                <a:latin typeface="Symbol" pitchFamily="18" charset="2"/>
                <a:sym typeface="Symbol"/>
              </a:rPr>
              <a:t> T</a:t>
            </a:r>
            <a:r>
              <a:rPr lang="en-US" sz="24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:</a:t>
            </a:r>
            <a:endParaRPr lang="en-US" sz="2400" b="1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0" y="4160823"/>
            <a:ext cx="636488" cy="2536562"/>
          </a:xfrm>
          <a:prstGeom prst="rect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029200" y="4419600"/>
            <a:ext cx="1036636" cy="533400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601646"/>
      </p:ext>
    </p:extLst>
  </p:cSld>
  <p:clrMapOvr>
    <a:masterClrMapping/>
  </p:clrMapOvr>
  <p:transition/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6665" y="2301697"/>
            <a:ext cx="7689354" cy="2151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algn="just">
              <a:spcBef>
                <a:spcPts val="70"/>
              </a:spcBef>
            </a:pPr>
            <a:r>
              <a:rPr sz="3480" b="1" spc="-91" dirty="0">
                <a:solidFill>
                  <a:srgbClr val="212E50"/>
                </a:solidFill>
                <a:latin typeface="Georgia"/>
                <a:cs typeface="Georgia"/>
              </a:rPr>
              <a:t>Theorem </a:t>
            </a:r>
            <a:r>
              <a:rPr sz="3480" b="1" spc="-179" dirty="0">
                <a:solidFill>
                  <a:srgbClr val="212E50"/>
                </a:solidFill>
                <a:latin typeface="Georgia"/>
                <a:cs typeface="Georgia"/>
              </a:rPr>
              <a:t>2 </a:t>
            </a:r>
            <a:r>
              <a:rPr sz="3480" spc="179" dirty="0">
                <a:solidFill>
                  <a:srgbClr val="212E50"/>
                </a:solidFill>
                <a:latin typeface="Times New Roman"/>
                <a:cs typeface="Times New Roman"/>
              </a:rPr>
              <a:t>(UMAP </a:t>
            </a:r>
            <a:r>
              <a:rPr sz="3480" spc="123" dirty="0">
                <a:solidFill>
                  <a:srgbClr val="212E50"/>
                </a:solidFill>
                <a:latin typeface="Times New Roman"/>
                <a:cs typeface="Times New Roman"/>
              </a:rPr>
              <a:t>Adjunction)</a:t>
            </a:r>
            <a:r>
              <a:rPr sz="3480" b="1" spc="123" dirty="0">
                <a:solidFill>
                  <a:srgbClr val="212E50"/>
                </a:solidFill>
                <a:latin typeface="Georgia"/>
                <a:cs typeface="Georgia"/>
              </a:rPr>
              <a:t>. </a:t>
            </a:r>
            <a:r>
              <a:rPr sz="3480" i="1" spc="214" dirty="0">
                <a:solidFill>
                  <a:srgbClr val="212E50"/>
                </a:solidFill>
                <a:latin typeface="Times New Roman"/>
                <a:cs typeface="Times New Roman"/>
              </a:rPr>
              <a:t>The  </a:t>
            </a:r>
            <a:r>
              <a:rPr sz="3480" i="1" spc="112" dirty="0">
                <a:solidFill>
                  <a:srgbClr val="212E50"/>
                </a:solidFill>
                <a:latin typeface="Times New Roman"/>
                <a:cs typeface="Times New Roman"/>
              </a:rPr>
              <a:t>functors </a:t>
            </a:r>
            <a:r>
              <a:rPr sz="3480" spc="-88" dirty="0">
                <a:solidFill>
                  <a:srgbClr val="212E50"/>
                </a:solidFill>
                <a:latin typeface="Trebuchet MS"/>
                <a:cs typeface="Trebuchet MS"/>
              </a:rPr>
              <a:t>FinReal </a:t>
            </a:r>
            <a:r>
              <a:rPr sz="3480" spc="-4" dirty="0">
                <a:solidFill>
                  <a:srgbClr val="212E50"/>
                </a:solidFill>
                <a:latin typeface="Times New Roman"/>
                <a:cs typeface="Times New Roman"/>
              </a:rPr>
              <a:t>: </a:t>
            </a:r>
            <a:r>
              <a:rPr sz="3480" b="1" spc="-120" dirty="0">
                <a:solidFill>
                  <a:srgbClr val="212E50"/>
                </a:solidFill>
                <a:latin typeface="Georgia"/>
                <a:cs typeface="Georgia"/>
              </a:rPr>
              <a:t>sFuzz </a:t>
            </a:r>
            <a:r>
              <a:rPr sz="3480" spc="2085" dirty="0">
                <a:solidFill>
                  <a:srgbClr val="212E50"/>
                </a:solidFill>
                <a:latin typeface="DejaVu Sans"/>
                <a:cs typeface="DejaVu Sans"/>
              </a:rPr>
              <a:t>!</a:t>
            </a:r>
            <a:r>
              <a:rPr sz="3480" spc="42" dirty="0">
                <a:solidFill>
                  <a:srgbClr val="212E50"/>
                </a:solidFill>
                <a:latin typeface="DejaVu Sans"/>
                <a:cs typeface="DejaVu Sans"/>
              </a:rPr>
              <a:t> </a:t>
            </a:r>
            <a:r>
              <a:rPr sz="3480" b="1" spc="67" dirty="0">
                <a:solidFill>
                  <a:srgbClr val="212E50"/>
                </a:solidFill>
                <a:latin typeface="Georgia"/>
                <a:cs typeface="Georgia"/>
              </a:rPr>
              <a:t>FinEPMet  </a:t>
            </a:r>
            <a:r>
              <a:rPr sz="3480" i="1" spc="95" dirty="0">
                <a:solidFill>
                  <a:srgbClr val="212E50"/>
                </a:solidFill>
                <a:latin typeface="Times New Roman"/>
                <a:cs typeface="Times New Roman"/>
              </a:rPr>
              <a:t>and </a:t>
            </a:r>
            <a:r>
              <a:rPr sz="3480" spc="-21" dirty="0">
                <a:solidFill>
                  <a:srgbClr val="212E50"/>
                </a:solidFill>
                <a:latin typeface="Trebuchet MS"/>
                <a:cs typeface="Trebuchet MS"/>
              </a:rPr>
              <a:t>FinSing </a:t>
            </a:r>
            <a:r>
              <a:rPr sz="3480" spc="-4" dirty="0">
                <a:solidFill>
                  <a:srgbClr val="212E50"/>
                </a:solidFill>
                <a:latin typeface="Times New Roman"/>
                <a:cs typeface="Times New Roman"/>
              </a:rPr>
              <a:t>: </a:t>
            </a:r>
            <a:r>
              <a:rPr sz="3480" b="1" spc="67" dirty="0">
                <a:solidFill>
                  <a:srgbClr val="212E50"/>
                </a:solidFill>
                <a:latin typeface="Georgia"/>
                <a:cs typeface="Georgia"/>
              </a:rPr>
              <a:t>FinEPMet </a:t>
            </a:r>
            <a:r>
              <a:rPr sz="3480" spc="2085" dirty="0">
                <a:solidFill>
                  <a:srgbClr val="212E50"/>
                </a:solidFill>
                <a:latin typeface="DejaVu Sans"/>
                <a:cs typeface="DejaVu Sans"/>
              </a:rPr>
              <a:t>! </a:t>
            </a:r>
            <a:r>
              <a:rPr sz="3480" b="1" spc="-120" dirty="0">
                <a:solidFill>
                  <a:srgbClr val="212E50"/>
                </a:solidFill>
                <a:latin typeface="Georgia"/>
                <a:cs typeface="Georgia"/>
              </a:rPr>
              <a:t>sFuzz  </a:t>
            </a:r>
            <a:r>
              <a:rPr sz="3480" i="1" spc="143" dirty="0">
                <a:solidFill>
                  <a:srgbClr val="212E50"/>
                </a:solidFill>
                <a:latin typeface="Times New Roman"/>
                <a:cs typeface="Times New Roman"/>
              </a:rPr>
              <a:t>form </a:t>
            </a:r>
            <a:r>
              <a:rPr sz="3480" i="1" spc="127" dirty="0">
                <a:solidFill>
                  <a:srgbClr val="212E50"/>
                </a:solidFill>
                <a:latin typeface="Times New Roman"/>
                <a:cs typeface="Times New Roman"/>
              </a:rPr>
              <a:t>an </a:t>
            </a:r>
            <a:r>
              <a:rPr sz="3480" i="1" spc="109" dirty="0">
                <a:solidFill>
                  <a:srgbClr val="212E50"/>
                </a:solidFill>
                <a:latin typeface="Times New Roman"/>
                <a:cs typeface="Times New Roman"/>
              </a:rPr>
              <a:t>adjunction </a:t>
            </a:r>
            <a:r>
              <a:rPr sz="3480" spc="-88" dirty="0">
                <a:solidFill>
                  <a:srgbClr val="212E50"/>
                </a:solidFill>
                <a:latin typeface="Trebuchet MS"/>
                <a:cs typeface="Trebuchet MS"/>
              </a:rPr>
              <a:t>FinReal </a:t>
            </a:r>
            <a:r>
              <a:rPr sz="3480" spc="-7" dirty="0">
                <a:solidFill>
                  <a:srgbClr val="212E50"/>
                </a:solidFill>
                <a:latin typeface="DejaVu Sans"/>
                <a:cs typeface="DejaVu Sans"/>
              </a:rPr>
              <a:t>a</a:t>
            </a:r>
            <a:r>
              <a:rPr sz="3480" spc="605" dirty="0">
                <a:solidFill>
                  <a:srgbClr val="212E50"/>
                </a:solidFill>
                <a:latin typeface="DejaVu Sans"/>
                <a:cs typeface="DejaVu Sans"/>
              </a:rPr>
              <a:t> </a:t>
            </a:r>
            <a:r>
              <a:rPr sz="3480" spc="14" dirty="0">
                <a:solidFill>
                  <a:srgbClr val="212E50"/>
                </a:solidFill>
                <a:latin typeface="Trebuchet MS"/>
                <a:cs typeface="Trebuchet MS"/>
              </a:rPr>
              <a:t>FinSing</a:t>
            </a:r>
            <a:r>
              <a:rPr sz="3480" i="1" spc="14" dirty="0">
                <a:solidFill>
                  <a:srgbClr val="212E50"/>
                </a:solidFill>
                <a:latin typeface="Times New Roman"/>
                <a:cs typeface="Times New Roman"/>
              </a:rPr>
              <a:t>.</a:t>
            </a:r>
            <a:endParaRPr sz="3480">
              <a:latin typeface="Times New Roman"/>
              <a:cs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26634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6090" y="1723430"/>
            <a:ext cx="6009680" cy="3411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3393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3927757"/>
            <a:ext cx="7014270" cy="751400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1607287">
              <a:spcBef>
                <a:spcPts val="70"/>
              </a:spcBef>
            </a:pPr>
            <a:r>
              <a:rPr spc="-67" dirty="0">
                <a:solidFill>
                  <a:srgbClr val="90A2C7"/>
                </a:solidFill>
              </a:rPr>
              <a:t>Assumption:</a:t>
            </a:r>
          </a:p>
          <a:p>
            <a:pPr marL="8929" marR="3572" algn="ctr">
              <a:lnSpc>
                <a:spcPct val="101000"/>
              </a:lnSpc>
            </a:pPr>
            <a:r>
              <a:rPr spc="-200" dirty="0"/>
              <a:t>The </a:t>
            </a:r>
            <a:r>
              <a:rPr spc="-80" dirty="0"/>
              <a:t>manifold </a:t>
            </a:r>
            <a:r>
              <a:rPr spc="-67" dirty="0"/>
              <a:t>is</a:t>
            </a:r>
            <a:r>
              <a:rPr spc="-134" dirty="0"/>
              <a:t> </a:t>
            </a:r>
            <a:r>
              <a:rPr spc="-39" dirty="0"/>
              <a:t>locally  </a:t>
            </a:r>
            <a:r>
              <a:rPr spc="-102" dirty="0"/>
              <a:t>connected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006632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5387" y="1812726"/>
            <a:ext cx="6009680" cy="3411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08729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4375" y="857250"/>
            <a:ext cx="7715250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7788081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4375" y="857250"/>
            <a:ext cx="7715250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7324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4375" y="857250"/>
            <a:ext cx="7715250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625573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84701"/>
            <a:ext cx="7224117" cy="823895"/>
          </a:xfrm>
          <a:prstGeom prst="rect">
            <a:avLst/>
          </a:prstGeom>
        </p:spPr>
        <p:txBody>
          <a:bodyPr vert="horz" wrap="square" lIns="0" tIns="446484" rIns="0" bIns="0" rtlCol="0" anchor="b" anchorCtr="0">
            <a:spAutoFit/>
          </a:bodyPr>
          <a:lstStyle/>
          <a:p>
            <a:pPr marL="437539" marR="3572">
              <a:lnSpc>
                <a:spcPct val="101000"/>
              </a:lnSpc>
            </a:pPr>
            <a:r>
              <a:rPr spc="-123" dirty="0"/>
              <a:t>But </a:t>
            </a:r>
            <a:r>
              <a:rPr spc="-53" dirty="0"/>
              <a:t>our </a:t>
            </a:r>
            <a:r>
              <a:rPr spc="-42" dirty="0"/>
              <a:t>local</a:t>
            </a:r>
            <a:r>
              <a:rPr spc="-257" dirty="0"/>
              <a:t> </a:t>
            </a:r>
            <a:r>
              <a:rPr spc="-190" dirty="0"/>
              <a:t>metrics  </a:t>
            </a:r>
            <a:r>
              <a:rPr spc="-239" dirty="0"/>
              <a:t>are </a:t>
            </a:r>
            <a:r>
              <a:rPr spc="-112" dirty="0"/>
              <a:t>all</a:t>
            </a:r>
            <a:r>
              <a:rPr spc="-49" dirty="0"/>
              <a:t> </a:t>
            </a:r>
            <a:r>
              <a:rPr spc="-98" dirty="0"/>
              <a:t>incompatible!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847870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6668"/>
            <a:ext cx="9144000" cy="64646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892725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6090" y="1723430"/>
            <a:ext cx="6009680" cy="3411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7055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8669" y="-57800"/>
            <a:ext cx="8229600" cy="987425"/>
          </a:xfrm>
        </p:spPr>
        <p:txBody>
          <a:bodyPr/>
          <a:lstStyle/>
          <a:p>
            <a:r>
              <a:rPr lang="en-US" dirty="0"/>
              <a:t>SVD - Interpretation #2</a:t>
            </a:r>
          </a:p>
        </p:txBody>
      </p:sp>
      <p:sp>
        <p:nvSpPr>
          <p:cNvPr id="142336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268413"/>
            <a:ext cx="8640763" cy="5113337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b="1" dirty="0">
                <a:solidFill>
                  <a:srgbClr val="0000FF"/>
                </a:solidFill>
              </a:rPr>
              <a:t>More details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accent3"/>
                </a:solidFill>
              </a:rPr>
              <a:t>Q:</a:t>
            </a:r>
            <a:r>
              <a:rPr lang="en-US" b="1" dirty="0"/>
              <a:t> How is dim. reduction done?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228600" y="3494544"/>
            <a:ext cx="8915400" cy="3268385"/>
            <a:chOff x="228600" y="3494544"/>
            <a:chExt cx="8915400" cy="3268385"/>
          </a:xfrm>
        </p:grpSpPr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65176" y="3494544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11"/>
            <p:cNvSpPr>
              <a:spLocks/>
            </p:cNvSpPr>
            <p:nvPr/>
          </p:nvSpPr>
          <p:spPr bwMode="auto">
            <a:xfrm flipH="1">
              <a:off x="1926336" y="3494544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Text Box 21"/>
            <p:cNvSpPr txBox="1">
              <a:spLocks noChangeArrowheads="1"/>
            </p:cNvSpPr>
            <p:nvPr/>
          </p:nvSpPr>
          <p:spPr bwMode="auto">
            <a:xfrm>
              <a:off x="2149120" y="4417442"/>
              <a:ext cx="401072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=</a:t>
              </a:r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5428668" y="4133670"/>
              <a:ext cx="228600" cy="1200329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 flipH="1">
              <a:off x="6952668" y="4133670"/>
              <a:ext cx="228600" cy="120033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Text Box 32"/>
            <p:cNvSpPr txBox="1">
              <a:spLocks noChangeArrowheads="1"/>
            </p:cNvSpPr>
            <p:nvPr/>
          </p:nvSpPr>
          <p:spPr bwMode="auto">
            <a:xfrm>
              <a:off x="4800600" y="447076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48" name="Text Box 35"/>
            <p:cNvSpPr txBox="1">
              <a:spLocks noChangeArrowheads="1"/>
            </p:cNvSpPr>
            <p:nvPr/>
          </p:nvSpPr>
          <p:spPr bwMode="auto">
            <a:xfrm>
              <a:off x="7537021" y="447812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49" name="Freeform 36"/>
            <p:cNvSpPr>
              <a:spLocks/>
            </p:cNvSpPr>
            <p:nvPr/>
          </p:nvSpPr>
          <p:spPr bwMode="auto">
            <a:xfrm>
              <a:off x="5330672" y="5648873"/>
              <a:ext cx="155728" cy="1037856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37"/>
            <p:cNvSpPr>
              <a:spLocks/>
            </p:cNvSpPr>
            <p:nvPr/>
          </p:nvSpPr>
          <p:spPr bwMode="auto">
            <a:xfrm flipH="1">
              <a:off x="8915400" y="5590457"/>
              <a:ext cx="152400" cy="1106928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28600" y="3494544"/>
              <a:ext cx="198452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1   1   1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3   3   3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4   4   4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5   5   5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0   0   0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2   2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365528" y="3494544"/>
              <a:ext cx="2514600" cy="2677656"/>
              <a:chOff x="2971800" y="3018528"/>
              <a:chExt cx="2514600" cy="2677656"/>
            </a:xfrm>
          </p:grpSpPr>
          <p:sp>
            <p:nvSpPr>
              <p:cNvPr id="55" name="Freeform 19"/>
              <p:cNvSpPr>
                <a:spLocks/>
              </p:cNvSpPr>
              <p:nvPr/>
            </p:nvSpPr>
            <p:spPr bwMode="auto">
              <a:xfrm flipH="1">
                <a:off x="5181600" y="3055104"/>
                <a:ext cx="1524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Freeform 20"/>
              <p:cNvSpPr>
                <a:spLocks/>
              </p:cNvSpPr>
              <p:nvPr/>
            </p:nvSpPr>
            <p:spPr bwMode="auto">
              <a:xfrm>
                <a:off x="3105912" y="3044952"/>
                <a:ext cx="2286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971800" y="3018528"/>
                <a:ext cx="251460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0.13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0.02  -0.01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0.41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0.07  -0.03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0.55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0.09  -0.04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0.68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0.11  -0.05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0.15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-0.59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-0.73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-0.67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-0.29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0.32</a:t>
                </a: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5409618" y="4133671"/>
              <a:ext cx="198452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12.4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0     0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9.5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0       0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1.3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334000" y="5562600"/>
              <a:ext cx="38100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0.56   0.59  0.56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0.09    0.09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0.12  -0.02  0.12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-0.69  -0.69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0.40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-0.80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0.40   0.09    0.09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6011595"/>
      </p:ext>
    </p:extLst>
  </p:cSld>
  <p:clrMapOvr>
    <a:masterClrMapping/>
  </p:clrMapOvr>
  <p:transition/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6665" y="2301697"/>
            <a:ext cx="7689354" cy="2151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algn="just">
              <a:spcBef>
                <a:spcPts val="70"/>
              </a:spcBef>
            </a:pPr>
            <a:r>
              <a:rPr sz="3480" b="1" spc="-91" dirty="0">
                <a:solidFill>
                  <a:srgbClr val="212E50"/>
                </a:solidFill>
                <a:latin typeface="Georgia"/>
                <a:cs typeface="Georgia"/>
              </a:rPr>
              <a:t>Theorem </a:t>
            </a:r>
            <a:r>
              <a:rPr sz="3480" b="1" spc="-179" dirty="0">
                <a:solidFill>
                  <a:srgbClr val="212E50"/>
                </a:solidFill>
                <a:latin typeface="Georgia"/>
                <a:cs typeface="Georgia"/>
              </a:rPr>
              <a:t>2 </a:t>
            </a:r>
            <a:r>
              <a:rPr sz="3480" spc="179" dirty="0">
                <a:solidFill>
                  <a:srgbClr val="212E50"/>
                </a:solidFill>
                <a:latin typeface="Times New Roman"/>
                <a:cs typeface="Times New Roman"/>
              </a:rPr>
              <a:t>(UMAP </a:t>
            </a:r>
            <a:r>
              <a:rPr sz="3480" spc="123" dirty="0">
                <a:solidFill>
                  <a:srgbClr val="212E50"/>
                </a:solidFill>
                <a:latin typeface="Times New Roman"/>
                <a:cs typeface="Times New Roman"/>
              </a:rPr>
              <a:t>Adjunction)</a:t>
            </a:r>
            <a:r>
              <a:rPr sz="3480" b="1" spc="123" dirty="0">
                <a:solidFill>
                  <a:srgbClr val="212E50"/>
                </a:solidFill>
                <a:latin typeface="Georgia"/>
                <a:cs typeface="Georgia"/>
              </a:rPr>
              <a:t>. </a:t>
            </a:r>
            <a:r>
              <a:rPr sz="3480" i="1" spc="214" dirty="0">
                <a:solidFill>
                  <a:srgbClr val="212E50"/>
                </a:solidFill>
                <a:latin typeface="Times New Roman"/>
                <a:cs typeface="Times New Roman"/>
              </a:rPr>
              <a:t>The  </a:t>
            </a:r>
            <a:r>
              <a:rPr sz="3480" i="1" spc="112" dirty="0">
                <a:solidFill>
                  <a:srgbClr val="212E50"/>
                </a:solidFill>
                <a:latin typeface="Times New Roman"/>
                <a:cs typeface="Times New Roman"/>
              </a:rPr>
              <a:t>functors </a:t>
            </a:r>
            <a:r>
              <a:rPr sz="3480" spc="-88" dirty="0">
                <a:solidFill>
                  <a:srgbClr val="212E50"/>
                </a:solidFill>
                <a:latin typeface="Trebuchet MS"/>
                <a:cs typeface="Trebuchet MS"/>
              </a:rPr>
              <a:t>FinReal </a:t>
            </a:r>
            <a:r>
              <a:rPr sz="3480" spc="-4" dirty="0">
                <a:solidFill>
                  <a:srgbClr val="212E50"/>
                </a:solidFill>
                <a:latin typeface="Times New Roman"/>
                <a:cs typeface="Times New Roman"/>
              </a:rPr>
              <a:t>: </a:t>
            </a:r>
            <a:r>
              <a:rPr sz="3480" b="1" spc="-120" dirty="0">
                <a:solidFill>
                  <a:srgbClr val="212E50"/>
                </a:solidFill>
                <a:latin typeface="Georgia"/>
                <a:cs typeface="Georgia"/>
              </a:rPr>
              <a:t>sFuzz </a:t>
            </a:r>
            <a:r>
              <a:rPr sz="3480" spc="2085" dirty="0">
                <a:solidFill>
                  <a:srgbClr val="212E50"/>
                </a:solidFill>
                <a:latin typeface="DejaVu Sans"/>
                <a:cs typeface="DejaVu Sans"/>
              </a:rPr>
              <a:t>!</a:t>
            </a:r>
            <a:r>
              <a:rPr sz="3480" spc="42" dirty="0">
                <a:solidFill>
                  <a:srgbClr val="212E50"/>
                </a:solidFill>
                <a:latin typeface="DejaVu Sans"/>
                <a:cs typeface="DejaVu Sans"/>
              </a:rPr>
              <a:t> </a:t>
            </a:r>
            <a:r>
              <a:rPr sz="3480" b="1" spc="67" dirty="0">
                <a:solidFill>
                  <a:srgbClr val="212E50"/>
                </a:solidFill>
                <a:latin typeface="Georgia"/>
                <a:cs typeface="Georgia"/>
              </a:rPr>
              <a:t>FinEPMet  </a:t>
            </a:r>
            <a:r>
              <a:rPr sz="3480" i="1" spc="95" dirty="0">
                <a:solidFill>
                  <a:srgbClr val="212E50"/>
                </a:solidFill>
                <a:latin typeface="Times New Roman"/>
                <a:cs typeface="Times New Roman"/>
              </a:rPr>
              <a:t>and </a:t>
            </a:r>
            <a:r>
              <a:rPr sz="3480" spc="-21" dirty="0">
                <a:solidFill>
                  <a:srgbClr val="212E50"/>
                </a:solidFill>
                <a:latin typeface="Trebuchet MS"/>
                <a:cs typeface="Trebuchet MS"/>
              </a:rPr>
              <a:t>FinSing </a:t>
            </a:r>
            <a:r>
              <a:rPr sz="3480" spc="-4" dirty="0">
                <a:solidFill>
                  <a:srgbClr val="212E50"/>
                </a:solidFill>
                <a:latin typeface="Times New Roman"/>
                <a:cs typeface="Times New Roman"/>
              </a:rPr>
              <a:t>: </a:t>
            </a:r>
            <a:r>
              <a:rPr sz="3480" b="1" spc="67" dirty="0">
                <a:solidFill>
                  <a:srgbClr val="212E50"/>
                </a:solidFill>
                <a:latin typeface="Georgia"/>
                <a:cs typeface="Georgia"/>
              </a:rPr>
              <a:t>FinEPMet </a:t>
            </a:r>
            <a:r>
              <a:rPr sz="3480" spc="2085" dirty="0">
                <a:solidFill>
                  <a:srgbClr val="212E50"/>
                </a:solidFill>
                <a:latin typeface="DejaVu Sans"/>
                <a:cs typeface="DejaVu Sans"/>
              </a:rPr>
              <a:t>! </a:t>
            </a:r>
            <a:r>
              <a:rPr sz="3480" b="1" spc="-120" dirty="0">
                <a:solidFill>
                  <a:srgbClr val="212E50"/>
                </a:solidFill>
                <a:latin typeface="Georgia"/>
                <a:cs typeface="Georgia"/>
              </a:rPr>
              <a:t>sFuzz  </a:t>
            </a:r>
            <a:r>
              <a:rPr sz="3480" i="1" spc="143" dirty="0">
                <a:solidFill>
                  <a:srgbClr val="212E50"/>
                </a:solidFill>
                <a:latin typeface="Times New Roman"/>
                <a:cs typeface="Times New Roman"/>
              </a:rPr>
              <a:t>form </a:t>
            </a:r>
            <a:r>
              <a:rPr sz="3480" i="1" spc="127" dirty="0">
                <a:solidFill>
                  <a:srgbClr val="212E50"/>
                </a:solidFill>
                <a:latin typeface="Times New Roman"/>
                <a:cs typeface="Times New Roman"/>
              </a:rPr>
              <a:t>an </a:t>
            </a:r>
            <a:r>
              <a:rPr sz="3480" i="1" spc="109" dirty="0">
                <a:solidFill>
                  <a:srgbClr val="212E50"/>
                </a:solidFill>
                <a:latin typeface="Times New Roman"/>
                <a:cs typeface="Times New Roman"/>
              </a:rPr>
              <a:t>adjunction </a:t>
            </a:r>
            <a:r>
              <a:rPr sz="3480" spc="-88" dirty="0">
                <a:solidFill>
                  <a:srgbClr val="212E50"/>
                </a:solidFill>
                <a:latin typeface="Trebuchet MS"/>
                <a:cs typeface="Trebuchet MS"/>
              </a:rPr>
              <a:t>FinReal </a:t>
            </a:r>
            <a:r>
              <a:rPr sz="3480" spc="-7" dirty="0">
                <a:solidFill>
                  <a:srgbClr val="212E50"/>
                </a:solidFill>
                <a:latin typeface="DejaVu Sans"/>
                <a:cs typeface="DejaVu Sans"/>
              </a:rPr>
              <a:t>a</a:t>
            </a:r>
            <a:r>
              <a:rPr sz="3480" spc="605" dirty="0">
                <a:solidFill>
                  <a:srgbClr val="212E50"/>
                </a:solidFill>
                <a:latin typeface="DejaVu Sans"/>
                <a:cs typeface="DejaVu Sans"/>
              </a:rPr>
              <a:t> </a:t>
            </a:r>
            <a:r>
              <a:rPr sz="3480" spc="14" dirty="0">
                <a:solidFill>
                  <a:srgbClr val="212E50"/>
                </a:solidFill>
                <a:latin typeface="Trebuchet MS"/>
                <a:cs typeface="Trebuchet MS"/>
              </a:rPr>
              <a:t>FinSing</a:t>
            </a:r>
            <a:r>
              <a:rPr sz="3480" i="1" spc="14" dirty="0">
                <a:solidFill>
                  <a:srgbClr val="212E50"/>
                </a:solidFill>
                <a:latin typeface="Times New Roman"/>
                <a:cs typeface="Times New Roman"/>
              </a:rPr>
              <a:t>.</a:t>
            </a:r>
            <a:endParaRPr sz="3480">
              <a:latin typeface="Times New Roman"/>
              <a:cs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69761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80" y="1524000"/>
            <a:ext cx="8194167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9746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6090" y="1723430"/>
            <a:ext cx="6009680" cy="3411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560517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162494"/>
            <a:ext cx="7224117" cy="74610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 marL="1786" marR="3572" algn="ctr">
              <a:lnSpc>
                <a:spcPct val="101000"/>
              </a:lnSpc>
            </a:pPr>
            <a:r>
              <a:rPr spc="-14" dirty="0"/>
              <a:t>Suppose </a:t>
            </a:r>
            <a:r>
              <a:rPr spc="-35" dirty="0"/>
              <a:t>we </a:t>
            </a:r>
            <a:r>
              <a:rPr spc="-161" dirty="0"/>
              <a:t>were</a:t>
            </a:r>
            <a:r>
              <a:rPr spc="-390" dirty="0"/>
              <a:t> </a:t>
            </a:r>
            <a:r>
              <a:rPr spc="-74" dirty="0"/>
              <a:t>given  </a:t>
            </a:r>
            <a:r>
              <a:rPr spc="-143" dirty="0"/>
              <a:t>a </a:t>
            </a:r>
            <a:r>
              <a:rPr spc="42" dirty="0"/>
              <a:t>low </a:t>
            </a:r>
            <a:r>
              <a:rPr spc="-42" dirty="0"/>
              <a:t>dimensional  </a:t>
            </a:r>
            <a:r>
              <a:rPr spc="-200" dirty="0"/>
              <a:t>representation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14308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162494"/>
            <a:ext cx="7224117" cy="74610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 marL="10715" marR="3572" algn="ctr">
              <a:lnSpc>
                <a:spcPct val="101000"/>
              </a:lnSpc>
            </a:pPr>
            <a:r>
              <a:rPr spc="183" dirty="0"/>
              <a:t>We </a:t>
            </a:r>
            <a:r>
              <a:rPr spc="-21" dirty="0"/>
              <a:t>can </a:t>
            </a:r>
            <a:r>
              <a:rPr spc="-46" dirty="0"/>
              <a:t>apply </a:t>
            </a:r>
            <a:r>
              <a:rPr spc="-292" dirty="0"/>
              <a:t>the</a:t>
            </a:r>
            <a:r>
              <a:rPr spc="-689" dirty="0"/>
              <a:t> </a:t>
            </a:r>
            <a:r>
              <a:rPr spc="-120" dirty="0"/>
              <a:t>same  </a:t>
            </a:r>
            <a:r>
              <a:rPr spc="-91" dirty="0"/>
              <a:t>process </a:t>
            </a:r>
            <a:r>
              <a:rPr spc="-281" dirty="0"/>
              <a:t>to </a:t>
            </a:r>
            <a:r>
              <a:rPr spc="-313" dirty="0"/>
              <a:t>get </a:t>
            </a:r>
            <a:r>
              <a:rPr spc="-143" dirty="0"/>
              <a:t>a </a:t>
            </a:r>
            <a:r>
              <a:rPr spc="-28" dirty="0"/>
              <a:t>fuzzy  </a:t>
            </a:r>
            <a:r>
              <a:rPr spc="-116" dirty="0"/>
              <a:t>graph!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28279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3399" y="1205508"/>
            <a:ext cx="6203007" cy="4384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 algn="ctr">
              <a:lnSpc>
                <a:spcPct val="101000"/>
              </a:lnSpc>
            </a:pPr>
            <a:r>
              <a:rPr sz="5625" spc="-186" dirty="0">
                <a:solidFill>
                  <a:srgbClr val="2C3E63"/>
                </a:solidFill>
                <a:latin typeface="Trebuchet MS"/>
                <a:cs typeface="Trebuchet MS"/>
              </a:rPr>
              <a:t>Except </a:t>
            </a:r>
            <a:r>
              <a:rPr sz="5625" spc="-35" dirty="0">
                <a:solidFill>
                  <a:srgbClr val="2C3E63"/>
                </a:solidFill>
                <a:latin typeface="Trebuchet MS"/>
                <a:cs typeface="Trebuchet MS"/>
              </a:rPr>
              <a:t>we </a:t>
            </a:r>
            <a:r>
              <a:rPr sz="5625" i="1" spc="60" dirty="0">
                <a:solidFill>
                  <a:srgbClr val="90A2C7"/>
                </a:solidFill>
                <a:latin typeface="Arial"/>
                <a:cs typeface="Arial"/>
              </a:rPr>
              <a:t>know</a:t>
            </a:r>
            <a:r>
              <a:rPr sz="5625" i="1" spc="-91" dirty="0">
                <a:solidFill>
                  <a:srgbClr val="90A2C7"/>
                </a:solidFill>
                <a:latin typeface="Arial"/>
                <a:cs typeface="Arial"/>
              </a:rPr>
              <a:t> </a:t>
            </a:r>
            <a:r>
              <a:rPr sz="5625" spc="-292" dirty="0">
                <a:solidFill>
                  <a:srgbClr val="2C3E63"/>
                </a:solidFill>
                <a:latin typeface="Trebuchet MS"/>
                <a:cs typeface="Trebuchet MS"/>
              </a:rPr>
              <a:t>the  </a:t>
            </a:r>
            <a:r>
              <a:rPr sz="5625" spc="-127" dirty="0">
                <a:solidFill>
                  <a:srgbClr val="2C3E63"/>
                </a:solidFill>
                <a:latin typeface="Trebuchet MS"/>
                <a:cs typeface="Trebuchet MS"/>
              </a:rPr>
              <a:t>manifold, </a:t>
            </a:r>
            <a:r>
              <a:rPr sz="5625" spc="-35" dirty="0">
                <a:solidFill>
                  <a:srgbClr val="2C3E63"/>
                </a:solidFill>
                <a:latin typeface="Trebuchet MS"/>
                <a:cs typeface="Trebuchet MS"/>
              </a:rPr>
              <a:t>and</a:t>
            </a:r>
            <a:r>
              <a:rPr sz="5625" spc="-176" dirty="0">
                <a:solidFill>
                  <a:srgbClr val="2C3E63"/>
                </a:solidFill>
                <a:latin typeface="Trebuchet MS"/>
                <a:cs typeface="Trebuchet MS"/>
              </a:rPr>
              <a:t> </a:t>
            </a:r>
            <a:r>
              <a:rPr sz="5625" i="1" spc="60" dirty="0">
                <a:solidFill>
                  <a:srgbClr val="90A2C7"/>
                </a:solidFill>
                <a:latin typeface="Arial"/>
                <a:cs typeface="Arial"/>
              </a:rPr>
              <a:t>don’t</a:t>
            </a:r>
            <a:endParaRPr sz="5625">
              <a:latin typeface="Arial"/>
              <a:cs typeface="Arial"/>
            </a:endParaRPr>
          </a:p>
          <a:p>
            <a:pPr marL="187517" marR="183499" algn="ctr">
              <a:lnSpc>
                <a:spcPct val="101000"/>
              </a:lnSpc>
              <a:spcBef>
                <a:spcPts val="74"/>
              </a:spcBef>
            </a:pPr>
            <a:r>
              <a:rPr sz="5625" i="1" spc="60" dirty="0">
                <a:solidFill>
                  <a:srgbClr val="90A2C7"/>
                </a:solidFill>
                <a:latin typeface="Arial"/>
                <a:cs typeface="Arial"/>
              </a:rPr>
              <a:t>know </a:t>
            </a:r>
            <a:r>
              <a:rPr sz="5625" spc="-292" dirty="0">
                <a:solidFill>
                  <a:srgbClr val="2C3E63"/>
                </a:solidFill>
                <a:latin typeface="Trebuchet MS"/>
                <a:cs typeface="Trebuchet MS"/>
              </a:rPr>
              <a:t>the </a:t>
            </a:r>
            <a:r>
              <a:rPr sz="5625" spc="-257" dirty="0">
                <a:solidFill>
                  <a:srgbClr val="2C3E63"/>
                </a:solidFill>
                <a:latin typeface="Trebuchet MS"/>
                <a:cs typeface="Trebuchet MS"/>
              </a:rPr>
              <a:t>“correct”  </a:t>
            </a:r>
            <a:r>
              <a:rPr sz="5625" spc="-239" dirty="0">
                <a:solidFill>
                  <a:srgbClr val="2C3E63"/>
                </a:solidFill>
                <a:latin typeface="Trebuchet MS"/>
                <a:cs typeface="Trebuchet MS"/>
              </a:rPr>
              <a:t>nearest </a:t>
            </a:r>
            <a:r>
              <a:rPr sz="5625" spc="-42" dirty="0">
                <a:solidFill>
                  <a:srgbClr val="2C3E63"/>
                </a:solidFill>
                <a:latin typeface="Trebuchet MS"/>
                <a:cs typeface="Trebuchet MS"/>
              </a:rPr>
              <a:t>neighbour  </a:t>
            </a:r>
            <a:r>
              <a:rPr sz="5625" spc="-141" dirty="0">
                <a:solidFill>
                  <a:srgbClr val="2C3E63"/>
                </a:solidFill>
                <a:latin typeface="Trebuchet MS"/>
                <a:cs typeface="Trebuchet MS"/>
              </a:rPr>
              <a:t>distance</a:t>
            </a:r>
            <a:endParaRPr sz="5625">
              <a:latin typeface="Trebuchet MS"/>
              <a:cs typeface="Trebuchet M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49347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3735" y="1650206"/>
            <a:ext cx="6530280" cy="3518792"/>
          </a:xfrm>
          <a:prstGeom prst="rect">
            <a:avLst/>
          </a:prstGeom>
        </p:spPr>
        <p:txBody>
          <a:bodyPr vert="horz" wrap="square" lIns="0" tIns="30361" rIns="0" bIns="0" rtlCol="0">
            <a:spAutoFit/>
          </a:bodyPr>
          <a:lstStyle/>
          <a:p>
            <a:pPr marL="8929" marR="3572" indent="6251" algn="ctr">
              <a:lnSpc>
                <a:spcPts val="6750"/>
              </a:lnSpc>
              <a:spcBef>
                <a:spcPts val="239"/>
              </a:spcBef>
            </a:pPr>
            <a:r>
              <a:rPr sz="5554" spc="345" dirty="0">
                <a:solidFill>
                  <a:srgbClr val="2C3E63"/>
                </a:solidFill>
                <a:latin typeface="Trebuchet MS"/>
                <a:cs typeface="Trebuchet MS"/>
              </a:rPr>
              <a:t>Now </a:t>
            </a:r>
            <a:r>
              <a:rPr sz="5554" spc="-134" dirty="0">
                <a:solidFill>
                  <a:srgbClr val="2C3E63"/>
                </a:solidFill>
                <a:latin typeface="Trebuchet MS"/>
                <a:cs typeface="Trebuchet MS"/>
              </a:rPr>
              <a:t>measure </a:t>
            </a:r>
            <a:r>
              <a:rPr sz="5554" spc="-281" dirty="0">
                <a:solidFill>
                  <a:srgbClr val="2C3E63"/>
                </a:solidFill>
                <a:latin typeface="Trebuchet MS"/>
                <a:cs typeface="Trebuchet MS"/>
              </a:rPr>
              <a:t>the  </a:t>
            </a:r>
            <a:r>
              <a:rPr sz="5554" spc="-134" dirty="0">
                <a:solidFill>
                  <a:srgbClr val="2C3E63"/>
                </a:solidFill>
                <a:latin typeface="Trebuchet MS"/>
                <a:cs typeface="Trebuchet MS"/>
              </a:rPr>
              <a:t>distance </a:t>
            </a:r>
            <a:r>
              <a:rPr sz="5554" spc="-161" dirty="0">
                <a:solidFill>
                  <a:srgbClr val="2C3E63"/>
                </a:solidFill>
                <a:latin typeface="Trebuchet MS"/>
                <a:cs typeface="Trebuchet MS"/>
              </a:rPr>
              <a:t>between </a:t>
            </a:r>
            <a:r>
              <a:rPr sz="5554" spc="-281" dirty="0">
                <a:solidFill>
                  <a:srgbClr val="2C3E63"/>
                </a:solidFill>
                <a:latin typeface="Trebuchet MS"/>
                <a:cs typeface="Trebuchet MS"/>
              </a:rPr>
              <a:t>the  </a:t>
            </a:r>
            <a:r>
              <a:rPr sz="5554" spc="-91" dirty="0">
                <a:solidFill>
                  <a:srgbClr val="2C3E63"/>
                </a:solidFill>
                <a:latin typeface="Trebuchet MS"/>
                <a:cs typeface="Trebuchet MS"/>
              </a:rPr>
              <a:t>graphs </a:t>
            </a:r>
            <a:r>
              <a:rPr sz="5554" dirty="0">
                <a:solidFill>
                  <a:srgbClr val="2C3E63"/>
                </a:solidFill>
                <a:latin typeface="Trebuchet MS"/>
                <a:cs typeface="Trebuchet MS"/>
              </a:rPr>
              <a:t>using </a:t>
            </a:r>
            <a:r>
              <a:rPr sz="5554" spc="-84" dirty="0">
                <a:solidFill>
                  <a:srgbClr val="2C3E63"/>
                </a:solidFill>
                <a:latin typeface="Trebuchet MS"/>
                <a:cs typeface="Trebuchet MS"/>
              </a:rPr>
              <a:t>cross-  </a:t>
            </a:r>
            <a:r>
              <a:rPr sz="5554" spc="-155" dirty="0">
                <a:solidFill>
                  <a:srgbClr val="2C3E63"/>
                </a:solidFill>
                <a:latin typeface="Trebuchet MS"/>
                <a:cs typeface="Trebuchet MS"/>
              </a:rPr>
              <a:t>entropy </a:t>
            </a:r>
            <a:r>
              <a:rPr sz="5554" spc="-25" dirty="0">
                <a:solidFill>
                  <a:srgbClr val="2C3E63"/>
                </a:solidFill>
                <a:latin typeface="Trebuchet MS"/>
                <a:cs typeface="Trebuchet MS"/>
              </a:rPr>
              <a:t>and</a:t>
            </a:r>
            <a:r>
              <a:rPr sz="5554" spc="-143" dirty="0">
                <a:solidFill>
                  <a:srgbClr val="2C3E63"/>
                </a:solidFill>
                <a:latin typeface="Trebuchet MS"/>
                <a:cs typeface="Trebuchet MS"/>
              </a:rPr>
              <a:t> </a:t>
            </a:r>
            <a:r>
              <a:rPr sz="5554" spc="-88" dirty="0">
                <a:solidFill>
                  <a:srgbClr val="2C3E63"/>
                </a:solidFill>
                <a:latin typeface="Trebuchet MS"/>
                <a:cs typeface="Trebuchet MS"/>
              </a:rPr>
              <a:t>optimize</a:t>
            </a:r>
            <a:endParaRPr sz="5554">
              <a:latin typeface="Trebuchet MS"/>
              <a:cs typeface="Trebuchet M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23987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362200"/>
            <a:ext cx="8648700" cy="212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8188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84701"/>
            <a:ext cx="7224117" cy="823895"/>
          </a:xfrm>
          <a:prstGeom prst="rect">
            <a:avLst/>
          </a:prstGeom>
        </p:spPr>
        <p:txBody>
          <a:bodyPr vert="horz" wrap="square" lIns="0" tIns="446484" rIns="0" bIns="0" rtlCol="0" anchor="b" anchorCtr="0">
            <a:spAutoFit/>
          </a:bodyPr>
          <a:lstStyle/>
          <a:p>
            <a:pPr marL="2187696" marR="3572" indent="-2116261">
              <a:lnSpc>
                <a:spcPct val="101000"/>
              </a:lnSpc>
            </a:pPr>
            <a:r>
              <a:rPr spc="183" dirty="0"/>
              <a:t>We </a:t>
            </a:r>
            <a:r>
              <a:rPr spc="-239" dirty="0"/>
              <a:t>are </a:t>
            </a:r>
            <a:r>
              <a:rPr spc="-302" dirty="0"/>
              <a:t>just</a:t>
            </a:r>
            <a:r>
              <a:rPr spc="-373" dirty="0"/>
              <a:t> </a:t>
            </a:r>
            <a:r>
              <a:rPr spc="-60" dirty="0"/>
              <a:t>embedding  </a:t>
            </a:r>
            <a:r>
              <a:rPr spc="-292" dirty="0"/>
              <a:t>the</a:t>
            </a:r>
            <a:r>
              <a:rPr spc="-141" dirty="0"/>
              <a:t> </a:t>
            </a:r>
            <a:r>
              <a:rPr spc="-98" dirty="0"/>
              <a:t>graph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26427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828800"/>
            <a:ext cx="8081963" cy="320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01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80461"/>
            <a:ext cx="8229600" cy="987425"/>
          </a:xfrm>
        </p:spPr>
        <p:txBody>
          <a:bodyPr/>
          <a:lstStyle/>
          <a:p>
            <a:r>
              <a:rPr lang="en-US" dirty="0"/>
              <a:t>SVD - Interpretation #2</a:t>
            </a:r>
          </a:p>
        </p:txBody>
      </p:sp>
      <p:sp>
        <p:nvSpPr>
          <p:cNvPr id="142336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268413"/>
            <a:ext cx="8640763" cy="5113337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b="1" dirty="0">
                <a:solidFill>
                  <a:srgbClr val="0000FF"/>
                </a:solidFill>
              </a:rPr>
              <a:t>More details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accent3"/>
                </a:solidFill>
              </a:rPr>
              <a:t>Q:</a:t>
            </a:r>
            <a:r>
              <a:rPr lang="en-US" b="1" dirty="0"/>
              <a:t> How exactly is dim. reduction done?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8000"/>
                </a:solidFill>
              </a:rPr>
              <a:t>A: Set smallest singular values to zero</a:t>
            </a:r>
          </a:p>
          <a:p>
            <a:pPr marL="118872" indent="0">
              <a:lnSpc>
                <a:spcPct val="90000"/>
              </a:lnSpc>
              <a:buNone/>
            </a:pP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6629400" y="4876800"/>
            <a:ext cx="342900" cy="424428"/>
            <a:chOff x="6629400" y="4876800"/>
            <a:chExt cx="342900" cy="424428"/>
          </a:xfrm>
        </p:grpSpPr>
        <p:sp>
          <p:nvSpPr>
            <p:cNvPr id="44" name="Line 19"/>
            <p:cNvSpPr>
              <a:spLocks noChangeShapeType="1"/>
            </p:cNvSpPr>
            <p:nvPr/>
          </p:nvSpPr>
          <p:spPr bwMode="auto">
            <a:xfrm flipV="1">
              <a:off x="6705600" y="4876800"/>
              <a:ext cx="266700" cy="4244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Line 21"/>
            <p:cNvSpPr>
              <a:spLocks noChangeShapeType="1"/>
            </p:cNvSpPr>
            <p:nvPr/>
          </p:nvSpPr>
          <p:spPr bwMode="auto">
            <a:xfrm>
              <a:off x="6629400" y="4920228"/>
              <a:ext cx="342900" cy="3375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28600" y="3494544"/>
            <a:ext cx="8915400" cy="3268385"/>
            <a:chOff x="228600" y="3494544"/>
            <a:chExt cx="8915400" cy="3268385"/>
          </a:xfrm>
        </p:grpSpPr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265176" y="3494544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 flipH="1">
              <a:off x="1926336" y="3494544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2149120" y="4417442"/>
              <a:ext cx="401072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=</a:t>
              </a:r>
            </a:p>
          </p:txBody>
        </p:sp>
        <p:sp>
          <p:nvSpPr>
            <p:cNvPr id="50" name="Freeform 30"/>
            <p:cNvSpPr>
              <a:spLocks/>
            </p:cNvSpPr>
            <p:nvPr/>
          </p:nvSpPr>
          <p:spPr bwMode="auto">
            <a:xfrm>
              <a:off x="5428668" y="4133670"/>
              <a:ext cx="228600" cy="1200329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31"/>
            <p:cNvSpPr>
              <a:spLocks/>
            </p:cNvSpPr>
            <p:nvPr/>
          </p:nvSpPr>
          <p:spPr bwMode="auto">
            <a:xfrm flipH="1">
              <a:off x="6952668" y="4133670"/>
              <a:ext cx="228600" cy="120033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Text Box 32"/>
            <p:cNvSpPr txBox="1">
              <a:spLocks noChangeArrowheads="1"/>
            </p:cNvSpPr>
            <p:nvPr/>
          </p:nvSpPr>
          <p:spPr bwMode="auto">
            <a:xfrm>
              <a:off x="4800600" y="447076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53" name="Text Box 35"/>
            <p:cNvSpPr txBox="1">
              <a:spLocks noChangeArrowheads="1"/>
            </p:cNvSpPr>
            <p:nvPr/>
          </p:nvSpPr>
          <p:spPr bwMode="auto">
            <a:xfrm>
              <a:off x="7537021" y="447812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54" name="Freeform 36"/>
            <p:cNvSpPr>
              <a:spLocks/>
            </p:cNvSpPr>
            <p:nvPr/>
          </p:nvSpPr>
          <p:spPr bwMode="auto">
            <a:xfrm>
              <a:off x="5330672" y="5648873"/>
              <a:ext cx="155728" cy="1037856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37"/>
            <p:cNvSpPr>
              <a:spLocks/>
            </p:cNvSpPr>
            <p:nvPr/>
          </p:nvSpPr>
          <p:spPr bwMode="auto">
            <a:xfrm flipH="1">
              <a:off x="8915400" y="5590457"/>
              <a:ext cx="152400" cy="1106928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28600" y="3494544"/>
              <a:ext cx="198452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1   1   1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3   3   3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4   4   4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5   5   5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0   0   0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2   2</a:t>
              </a: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2365528" y="3494544"/>
              <a:ext cx="2514600" cy="2677656"/>
              <a:chOff x="2971800" y="3018528"/>
              <a:chExt cx="2514600" cy="2677656"/>
            </a:xfrm>
          </p:grpSpPr>
          <p:sp>
            <p:nvSpPr>
              <p:cNvPr id="60" name="Freeform 19"/>
              <p:cNvSpPr>
                <a:spLocks/>
              </p:cNvSpPr>
              <p:nvPr/>
            </p:nvSpPr>
            <p:spPr bwMode="auto">
              <a:xfrm flipH="1">
                <a:off x="5181600" y="3055104"/>
                <a:ext cx="1524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Freeform 20"/>
              <p:cNvSpPr>
                <a:spLocks/>
              </p:cNvSpPr>
              <p:nvPr/>
            </p:nvSpPr>
            <p:spPr bwMode="auto">
              <a:xfrm>
                <a:off x="3105912" y="3044952"/>
                <a:ext cx="2286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971800" y="3018528"/>
                <a:ext cx="251460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0.13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0.02  -0.01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0.41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0.07  -0.03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0.55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0.09  -0.04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0.68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0.11  -0.05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0.15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-0.59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-0.73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-0.67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-0.29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0.32</a:t>
                </a:r>
              </a:p>
            </p:txBody>
          </p:sp>
        </p:grpSp>
        <p:sp>
          <p:nvSpPr>
            <p:cNvPr id="58" name="Rectangle 57"/>
            <p:cNvSpPr/>
            <p:nvPr/>
          </p:nvSpPr>
          <p:spPr>
            <a:xfrm>
              <a:off x="5409618" y="4133671"/>
              <a:ext cx="198452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12.4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0     0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9.5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0       0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1.3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334000" y="5562600"/>
              <a:ext cx="38100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0.56   0.59  0.56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0.09    0.09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0.12  -0.02  0.12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-0.69  -0.69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0.40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-0.80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0.40   0.09    0.09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271297"/>
      </p:ext>
    </p:extLst>
  </p:cSld>
  <p:clrMapOvr>
    <a:masterClrMapping/>
  </p:clrMapOvr>
  <p:transition/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6090" y="1486793"/>
            <a:ext cx="6009680" cy="3893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85826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6090" y="1486793"/>
            <a:ext cx="6009680" cy="3893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988885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5387" y="1812726"/>
            <a:ext cx="6009680" cy="3411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19640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4997277" y="3434627"/>
            <a:ext cx="4146723" cy="378349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de-DE" spc="-169" dirty="0"/>
              <a:t>O</a:t>
            </a:r>
            <a:r>
              <a:rPr spc="-169" dirty="0"/>
              <a:t>n </a:t>
            </a:r>
            <a:r>
              <a:rPr spc="-204" dirty="0" smtClean="0"/>
              <a:t>real</a:t>
            </a:r>
            <a:r>
              <a:rPr lang="de-DE" spc="-204" dirty="0" smtClean="0"/>
              <a:t> </a:t>
            </a:r>
            <a:r>
              <a:rPr spc="-795" dirty="0" smtClean="0"/>
              <a:t> </a:t>
            </a:r>
            <a:r>
              <a:rPr spc="-169" dirty="0"/>
              <a:t>data?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65973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245145"/>
            <a:ext cx="5638800" cy="528390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375" spc="323" dirty="0">
                <a:solidFill>
                  <a:srgbClr val="90A2C7"/>
                </a:solidFill>
              </a:rPr>
              <a:t>UMAP </a:t>
            </a:r>
            <a:r>
              <a:rPr sz="3375" spc="46" dirty="0">
                <a:solidFill>
                  <a:srgbClr val="90A2C7"/>
                </a:solidFill>
              </a:rPr>
              <a:t>on </a:t>
            </a:r>
            <a:r>
              <a:rPr sz="3375" spc="211" dirty="0">
                <a:solidFill>
                  <a:srgbClr val="90A2C7"/>
                </a:solidFill>
              </a:rPr>
              <a:t>MNIST</a:t>
            </a:r>
            <a:r>
              <a:rPr sz="3375" spc="-654" dirty="0">
                <a:solidFill>
                  <a:srgbClr val="90A2C7"/>
                </a:solidFill>
              </a:rPr>
              <a:t> </a:t>
            </a:r>
            <a:r>
              <a:rPr sz="3375" spc="-88" dirty="0">
                <a:solidFill>
                  <a:srgbClr val="90A2C7"/>
                </a:solidFill>
              </a:rPr>
              <a:t>digits</a:t>
            </a:r>
            <a:endParaRPr sz="3375" dirty="0"/>
          </a:p>
        </p:txBody>
      </p:sp>
      <p:sp>
        <p:nvSpPr>
          <p:cNvPr id="3" name="object 3"/>
          <p:cNvSpPr/>
          <p:nvPr/>
        </p:nvSpPr>
        <p:spPr>
          <a:xfrm>
            <a:off x="714375" y="214313"/>
            <a:ext cx="7715250" cy="6429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22791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245145"/>
            <a:ext cx="6553200" cy="528390"/>
          </a:xfrm>
          <a:prstGeom prst="rect">
            <a:avLst/>
          </a:prstGeom>
        </p:spPr>
        <p:txBody>
          <a:bodyPr vert="horz" wrap="square" lIns="0" tIns="8930" rIns="0" bIns="0" rtlCol="0" anchor="b" anchorCtr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375" spc="323" dirty="0">
                <a:solidFill>
                  <a:srgbClr val="90A2C7"/>
                </a:solidFill>
              </a:rPr>
              <a:t>UMAP </a:t>
            </a:r>
            <a:r>
              <a:rPr sz="3375" spc="46" dirty="0">
                <a:solidFill>
                  <a:srgbClr val="90A2C7"/>
                </a:solidFill>
              </a:rPr>
              <a:t>on </a:t>
            </a:r>
            <a:r>
              <a:rPr sz="3375" spc="-46" dirty="0">
                <a:solidFill>
                  <a:srgbClr val="90A2C7"/>
                </a:solidFill>
              </a:rPr>
              <a:t>Fashion</a:t>
            </a:r>
            <a:r>
              <a:rPr sz="3375" spc="-650" dirty="0">
                <a:solidFill>
                  <a:srgbClr val="90A2C7"/>
                </a:solidFill>
              </a:rPr>
              <a:t> </a:t>
            </a:r>
            <a:r>
              <a:rPr sz="3375" spc="211" dirty="0">
                <a:solidFill>
                  <a:srgbClr val="90A2C7"/>
                </a:solidFill>
              </a:rPr>
              <a:t>MNIST</a:t>
            </a:r>
            <a:endParaRPr sz="3375" dirty="0"/>
          </a:p>
        </p:txBody>
      </p:sp>
      <p:sp>
        <p:nvSpPr>
          <p:cNvPr id="3" name="object 3"/>
          <p:cNvSpPr/>
          <p:nvPr/>
        </p:nvSpPr>
        <p:spPr>
          <a:xfrm>
            <a:off x="714375" y="214313"/>
            <a:ext cx="7715250" cy="6429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45369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48758" y="2937867"/>
            <a:ext cx="450949" cy="87463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5625" spc="457" dirty="0">
                <a:solidFill>
                  <a:srgbClr val="2C3E63"/>
                </a:solidFill>
                <a:latin typeface="Trebuchet MS"/>
                <a:cs typeface="Trebuchet MS"/>
              </a:rPr>
              <a:t>+</a:t>
            </a:r>
            <a:endParaRPr sz="5625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1528" y="3070899"/>
            <a:ext cx="3194542" cy="9637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/>
          <p:nvPr/>
        </p:nvSpPr>
        <p:spPr>
          <a:xfrm>
            <a:off x="5269274" y="3012171"/>
            <a:ext cx="3270542" cy="10901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600603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85207"/>
            <a:ext cx="5640712" cy="43393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/>
          <p:nvPr/>
        </p:nvSpPr>
        <p:spPr>
          <a:xfrm>
            <a:off x="4094574" y="1616845"/>
            <a:ext cx="5049425" cy="42761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51223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438" y="535325"/>
            <a:ext cx="9001125" cy="6322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916753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81953" y="1251692"/>
            <a:ext cx="5162046" cy="4354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3" name="object 3"/>
          <p:cNvSpPr/>
          <p:nvPr/>
        </p:nvSpPr>
        <p:spPr>
          <a:xfrm>
            <a:off x="0" y="1250218"/>
            <a:ext cx="5560945" cy="43575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87"/>
          </a:p>
        </p:txBody>
      </p:sp>
      <p:sp>
        <p:nvSpPr>
          <p:cNvPr id="4" name="object 4"/>
          <p:cNvSpPr txBox="1"/>
          <p:nvPr/>
        </p:nvSpPr>
        <p:spPr>
          <a:xfrm>
            <a:off x="1276945" y="5652493"/>
            <a:ext cx="6599039" cy="688490"/>
          </a:xfrm>
          <a:prstGeom prst="rect">
            <a:avLst/>
          </a:prstGeom>
        </p:spPr>
        <p:txBody>
          <a:bodyPr vert="horz" wrap="square" lIns="0" tIns="21431" rIns="0" bIns="0" rtlCol="0">
            <a:spAutoFit/>
          </a:bodyPr>
          <a:lstStyle/>
          <a:p>
            <a:pPr marL="562550" marR="3572" indent="-553621">
              <a:lnSpc>
                <a:spcPts val="2601"/>
              </a:lnSpc>
              <a:spcBef>
                <a:spcPts val="169"/>
              </a:spcBef>
            </a:pPr>
            <a:r>
              <a:rPr sz="2180" spc="-7" dirty="0">
                <a:solidFill>
                  <a:srgbClr val="90A2C7"/>
                </a:solidFill>
                <a:latin typeface="Trebuchet MS"/>
                <a:cs typeface="Trebuchet MS"/>
              </a:rPr>
              <a:t>Derived </a:t>
            </a:r>
            <a:r>
              <a:rPr sz="2180" spc="-70" dirty="0">
                <a:solidFill>
                  <a:srgbClr val="90A2C7"/>
                </a:solidFill>
                <a:latin typeface="Trebuchet MS"/>
                <a:cs typeface="Trebuchet MS"/>
              </a:rPr>
              <a:t>from </a:t>
            </a:r>
            <a:r>
              <a:rPr sz="2180" spc="28" dirty="0">
                <a:solidFill>
                  <a:srgbClr val="90A2C7"/>
                </a:solidFill>
                <a:latin typeface="Trebuchet MS"/>
                <a:cs typeface="Trebuchet MS"/>
              </a:rPr>
              <a:t>Adam </a:t>
            </a:r>
            <a:r>
              <a:rPr sz="2180" spc="-63" dirty="0">
                <a:solidFill>
                  <a:srgbClr val="90A2C7"/>
                </a:solidFill>
                <a:latin typeface="Trebuchet MS"/>
                <a:cs typeface="Trebuchet MS"/>
              </a:rPr>
              <a:t>Bielski’s </a:t>
            </a:r>
            <a:r>
              <a:rPr sz="2180" spc="-105" dirty="0">
                <a:solidFill>
                  <a:srgbClr val="90A2C7"/>
                </a:solidFill>
                <a:latin typeface="Trebuchet MS"/>
                <a:cs typeface="Trebuchet MS"/>
              </a:rPr>
              <a:t>Siamese/Triplet</a:t>
            </a:r>
            <a:r>
              <a:rPr sz="2180" spc="-179" dirty="0">
                <a:solidFill>
                  <a:srgbClr val="90A2C7"/>
                </a:solidFill>
                <a:latin typeface="Trebuchet MS"/>
                <a:cs typeface="Trebuchet MS"/>
              </a:rPr>
              <a:t> </a:t>
            </a:r>
            <a:r>
              <a:rPr sz="2180" spc="-70" dirty="0">
                <a:solidFill>
                  <a:srgbClr val="90A2C7"/>
                </a:solidFill>
                <a:latin typeface="Trebuchet MS"/>
                <a:cs typeface="Trebuchet MS"/>
              </a:rPr>
              <a:t>repository:  </a:t>
            </a:r>
            <a:r>
              <a:rPr sz="2180" spc="-105" dirty="0">
                <a:solidFill>
                  <a:srgbClr val="90A2C7"/>
                </a:solidFill>
                <a:latin typeface="Trebuchet MS"/>
                <a:cs typeface="Trebuchet MS"/>
              </a:rPr>
              <a:t>https://github.com/adambielski/siamese-triplet</a:t>
            </a:r>
            <a:endParaRPr sz="2180">
              <a:latin typeface="Trebuchet MS"/>
              <a:cs typeface="Trebuchet M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926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777" y="-133687"/>
            <a:ext cx="8229600" cy="987425"/>
          </a:xfrm>
        </p:spPr>
        <p:txBody>
          <a:bodyPr/>
          <a:lstStyle/>
          <a:p>
            <a:r>
              <a:rPr lang="en-US" dirty="0"/>
              <a:t>SVD - Interpretation #2</a:t>
            </a:r>
          </a:p>
        </p:txBody>
      </p:sp>
      <p:sp>
        <p:nvSpPr>
          <p:cNvPr id="142336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268413"/>
            <a:ext cx="8640763" cy="5113337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b="1" dirty="0">
                <a:solidFill>
                  <a:srgbClr val="0000FF"/>
                </a:solidFill>
              </a:rPr>
              <a:t>More details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accent3"/>
                </a:solidFill>
              </a:rPr>
              <a:t>Q:</a:t>
            </a:r>
            <a:r>
              <a:rPr lang="en-US" b="1" dirty="0"/>
              <a:t> How exactly is dim. reduction done?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8000"/>
                </a:solidFill>
              </a:rPr>
              <a:t>A: Set smallest singular values to zero</a:t>
            </a:r>
          </a:p>
          <a:p>
            <a:pPr marL="118872" indent="0">
              <a:lnSpc>
                <a:spcPct val="90000"/>
              </a:lnSpc>
              <a:buNone/>
            </a:pP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6629400" y="4876800"/>
            <a:ext cx="342900" cy="424428"/>
            <a:chOff x="6629400" y="4876800"/>
            <a:chExt cx="342900" cy="424428"/>
          </a:xfrm>
        </p:grpSpPr>
        <p:sp>
          <p:nvSpPr>
            <p:cNvPr id="47" name="Line 19"/>
            <p:cNvSpPr>
              <a:spLocks noChangeShapeType="1"/>
            </p:cNvSpPr>
            <p:nvPr/>
          </p:nvSpPr>
          <p:spPr bwMode="auto">
            <a:xfrm flipV="1">
              <a:off x="6705600" y="4876800"/>
              <a:ext cx="266700" cy="4244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Line 21"/>
            <p:cNvSpPr>
              <a:spLocks noChangeShapeType="1"/>
            </p:cNvSpPr>
            <p:nvPr/>
          </p:nvSpPr>
          <p:spPr bwMode="auto">
            <a:xfrm>
              <a:off x="6629400" y="4920228"/>
              <a:ext cx="342900" cy="3375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8600" y="3494544"/>
            <a:ext cx="8915400" cy="3268385"/>
            <a:chOff x="228600" y="3494544"/>
            <a:chExt cx="8915400" cy="3268385"/>
          </a:xfrm>
        </p:grpSpPr>
        <p:sp>
          <p:nvSpPr>
            <p:cNvPr id="50" name="Freeform 8"/>
            <p:cNvSpPr>
              <a:spLocks/>
            </p:cNvSpPr>
            <p:nvPr/>
          </p:nvSpPr>
          <p:spPr bwMode="auto">
            <a:xfrm>
              <a:off x="265176" y="3494544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 flipH="1">
              <a:off x="1926336" y="3494544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30"/>
            <p:cNvSpPr>
              <a:spLocks/>
            </p:cNvSpPr>
            <p:nvPr/>
          </p:nvSpPr>
          <p:spPr bwMode="auto">
            <a:xfrm>
              <a:off x="5428668" y="4133670"/>
              <a:ext cx="228600" cy="1200329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31"/>
            <p:cNvSpPr>
              <a:spLocks/>
            </p:cNvSpPr>
            <p:nvPr/>
          </p:nvSpPr>
          <p:spPr bwMode="auto">
            <a:xfrm flipH="1">
              <a:off x="6952668" y="4133670"/>
              <a:ext cx="228600" cy="120033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Text Box 32"/>
            <p:cNvSpPr txBox="1">
              <a:spLocks noChangeArrowheads="1"/>
            </p:cNvSpPr>
            <p:nvPr/>
          </p:nvSpPr>
          <p:spPr bwMode="auto">
            <a:xfrm>
              <a:off x="4800600" y="447076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56" name="Text Box 35"/>
            <p:cNvSpPr txBox="1">
              <a:spLocks noChangeArrowheads="1"/>
            </p:cNvSpPr>
            <p:nvPr/>
          </p:nvSpPr>
          <p:spPr bwMode="auto">
            <a:xfrm>
              <a:off x="7537021" y="447812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57" name="Freeform 36"/>
            <p:cNvSpPr>
              <a:spLocks/>
            </p:cNvSpPr>
            <p:nvPr/>
          </p:nvSpPr>
          <p:spPr bwMode="auto">
            <a:xfrm>
              <a:off x="5330672" y="5648873"/>
              <a:ext cx="155728" cy="1037856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37"/>
            <p:cNvSpPr>
              <a:spLocks/>
            </p:cNvSpPr>
            <p:nvPr/>
          </p:nvSpPr>
          <p:spPr bwMode="auto">
            <a:xfrm flipH="1">
              <a:off x="8915400" y="5590457"/>
              <a:ext cx="152400" cy="1106928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28600" y="3494544"/>
              <a:ext cx="198452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1   1   1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3   3   3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4   4   4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5   5   5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0   0   0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2   2</a:t>
              </a: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2365528" y="3494544"/>
              <a:ext cx="2514600" cy="2677656"/>
              <a:chOff x="2971800" y="3018528"/>
              <a:chExt cx="2514600" cy="2677656"/>
            </a:xfrm>
          </p:grpSpPr>
          <p:sp>
            <p:nvSpPr>
              <p:cNvPr id="63" name="Freeform 19"/>
              <p:cNvSpPr>
                <a:spLocks/>
              </p:cNvSpPr>
              <p:nvPr/>
            </p:nvSpPr>
            <p:spPr bwMode="auto">
              <a:xfrm flipH="1">
                <a:off x="5181600" y="3055104"/>
                <a:ext cx="1524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20"/>
              <p:cNvSpPr>
                <a:spLocks/>
              </p:cNvSpPr>
              <p:nvPr/>
            </p:nvSpPr>
            <p:spPr bwMode="auto">
              <a:xfrm>
                <a:off x="3105912" y="3044952"/>
                <a:ext cx="2286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971800" y="3018528"/>
                <a:ext cx="251460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0.13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0.02  -0.01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0.41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0.07  -0.03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0.55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0.09  -0.04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0.68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0.11  -0.05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0.15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-0.59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-0.73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-0.67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-0.29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0.32</a:t>
                </a:r>
              </a:p>
            </p:txBody>
          </p:sp>
        </p:grpSp>
        <p:sp>
          <p:nvSpPr>
            <p:cNvPr id="61" name="Rectangle 60"/>
            <p:cNvSpPr/>
            <p:nvPr/>
          </p:nvSpPr>
          <p:spPr>
            <a:xfrm>
              <a:off x="5409618" y="4133671"/>
              <a:ext cx="198452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12.4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0     0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9.5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0       0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1.3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334000" y="5562600"/>
              <a:ext cx="38100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0.56   0.59  0.56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0.09    0.09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0.12  -0.02  0.12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-0.69  -0.69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0.40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-0.80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0.40   0.09    0.09</a:t>
              </a:r>
            </a:p>
          </p:txBody>
        </p:sp>
      </p:grpSp>
      <p:sp>
        <p:nvSpPr>
          <p:cNvPr id="66" name="Text Box 21"/>
          <p:cNvSpPr txBox="1">
            <a:spLocks noChangeArrowheads="1"/>
          </p:cNvSpPr>
          <p:nvPr/>
        </p:nvSpPr>
        <p:spPr bwMode="auto">
          <a:xfrm>
            <a:off x="2096574" y="4355887"/>
            <a:ext cx="466794" cy="707886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sym typeface="Symbol"/>
              </a:rPr>
              <a:t>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1886367"/>
      </p:ext>
    </p:extLst>
  </p:cSld>
  <p:clrMapOvr>
    <a:masterClrMapping/>
  </p:clrMapOvr>
  <p:transition/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280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394842" y="1371600"/>
            <a:ext cx="7688323" cy="218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SVD: </a:t>
            </a:r>
            <a:r>
              <a:rPr lang="en-US" sz="1600" dirty="0" smtClean="0">
                <a:hlinkClick r:id="rId2"/>
              </a:rPr>
              <a:t>http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cs246.stanford.edu</a:t>
            </a:r>
            <a:endParaRPr lang="en-US" sz="1600" dirty="0" smtClean="0"/>
          </a:p>
          <a:p>
            <a:r>
              <a:rPr lang="en-US" dirty="0"/>
              <a:t>t-SNE: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github.com/Divyagash/t-SNE/blob/master/tSNE_Presentation.pdf</a:t>
            </a:r>
            <a:endParaRPr lang="en-US" sz="1600" dirty="0" smtClean="0"/>
          </a:p>
          <a:p>
            <a:r>
              <a:rPr lang="en-US" sz="1600" u="sng" dirty="0">
                <a:hlinkClick r:id="rId4"/>
              </a:rPr>
              <a:t>	</a:t>
            </a:r>
            <a:r>
              <a:rPr lang="en-US" sz="1600" dirty="0" smtClean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://statquest.org/2017/09/18/statquest-t-sne-clearly-explained</a:t>
            </a:r>
            <a:r>
              <a:rPr lang="en-US" sz="1600" dirty="0" smtClean="0">
                <a:hlinkClick r:id="rId4"/>
              </a:rPr>
              <a:t>/</a:t>
            </a:r>
            <a:r>
              <a:rPr lang="en-US" sz="1600" dirty="0" smtClean="0"/>
              <a:t> </a:t>
            </a:r>
          </a:p>
          <a:p>
            <a:r>
              <a:rPr lang="en-US" dirty="0" smtClean="0"/>
              <a:t>UMAP: </a:t>
            </a:r>
            <a:r>
              <a:rPr lang="en-US" sz="1600" dirty="0">
                <a:hlinkClick r:id="rId5"/>
              </a:rPr>
              <a:t>https://</a:t>
            </a:r>
            <a:r>
              <a:rPr lang="en-US" sz="1600" dirty="0" smtClean="0">
                <a:hlinkClick r:id="rId5"/>
              </a:rPr>
              <a:t>www.youtube.com/watch?v=nq6iPZVUxZU</a:t>
            </a:r>
            <a:r>
              <a:rPr lang="en-US" sz="1600" dirty="0" smtClean="0"/>
              <a:t> </a:t>
            </a:r>
            <a:endParaRPr lang="en-US" sz="1600" dirty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  </a:t>
            </a:r>
            <a:endParaRPr lang="en-US" sz="1600" dirty="0"/>
          </a:p>
        </p:txBody>
      </p:sp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68564" y="-152400"/>
            <a:ext cx="8229600" cy="987425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Sources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44615360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61768E-594F-D246-A112-F445D1F5195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19200" y="1447800"/>
            <a:ext cx="8077200" cy="1673225"/>
          </a:xfrm>
        </p:spPr>
        <p:txBody>
          <a:bodyPr/>
          <a:lstStyle/>
          <a:p>
            <a:r>
              <a:rPr lang="en-US" dirty="0"/>
              <a:t>How to Compute SVD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281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44672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5916" y="-228600"/>
            <a:ext cx="8229600" cy="987425"/>
          </a:xfrm>
        </p:spPr>
        <p:txBody>
          <a:bodyPr/>
          <a:lstStyle/>
          <a:p>
            <a:r>
              <a:rPr lang="en-US" dirty="0"/>
              <a:t>Finding </a:t>
            </a:r>
            <a:r>
              <a:rPr lang="en-US" dirty="0" err="1"/>
              <a:t>Eigenpairs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28600" y="1295400"/>
                <a:ext cx="8915400" cy="5562600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How the SVD is actually computed?</a:t>
                </a:r>
              </a:p>
              <a:p>
                <a:pPr lvl="7"/>
                <a:endParaRPr lang="en-US" b="1" dirty="0"/>
              </a:p>
              <a:p>
                <a:r>
                  <a:rPr lang="en-US" dirty="0"/>
                  <a:t>First we need a method for finding the </a:t>
                </a:r>
                <a:r>
                  <a:rPr lang="en-US" b="1" dirty="0">
                    <a:solidFill>
                      <a:srgbClr val="0000FF"/>
                    </a:solidFill>
                  </a:rPr>
                  <a:t>principal eigenvalue</a:t>
                </a:r>
                <a:r>
                  <a:rPr lang="en-US" dirty="0"/>
                  <a:t> (the largest one) and the corresponding </a:t>
                </a:r>
                <a:r>
                  <a:rPr lang="en-US" b="1" dirty="0">
                    <a:solidFill>
                      <a:srgbClr val="0000FF"/>
                    </a:solidFill>
                  </a:rPr>
                  <a:t>eigenvector</a:t>
                </a:r>
                <a:r>
                  <a:rPr lang="en-US" dirty="0"/>
                  <a:t> of a symmetric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</a:t>
                </a:r>
                <a:r>
                  <a:rPr lang="en-US" i="1" dirty="0">
                    <a:solidFill>
                      <a:srgbClr val="FF0000"/>
                    </a:solidFill>
                  </a:rPr>
                  <a:t>symmetric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𝑗𝑖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Method:</a:t>
                </a:r>
              </a:p>
              <a:p>
                <a:pPr lvl="1"/>
                <a:r>
                  <a:rPr lang="en-US" dirty="0"/>
                  <a:t>Start with any “guess eigenvector”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baseline="-25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rgbClr val="0000FF"/>
                  </a:solidFill>
                </a:endParaRPr>
              </a:p>
              <a:p>
                <a:pPr lvl="1"/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/>
                  <a:t>  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0, 1,…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||…||</m:t>
                    </m:r>
                  </m:oMath>
                </a14:m>
                <a:r>
                  <a:rPr lang="en-US" dirty="0"/>
                  <a:t> denotes the </a:t>
                </a:r>
                <a:r>
                  <a:rPr lang="en-US" dirty="0" err="1"/>
                  <a:t>Frobenius</a:t>
                </a:r>
                <a:r>
                  <a:rPr lang="en-US" dirty="0"/>
                  <a:t> norm</a:t>
                </a:r>
              </a:p>
              <a:p>
                <a:pPr lvl="1"/>
                <a:r>
                  <a:rPr lang="en-US" dirty="0"/>
                  <a:t>Stop when consecutive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show little change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28600" y="1295400"/>
                <a:ext cx="8915400" cy="5562600"/>
              </a:xfrm>
              <a:blipFill>
                <a:blip r:embed="rId3"/>
                <a:stretch>
                  <a:fillRect l="-1642" t="-1425" r="-13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282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47912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7224713" cy="719137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Example</a:t>
            </a:r>
            <a:r>
              <a:rPr lang="en-US" dirty="0"/>
              <a:t>: Iterative Eigenvector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76400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 =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0349" y="1491733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lain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2    3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60227" y="1676400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=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9000" y="1491733"/>
            <a:ext cx="3561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73335" y="2743200"/>
            <a:ext cx="4964896" cy="957311"/>
            <a:chOff x="773335" y="2743200"/>
            <a:chExt cx="4964896" cy="957311"/>
          </a:xfrm>
        </p:grpSpPr>
        <p:grpSp>
          <p:nvGrpSpPr>
            <p:cNvPr id="19" name="Group 18"/>
            <p:cNvGrpSpPr/>
            <p:nvPr/>
          </p:nvGrpSpPr>
          <p:grpSpPr>
            <a:xfrm>
              <a:off x="773335" y="2743200"/>
              <a:ext cx="1047082" cy="957311"/>
              <a:chOff x="773335" y="2743200"/>
              <a:chExt cx="1047082" cy="957311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914400" y="2743200"/>
                <a:ext cx="7264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914399" y="3238268"/>
                <a:ext cx="655949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773335" y="3238846"/>
                <a:ext cx="1047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||M</a:t>
                </a: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||</a:t>
                </a: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807126" y="3008013"/>
              <a:ext cx="449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14301" y="2823347"/>
              <a:ext cx="3561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648016" y="3008013"/>
              <a:ext cx="780983" cy="461665"/>
              <a:chOff x="2760227" y="3238846"/>
              <a:chExt cx="780983" cy="461665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2760227" y="3238846"/>
                <a:ext cx="7809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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34</a:t>
                </a: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3094613" y="3259723"/>
                <a:ext cx="334387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3521348" y="3008013"/>
              <a:ext cx="449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899727" y="2822769"/>
              <a:ext cx="7841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0.51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0.86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800600" y="3008013"/>
              <a:ext cx="449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68231" y="3007434"/>
              <a:ext cx="470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2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87172" y="4385968"/>
            <a:ext cx="5427547" cy="957311"/>
            <a:chOff x="773335" y="2743200"/>
            <a:chExt cx="5427547" cy="957311"/>
          </a:xfrm>
        </p:grpSpPr>
        <p:grpSp>
          <p:nvGrpSpPr>
            <p:cNvPr id="26" name="Group 25"/>
            <p:cNvGrpSpPr/>
            <p:nvPr/>
          </p:nvGrpSpPr>
          <p:grpSpPr>
            <a:xfrm>
              <a:off x="773335" y="2743200"/>
              <a:ext cx="1047082" cy="957311"/>
              <a:chOff x="773335" y="2743200"/>
              <a:chExt cx="1047082" cy="957311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914400" y="2743200"/>
                <a:ext cx="7264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914399" y="3238268"/>
                <a:ext cx="655949" cy="0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773335" y="3238846"/>
                <a:ext cx="1047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||M</a:t>
                </a: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||</a:t>
                </a: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807126" y="3008013"/>
              <a:ext cx="449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214301" y="2823347"/>
              <a:ext cx="7841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2.23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3.60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940782" y="3008013"/>
              <a:ext cx="1208985" cy="461665"/>
              <a:chOff x="3052993" y="3238846"/>
              <a:chExt cx="1208985" cy="461665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3052993" y="3238846"/>
                <a:ext cx="12089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17.93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 flipV="1">
                <a:off x="3385335" y="3276741"/>
                <a:ext cx="564563" cy="1"/>
              </a:xfrm>
              <a:prstGeom prst="line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4157411" y="3007434"/>
              <a:ext cx="449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54054" y="2822769"/>
              <a:ext cx="7841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0.53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0.85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94544" y="3008013"/>
              <a:ext cx="449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30882" y="2968202"/>
              <a:ext cx="470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2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F372622B-75B3-9941-8ECB-C1638CBAB8E7}"/>
              </a:ext>
            </a:extLst>
          </p:cNvPr>
          <p:cNvSpPr/>
          <p:nvPr/>
        </p:nvSpPr>
        <p:spPr>
          <a:xfrm>
            <a:off x="1554718" y="1491733"/>
            <a:ext cx="883176" cy="830997"/>
          </a:xfrm>
          <a:prstGeom prst="bracketPair">
            <a:avLst>
              <a:gd name="adj" fmla="val 1175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uble Bracket 38">
            <a:extLst>
              <a:ext uri="{FF2B5EF4-FFF2-40B4-BE49-F238E27FC236}">
                <a16:creationId xmlns:a16="http://schemas.microsoft.com/office/drawing/2014/main" id="{400A8396-F423-A344-A090-6F16E0A4B98C}"/>
              </a:ext>
            </a:extLst>
          </p:cNvPr>
          <p:cNvSpPr/>
          <p:nvPr/>
        </p:nvSpPr>
        <p:spPr>
          <a:xfrm>
            <a:off x="2133600" y="2826603"/>
            <a:ext cx="495947" cy="830997"/>
          </a:xfrm>
          <a:prstGeom prst="bracketPair">
            <a:avLst>
              <a:gd name="adj" fmla="val 1175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uble Bracket 39">
            <a:extLst>
              <a:ext uri="{FF2B5EF4-FFF2-40B4-BE49-F238E27FC236}">
                <a16:creationId xmlns:a16="http://schemas.microsoft.com/office/drawing/2014/main" id="{C29CC86C-48E6-4441-9CCE-57980B551724}"/>
              </a:ext>
            </a:extLst>
          </p:cNvPr>
          <p:cNvSpPr/>
          <p:nvPr/>
        </p:nvSpPr>
        <p:spPr>
          <a:xfrm>
            <a:off x="3923653" y="2819400"/>
            <a:ext cx="722374" cy="830997"/>
          </a:xfrm>
          <a:prstGeom prst="bracketPair">
            <a:avLst>
              <a:gd name="adj" fmla="val 1175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uble Bracket 40">
            <a:extLst>
              <a:ext uri="{FF2B5EF4-FFF2-40B4-BE49-F238E27FC236}">
                <a16:creationId xmlns:a16="http://schemas.microsoft.com/office/drawing/2014/main" id="{EA8A5ECD-2E4C-BD42-9571-153BC02DA080}"/>
              </a:ext>
            </a:extLst>
          </p:cNvPr>
          <p:cNvSpPr/>
          <p:nvPr/>
        </p:nvSpPr>
        <p:spPr>
          <a:xfrm>
            <a:off x="2095261" y="4462859"/>
            <a:ext cx="759358" cy="830997"/>
          </a:xfrm>
          <a:prstGeom prst="bracketPair">
            <a:avLst>
              <a:gd name="adj" fmla="val 1175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ouble Bracket 41">
            <a:extLst>
              <a:ext uri="{FF2B5EF4-FFF2-40B4-BE49-F238E27FC236}">
                <a16:creationId xmlns:a16="http://schemas.microsoft.com/office/drawing/2014/main" id="{969BA76A-2FF0-204C-99A7-BA231D2257D4}"/>
              </a:ext>
            </a:extLst>
          </p:cNvPr>
          <p:cNvSpPr/>
          <p:nvPr/>
        </p:nvSpPr>
        <p:spPr>
          <a:xfrm>
            <a:off x="4387051" y="4462859"/>
            <a:ext cx="759358" cy="830997"/>
          </a:xfrm>
          <a:prstGeom prst="bracketPair">
            <a:avLst>
              <a:gd name="adj" fmla="val 1175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29423C-3FC7-2142-9594-F2AD6810E3E6}"/>
              </a:ext>
            </a:extLst>
          </p:cNvPr>
          <p:cNvSpPr txBox="1"/>
          <p:nvPr/>
        </p:nvSpPr>
        <p:spPr>
          <a:xfrm>
            <a:off x="753137" y="617117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…..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283</a:t>
            </a:fld>
            <a:endParaRPr lang="de-DE"/>
          </a:p>
        </p:txBody>
      </p:sp>
      <p:sp>
        <p:nvSpPr>
          <p:cNvPr id="45" name="Date Placeholder 4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46" name="Footer Placeholder 4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8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5916" y="-192008"/>
            <a:ext cx="8229600" cy="987425"/>
          </a:xfrm>
        </p:spPr>
        <p:txBody>
          <a:bodyPr/>
          <a:lstStyle/>
          <a:p>
            <a:r>
              <a:rPr lang="en-US" dirty="0"/>
              <a:t>Finding the Principal Eigenvalue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533400" y="1295400"/>
                <a:ext cx="8610600" cy="5257800"/>
              </a:xfrm>
            </p:spPr>
            <p:txBody>
              <a:bodyPr/>
              <a:lstStyle/>
              <a:p>
                <a:r>
                  <a:rPr lang="en-US" dirty="0"/>
                  <a:t>Once you have the principal eigenvector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you find its eigenvalue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Symbol"/>
                      </a:rPr>
                      <m:t>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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baseline="30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1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In proof</a:t>
                </a:r>
                <a:r>
                  <a:rPr lang="en-US" dirty="0"/>
                  <a:t>: We know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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1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Symbol"/>
                      </a:rPr>
                      <m:t></m:t>
                    </m:r>
                  </m:oMath>
                </a14:m>
                <a:r>
                  <a:rPr lang="en-US" dirty="0">
                    <a:sym typeface="Symbol"/>
                  </a:rPr>
                  <a:t> is the eigenvalue; multiply both sides by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baseline="30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ym typeface="Symbol"/>
                  </a:rPr>
                  <a:t> on the left.</a:t>
                </a:r>
              </a:p>
              <a:p>
                <a:pPr lvl="1"/>
                <a:r>
                  <a:rPr lang="en-US" dirty="0">
                    <a:sym typeface="Symbol"/>
                  </a:rPr>
                  <a:t>Since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baseline="30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1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 1 </m:t>
                    </m:r>
                  </m:oMath>
                </a14:m>
                <a:r>
                  <a:rPr lang="en-US" dirty="0"/>
                  <a:t>we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</m:t>
                    </m:r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baseline="30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b="1" dirty="0">
                    <a:solidFill>
                      <a:srgbClr val="D60093"/>
                    </a:solidFill>
                  </a:rPr>
                  <a:t>Example:</a:t>
                </a:r>
                <a:r>
                  <a:rPr lang="en-US" dirty="0"/>
                  <a:t> If we take </a:t>
                </a:r>
                <a:r>
                  <a:rPr lang="en-US" b="1" dirty="0" err="1"/>
                  <a:t>x</a:t>
                </a:r>
                <a:r>
                  <a:rPr lang="en-US" baseline="30000" dirty="0" err="1"/>
                  <a:t>T</a:t>
                </a:r>
                <a:r>
                  <a:rPr lang="en-US" dirty="0"/>
                  <a:t> = [0.53, 0.85], then </a:t>
                </a:r>
                <a:r>
                  <a:rPr lang="en-US" dirty="0">
                    <a:sym typeface="Symbol"/>
                  </a:rPr>
                  <a:t> </a:t>
                </a:r>
                <a:r>
                  <a:rPr lang="en-US" dirty="0"/>
                  <a:t>=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610600" cy="5257801"/>
              </a:xfrm>
              <a:blipFill>
                <a:blip r:embed="rId3"/>
                <a:stretch>
                  <a:fillRect t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238846" y="5191007"/>
            <a:ext cx="4267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17040" y="5200413"/>
            <a:ext cx="4267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[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335054" y="5181600"/>
            <a:ext cx="1256450" cy="1021934"/>
            <a:chOff x="3337560" y="4066398"/>
            <a:chExt cx="1256450" cy="1021934"/>
          </a:xfrm>
        </p:grpSpPr>
        <p:sp>
          <p:nvSpPr>
            <p:cNvPr id="11" name="TextBox 10"/>
            <p:cNvSpPr txBox="1"/>
            <p:nvPr/>
          </p:nvSpPr>
          <p:spPr>
            <a:xfrm>
              <a:off x="3337560" y="4066398"/>
              <a:ext cx="42672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[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67290" y="4072669"/>
              <a:ext cx="42672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]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905000" y="5286476"/>
            <a:ext cx="4731393" cy="837268"/>
            <a:chOff x="1989214" y="4158733"/>
            <a:chExt cx="4667012" cy="837268"/>
          </a:xfrm>
        </p:grpSpPr>
        <p:sp>
          <p:nvSpPr>
            <p:cNvPr id="6" name="TextBox 5"/>
            <p:cNvSpPr txBox="1"/>
            <p:nvPr/>
          </p:nvSpPr>
          <p:spPr>
            <a:xfrm>
              <a:off x="1989214" y="4340264"/>
              <a:ext cx="151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[0.53 0.85]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81400" y="4158733"/>
              <a:ext cx="8034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AutoNum type="arabicPlain"/>
              </a:pPr>
              <a:r>
                <a:rPr lang="en-US" sz="2400" dirty="0"/>
                <a:t>2</a:t>
              </a:r>
            </a:p>
            <a:p>
              <a:r>
                <a:rPr lang="en-US" sz="2400" dirty="0"/>
                <a:t>2     3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40749" y="4165004"/>
              <a:ext cx="7312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0.53</a:t>
              </a:r>
            </a:p>
            <a:p>
              <a:r>
                <a:rPr lang="en-US" sz="2400" dirty="0"/>
                <a:t>0.85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17571" y="4349669"/>
              <a:ext cx="938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4.25</a:t>
              </a:r>
            </a:p>
          </p:txBody>
        </p:sp>
      </p:grpSp>
      <p:sp>
        <p:nvSpPr>
          <p:cNvPr id="17" name="Slide Number Placeholder 1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284</a:t>
            </a:fld>
            <a:endParaRPr lang="de-DE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83162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5916" y="-122113"/>
            <a:ext cx="8229600" cy="987425"/>
          </a:xfrm>
        </p:spPr>
        <p:txBody>
          <a:bodyPr/>
          <a:lstStyle/>
          <a:p>
            <a:r>
              <a:rPr lang="en-US" dirty="0"/>
              <a:t>Finding More </a:t>
            </a:r>
            <a:r>
              <a:rPr lang="en-US" dirty="0" err="1"/>
              <a:t>Eigenpairs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609600" y="1295400"/>
                <a:ext cx="8534400" cy="5257800"/>
              </a:xfrm>
            </p:spPr>
            <p:txBody>
              <a:bodyPr/>
              <a:lstStyle/>
              <a:p>
                <a:r>
                  <a:rPr lang="en-US" dirty="0"/>
                  <a:t>Eliminate the portion of the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can be generated by the first </a:t>
                </a:r>
                <a:r>
                  <a:rPr lang="en-US" dirty="0" err="1"/>
                  <a:t>eigenpair</a:t>
                </a:r>
                <a:r>
                  <a:rPr lang="en-US" dirty="0"/>
                  <a:t>, </a:t>
                </a:r>
                <a:r>
                  <a:rPr lang="en-US" dirty="0">
                    <a:sym typeface="Symbol"/>
                  </a:rPr>
                  <a:t>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:= 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  <m:r>
                        <a:rPr lang="en-US" i="1" dirty="0" err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30000" dirty="0" err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  <a:p>
                <a:r>
                  <a:rPr lang="en-US" dirty="0"/>
                  <a:t>Recursively find the principal</a:t>
                </a:r>
                <a:r>
                  <a:rPr lang="en-US" b="1" dirty="0"/>
                  <a:t> </a:t>
                </a:r>
                <a:r>
                  <a:rPr lang="en-US" dirty="0" err="1"/>
                  <a:t>eigenpair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eliminate the effect of that pair, and so on</a:t>
                </a:r>
              </a:p>
              <a:p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b="1" dirty="0">
                    <a:solidFill>
                      <a:srgbClr val="D60093"/>
                    </a:solidFill>
                  </a:rPr>
                  <a:t>Example: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534400" cy="5257801"/>
              </a:xfrm>
              <a:blipFill>
                <a:blip r:embed="rId3"/>
                <a:stretch>
                  <a:fillRect t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066800" y="5167735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M* =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761858" y="4887600"/>
            <a:ext cx="1256450" cy="1021934"/>
            <a:chOff x="3337560" y="4066398"/>
            <a:chExt cx="1256450" cy="1021934"/>
          </a:xfrm>
        </p:grpSpPr>
        <p:sp>
          <p:nvSpPr>
            <p:cNvPr id="8" name="TextBox 7"/>
            <p:cNvSpPr txBox="1"/>
            <p:nvPr/>
          </p:nvSpPr>
          <p:spPr>
            <a:xfrm>
              <a:off x="3337560" y="4066398"/>
              <a:ext cx="42672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[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67290" y="4072669"/>
              <a:ext cx="42672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857999" y="4979932"/>
            <a:ext cx="1449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-0.19 0.09</a:t>
            </a:r>
          </a:p>
          <a:p>
            <a:r>
              <a:rPr lang="en-US" sz="2400" dirty="0"/>
              <a:t>0.09  0.07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76839" y="5177140"/>
            <a:ext cx="993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– 4.25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884656" y="4893871"/>
            <a:ext cx="1256450" cy="1021934"/>
            <a:chOff x="3337560" y="4066398"/>
            <a:chExt cx="1256450" cy="1021934"/>
          </a:xfrm>
        </p:grpSpPr>
        <p:sp>
          <p:nvSpPr>
            <p:cNvPr id="13" name="TextBox 12"/>
            <p:cNvSpPr txBox="1"/>
            <p:nvPr/>
          </p:nvSpPr>
          <p:spPr>
            <a:xfrm>
              <a:off x="3337560" y="4066398"/>
              <a:ext cx="42672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[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67290" y="4072669"/>
              <a:ext cx="42672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]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140023" y="4986203"/>
            <a:ext cx="7312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0.53</a:t>
            </a:r>
          </a:p>
          <a:p>
            <a:r>
              <a:rPr lang="en-US" sz="2400" dirty="0"/>
              <a:t>0.85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46535" y="5167735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[0.53 0.85]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30569" y="5061466"/>
            <a:ext cx="803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lain"/>
            </a:pPr>
            <a:r>
              <a:rPr lang="en-US" sz="2400" dirty="0"/>
              <a:t>2</a:t>
            </a:r>
          </a:p>
          <a:p>
            <a:r>
              <a:rPr lang="en-US" sz="2400" dirty="0"/>
              <a:t>2     3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17427" y="5177140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44639" y="4887598"/>
            <a:ext cx="4267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[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45293" y="4876800"/>
            <a:ext cx="4267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]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285</a:t>
            </a:fld>
            <a:endParaRPr lang="de-DE"/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633989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0251" y="-152400"/>
            <a:ext cx="8229600" cy="987425"/>
          </a:xfrm>
        </p:spPr>
        <p:txBody>
          <a:bodyPr/>
          <a:lstStyle/>
          <a:p>
            <a:r>
              <a:rPr lang="en-US" dirty="0"/>
              <a:t>How to Compute the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609600" y="1295400"/>
                <a:ext cx="8534400" cy="5562600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Start by supposing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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baseline="30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baseline="30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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baseline="30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baseline="30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𝑉𝑇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baseline="30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</m:t>
                    </m:r>
                    <m:r>
                      <a:rPr lang="en-US" i="1" baseline="30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𝑇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𝑈</m:t>
                    </m:r>
                    <m:r>
                      <a:rPr lang="en-US" i="1" baseline="30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𝑇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 = 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𝑉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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𝑈𝑇</m:t>
                    </m:r>
                  </m:oMath>
                </a14:m>
                <a:endParaRPr lang="en-US" dirty="0">
                  <a:sym typeface="Symbol"/>
                </a:endParaRPr>
              </a:p>
              <a:p>
                <a:pPr lvl="1"/>
                <a:r>
                  <a:rPr lang="en-US" b="1" dirty="0">
                    <a:solidFill>
                      <a:srgbClr val="00B050"/>
                    </a:solidFill>
                    <a:sym typeface="Symbol"/>
                  </a:rPr>
                  <a:t>Why?</a:t>
                </a:r>
                <a:r>
                  <a:rPr lang="en-US" dirty="0">
                    <a:sym typeface="Symbol"/>
                  </a:rPr>
                  <a:t> (1) Rule for transpose of a product; (2) the transpose of the transpose and the transpose of a diagonal matrix are both the identity function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𝑨</m:t>
                    </m:r>
                    <m:r>
                      <a:rPr lang="en-US" b="1" i="1" baseline="30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𝑻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𝑨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 = </m:t>
                    </m:r>
                    <m:r>
                      <a:rPr 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𝑽</m:t>
                    </m:r>
                    <m:r>
                      <a:rPr 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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𝑼</m:t>
                    </m:r>
                    <m:r>
                      <a:rPr lang="en-US" b="1" i="1" baseline="30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𝑻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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baseline="30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baseline="30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</m:t>
                    </m:r>
                    <m:r>
                      <a:rPr lang="en-US" b="1" i="1" baseline="30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baseline="30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00B050"/>
                    </a:solidFill>
                  </a:rPr>
                  <a:t>Why?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is orthonormal, so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baseline="30000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is an identity matrix</a:t>
                </a:r>
              </a:p>
              <a:p>
                <a:pPr lvl="1"/>
                <a:r>
                  <a:rPr lang="en-US" dirty="0"/>
                  <a:t>Also note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</m:t>
                    </m:r>
                    <m:r>
                      <a:rPr lang="en-US" i="1" baseline="30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2</m:t>
                    </m:r>
                  </m:oMath>
                </a14:m>
                <a:r>
                  <a:rPr lang="en-US" dirty="0"/>
                  <a:t> is a diagonal matrix whose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-th</a:t>
                </a:r>
                <a:r>
                  <a:rPr lang="en-US" dirty="0"/>
                  <a:t> element is the square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-th</a:t>
                </a:r>
                <a:r>
                  <a:rPr lang="en-US" dirty="0"/>
                  <a:t> element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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𝑨</m:t>
                    </m:r>
                    <m:r>
                      <a:rPr lang="en-US" b="1" i="1" baseline="30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𝑻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𝑨𝑽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 = </m:t>
                    </m:r>
                    <m:r>
                      <a:rPr 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𝑽</m:t>
                    </m:r>
                    <m:r>
                      <a:rPr 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</m:t>
                    </m:r>
                    <m:r>
                      <a:rPr lang="en-US" b="1" i="1" baseline="30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baseline="30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 = </m:t>
                    </m:r>
                    <m:r>
                      <a:rPr 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𝑽</m:t>
                    </m:r>
                    <m:r>
                      <a:rPr 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</m:t>
                    </m:r>
                    <m:r>
                      <a:rPr lang="en-US" b="1" i="1" baseline="30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𝟐</m:t>
                    </m:r>
                  </m:oMath>
                </a14:m>
                <a:endParaRPr lang="en-US" dirty="0">
                  <a:solidFill>
                    <a:srgbClr val="0000FF"/>
                  </a:solidFill>
                  <a:sym typeface="Symbol"/>
                </a:endParaRPr>
              </a:p>
              <a:p>
                <a:pPr lvl="1"/>
                <a:r>
                  <a:rPr lang="en-US" b="1" dirty="0">
                    <a:solidFill>
                      <a:srgbClr val="00B050"/>
                    </a:solidFill>
                    <a:sym typeface="Symbol"/>
                  </a:rPr>
                  <a:t>Why?</a:t>
                </a:r>
                <a:r>
                  <a:rPr lang="en-US" dirty="0">
                    <a:sym typeface="Symbo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Symbol"/>
                      </a:rPr>
                      <m:t>𝑉</m:t>
                    </m:r>
                  </m:oMath>
                </a14:m>
                <a:r>
                  <a:rPr lang="en-US" dirty="0">
                    <a:sym typeface="Symbol"/>
                  </a:rPr>
                  <a:t> is also orthonormal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534400" cy="5562600"/>
              </a:xfrm>
              <a:blipFill>
                <a:blip r:embed="rId3"/>
                <a:stretch>
                  <a:fillRect t="-456" r="-149" b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286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837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5916" y="-152400"/>
            <a:ext cx="8229600" cy="987425"/>
          </a:xfrm>
        </p:spPr>
        <p:txBody>
          <a:bodyPr/>
          <a:lstStyle/>
          <a:p>
            <a:r>
              <a:rPr lang="en-US" dirty="0"/>
              <a:t>Computing the SVD –(2)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457200" y="1295400"/>
                <a:ext cx="8686800" cy="5562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Starting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𝑨</m:t>
                        </m:r>
                        <m:r>
                          <a:rPr lang="en-US" b="1" i="1" baseline="3000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𝑻</m:t>
                        </m:r>
                        <m:r>
                          <a:rPr 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𝑨</m:t>
                        </m:r>
                      </m:e>
                    </m:d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 = 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𝑽</m:t>
                    </m:r>
                    <m:r>
                      <a:rPr lang="en-US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</m:t>
                    </m:r>
                    <m:r>
                      <a:rPr lang="en-US" b="1" i="1" baseline="30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𝟐</m:t>
                    </m:r>
                  </m:oMath>
                </a14:m>
                <a:r>
                  <a:rPr lang="en-US" dirty="0">
                    <a:sym typeface="Symbol"/>
                  </a:rPr>
                  <a:t> </a:t>
                </a:r>
              </a:p>
              <a:p>
                <a:pPr lvl="1"/>
                <a:r>
                  <a:rPr lang="en-US" b="1" dirty="0">
                    <a:sym typeface="Symbol"/>
                  </a:rPr>
                  <a:t>Note</a:t>
                </a:r>
                <a:r>
                  <a:rPr lang="en-US" dirty="0">
                    <a:sym typeface="Symbol"/>
                  </a:rPr>
                  <a:t> that therefore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Symbol"/>
                      </a:rPr>
                      <m:t>𝑖</m:t>
                    </m:r>
                  </m:oMath>
                </a14:m>
                <a:r>
                  <a:rPr lang="en-US" dirty="0" err="1">
                    <a:sym typeface="Symbol"/>
                  </a:rPr>
                  <a:t>-th</a:t>
                </a:r>
                <a:r>
                  <a:rPr lang="en-US" dirty="0">
                    <a:sym typeface="Symbol"/>
                  </a:rPr>
                  <a:t> column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𝑉</m:t>
                    </m:r>
                  </m:oMath>
                </a14:m>
                <a:r>
                  <a:rPr lang="en-US" dirty="0">
                    <a:sym typeface="Symbol"/>
                  </a:rPr>
                  <a:t> is an eigenvector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𝐴</m:t>
                    </m:r>
                    <m:r>
                      <a:rPr lang="en-US" i="1" baseline="30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𝑇</m:t>
                    </m:r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𝐴</m:t>
                    </m:r>
                  </m:oMath>
                </a14:m>
                <a:r>
                  <a:rPr lang="en-US" dirty="0">
                    <a:sym typeface="Symbol"/>
                  </a:rPr>
                  <a:t>, and its eigenvalue is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Symbol"/>
                      </a:rPr>
                      <m:t>𝑖</m:t>
                    </m:r>
                  </m:oMath>
                </a14:m>
                <a:r>
                  <a:rPr lang="en-US" dirty="0" err="1">
                    <a:sym typeface="Symbol"/>
                  </a:rPr>
                  <a:t>-th</a:t>
                </a:r>
                <a:r>
                  <a:rPr lang="en-US" dirty="0">
                    <a:sym typeface="Symbol"/>
                  </a:rPr>
                  <a:t> element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</m:t>
                    </m:r>
                    <m:r>
                      <a:rPr lang="en-US" i="1" baseline="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2</m:t>
                    </m:r>
                  </m:oMath>
                </a14:m>
                <a:endParaRPr lang="en-US" dirty="0">
                  <a:sym typeface="Symbol"/>
                </a:endParaRPr>
              </a:p>
              <a:p>
                <a:r>
                  <a:rPr lang="en-US" dirty="0">
                    <a:sym typeface="Symbol"/>
                  </a:rPr>
                  <a:t>Thus, we can find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𝑉</m:t>
                    </m:r>
                  </m:oMath>
                </a14:m>
                <a:r>
                  <a:rPr lang="en-US" dirty="0">
                    <a:sym typeface="Symbol"/>
                  </a:rPr>
                  <a:t> and </a:t>
                </a:r>
                <a:r>
                  <a:rPr lang="en-US" dirty="0">
                    <a:solidFill>
                      <a:srgbClr val="0000FF"/>
                    </a:solidFill>
                    <a:sym typeface="Symbol"/>
                  </a:rPr>
                  <a:t></a:t>
                </a:r>
                <a:r>
                  <a:rPr lang="en-US" dirty="0">
                    <a:sym typeface="Symbol"/>
                  </a:rPr>
                  <a:t> by finding the </a:t>
                </a:r>
                <a:r>
                  <a:rPr lang="en-US" dirty="0" err="1">
                    <a:sym typeface="Symbol"/>
                  </a:rPr>
                  <a:t>eigenpairs</a:t>
                </a:r>
                <a:r>
                  <a:rPr lang="en-US" dirty="0">
                    <a:sym typeface="Symbol"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𝐴</m:t>
                    </m:r>
                    <m:r>
                      <a:rPr lang="en-US" b="0" i="1" baseline="30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𝑇</m:t>
                    </m:r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𝐴</m:t>
                    </m:r>
                  </m:oMath>
                </a14:m>
                <a:endParaRPr lang="en-US" dirty="0">
                  <a:sym typeface="Symbol"/>
                </a:endParaRPr>
              </a:p>
              <a:p>
                <a:pPr lvl="1"/>
                <a:r>
                  <a:rPr lang="en-US" dirty="0">
                    <a:sym typeface="Symbol"/>
                  </a:rPr>
                  <a:t>Once we have the eigenvalues in </a:t>
                </a:r>
                <a:r>
                  <a:rPr lang="en-US" dirty="0">
                    <a:solidFill>
                      <a:srgbClr val="0000FF"/>
                    </a:solidFill>
                    <a:sym typeface="Symbol"/>
                  </a:rPr>
                  <a:t></a:t>
                </a:r>
                <a:r>
                  <a:rPr lang="en-US" baseline="30000" dirty="0">
                    <a:solidFill>
                      <a:srgbClr val="0000FF"/>
                    </a:solidFill>
                    <a:sym typeface="Symbol"/>
                  </a:rPr>
                  <a:t>2</a:t>
                </a:r>
                <a:r>
                  <a:rPr lang="en-US" dirty="0">
                    <a:sym typeface="Symbol"/>
                  </a:rPr>
                  <a:t>, we can find the singular values by taking the square root of these eigenvalues</a:t>
                </a:r>
              </a:p>
              <a:p>
                <a:pPr lvl="4"/>
                <a:endParaRPr lang="en-US" dirty="0">
                  <a:sym typeface="Symbol"/>
                </a:endParaRPr>
              </a:p>
              <a:p>
                <a:r>
                  <a:rPr lang="en-US" dirty="0">
                    <a:sym typeface="Symbol"/>
                  </a:rPr>
                  <a:t>Symmetric argument,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𝐴𝐴</m:t>
                    </m:r>
                    <m:r>
                      <a:rPr lang="en-US" i="1" baseline="30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𝑇</m:t>
                    </m:r>
                  </m:oMath>
                </a14:m>
                <a:r>
                  <a:rPr lang="en-US" dirty="0">
                    <a:sym typeface="Symbol"/>
                  </a:rPr>
                  <a:t>gives us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𝑈</m:t>
                    </m:r>
                  </m:oMath>
                </a14:m>
                <a:endParaRPr lang="en-US" dirty="0">
                  <a:solidFill>
                    <a:srgbClr val="0000FF"/>
                  </a:solidFill>
                  <a:sym typeface="Symbol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686800" cy="5562600"/>
              </a:xfrm>
              <a:blipFill>
                <a:blip r:embed="rId3"/>
                <a:stretch>
                  <a:fillRect t="-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287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783013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3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9164" y="-152400"/>
            <a:ext cx="8229600" cy="987425"/>
          </a:xfrm>
        </p:spPr>
        <p:txBody>
          <a:bodyPr/>
          <a:lstStyle/>
          <a:p>
            <a:r>
              <a:rPr lang="en-US" dirty="0"/>
              <a:t>SVD - Complexity</a:t>
            </a:r>
          </a:p>
        </p:txBody>
      </p:sp>
      <p:sp>
        <p:nvSpPr>
          <p:cNvPr id="138035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268413"/>
            <a:ext cx="8640763" cy="511333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00FF"/>
                </a:solidFill>
              </a:rPr>
              <a:t>To compute the full SVD using specialized methods: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O(nm</a:t>
            </a:r>
            <a:r>
              <a:rPr lang="en-US" b="1" baseline="30000" dirty="0"/>
              <a:t>2</a:t>
            </a:r>
            <a:r>
              <a:rPr lang="en-US" b="1" dirty="0"/>
              <a:t>)</a:t>
            </a:r>
            <a:r>
              <a:rPr lang="en-US" dirty="0"/>
              <a:t> or </a:t>
            </a:r>
            <a:r>
              <a:rPr lang="en-US" b="1" dirty="0"/>
              <a:t>O(n</a:t>
            </a:r>
            <a:r>
              <a:rPr lang="en-US" b="1" baseline="30000" dirty="0"/>
              <a:t>2</a:t>
            </a:r>
            <a:r>
              <a:rPr lang="en-US" b="1" dirty="0"/>
              <a:t>m)</a:t>
            </a:r>
            <a:r>
              <a:rPr lang="en-US" dirty="0"/>
              <a:t> (whichever is less)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00FF"/>
                </a:solidFill>
              </a:rPr>
              <a:t>But: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Less work, if we just want singular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or if we want first </a:t>
            </a:r>
            <a:r>
              <a:rPr lang="en-US" i="1" dirty="0"/>
              <a:t>k</a:t>
            </a:r>
            <a:r>
              <a:rPr lang="en-US" dirty="0"/>
              <a:t> singular vectors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or if the matrix is sparse</a:t>
            </a:r>
          </a:p>
          <a:p>
            <a:pPr lvl="8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D60093"/>
                </a:solidFill>
              </a:rPr>
              <a:t>Implemented in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linear algebra packages like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LINPACK, </a:t>
            </a:r>
            <a:r>
              <a:rPr lang="en-US" dirty="0" err="1"/>
              <a:t>Matlab</a:t>
            </a:r>
            <a:r>
              <a:rPr lang="en-US" dirty="0"/>
              <a:t>, </a:t>
            </a:r>
            <a:r>
              <a:rPr lang="en-US" dirty="0" err="1"/>
              <a:t>SPlus</a:t>
            </a:r>
            <a:r>
              <a:rPr lang="en-US" dirty="0"/>
              <a:t>, </a:t>
            </a:r>
            <a:r>
              <a:rPr lang="en-US" dirty="0" err="1"/>
              <a:t>Mathematica</a:t>
            </a:r>
            <a:r>
              <a:rPr lang="en-US" dirty="0"/>
              <a:t> ...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288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72577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9755" y="-64999"/>
            <a:ext cx="8229600" cy="987425"/>
          </a:xfrm>
        </p:spPr>
        <p:txBody>
          <a:bodyPr/>
          <a:lstStyle/>
          <a:p>
            <a:r>
              <a:rPr lang="en-US" dirty="0"/>
              <a:t>SVD - Interpretation #2</a:t>
            </a:r>
          </a:p>
        </p:txBody>
      </p:sp>
      <p:sp>
        <p:nvSpPr>
          <p:cNvPr id="142336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268413"/>
            <a:ext cx="8640763" cy="5113337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b="1" dirty="0">
                <a:solidFill>
                  <a:srgbClr val="0000FF"/>
                </a:solidFill>
              </a:rPr>
              <a:t>More details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accent3"/>
                </a:solidFill>
              </a:rPr>
              <a:t>Q:</a:t>
            </a:r>
            <a:r>
              <a:rPr lang="en-US" b="1" dirty="0"/>
              <a:t> How exactly is dim. reduction done?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8000"/>
                </a:solidFill>
              </a:rPr>
              <a:t>A: Set smallest singular values to zero</a:t>
            </a:r>
          </a:p>
          <a:p>
            <a:pPr marL="118872" indent="0">
              <a:lnSpc>
                <a:spcPct val="90000"/>
              </a:lnSpc>
              <a:buNone/>
            </a:pP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6629400" y="4876800"/>
            <a:ext cx="342900" cy="424428"/>
            <a:chOff x="6629400" y="4876800"/>
            <a:chExt cx="342900" cy="424428"/>
          </a:xfrm>
        </p:grpSpPr>
        <p:sp>
          <p:nvSpPr>
            <p:cNvPr id="42" name="Line 19"/>
            <p:cNvSpPr>
              <a:spLocks noChangeShapeType="1"/>
            </p:cNvSpPr>
            <p:nvPr/>
          </p:nvSpPr>
          <p:spPr bwMode="auto">
            <a:xfrm flipV="1">
              <a:off x="6705600" y="4876800"/>
              <a:ext cx="266700" cy="4244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21"/>
            <p:cNvSpPr>
              <a:spLocks noChangeShapeType="1"/>
            </p:cNvSpPr>
            <p:nvPr/>
          </p:nvSpPr>
          <p:spPr bwMode="auto">
            <a:xfrm>
              <a:off x="6629400" y="4920228"/>
              <a:ext cx="342900" cy="3375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191000" y="3606368"/>
            <a:ext cx="460528" cy="2498300"/>
            <a:chOff x="6613700" y="4876800"/>
            <a:chExt cx="533400" cy="424428"/>
          </a:xfrm>
        </p:grpSpPr>
        <p:sp>
          <p:nvSpPr>
            <p:cNvPr id="45" name="Line 19"/>
            <p:cNvSpPr>
              <a:spLocks noChangeShapeType="1"/>
            </p:cNvSpPr>
            <p:nvPr/>
          </p:nvSpPr>
          <p:spPr bwMode="auto">
            <a:xfrm flipV="1">
              <a:off x="6629400" y="4876800"/>
              <a:ext cx="419100" cy="42114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21"/>
            <p:cNvSpPr>
              <a:spLocks noChangeShapeType="1"/>
            </p:cNvSpPr>
            <p:nvPr/>
          </p:nvSpPr>
          <p:spPr bwMode="auto">
            <a:xfrm>
              <a:off x="6613700" y="4885504"/>
              <a:ext cx="533400" cy="41572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 rot="16200000">
            <a:off x="7108893" y="4672157"/>
            <a:ext cx="230265" cy="3687552"/>
            <a:chOff x="6613700" y="4876800"/>
            <a:chExt cx="533400" cy="424428"/>
          </a:xfrm>
        </p:grpSpPr>
        <p:sp>
          <p:nvSpPr>
            <p:cNvPr id="48" name="Line 19"/>
            <p:cNvSpPr>
              <a:spLocks noChangeShapeType="1"/>
            </p:cNvSpPr>
            <p:nvPr/>
          </p:nvSpPr>
          <p:spPr bwMode="auto">
            <a:xfrm flipV="1">
              <a:off x="6629400" y="4876800"/>
              <a:ext cx="419100" cy="42114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Line 21"/>
            <p:cNvSpPr>
              <a:spLocks noChangeShapeType="1"/>
            </p:cNvSpPr>
            <p:nvPr/>
          </p:nvSpPr>
          <p:spPr bwMode="auto">
            <a:xfrm>
              <a:off x="6613700" y="4885504"/>
              <a:ext cx="533400" cy="41572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28600" y="3494544"/>
            <a:ext cx="8915400" cy="3268385"/>
            <a:chOff x="228600" y="3494544"/>
            <a:chExt cx="8915400" cy="3268385"/>
          </a:xfrm>
        </p:grpSpPr>
        <p:sp>
          <p:nvSpPr>
            <p:cNvPr id="51" name="Freeform 8"/>
            <p:cNvSpPr>
              <a:spLocks/>
            </p:cNvSpPr>
            <p:nvPr/>
          </p:nvSpPr>
          <p:spPr bwMode="auto">
            <a:xfrm>
              <a:off x="265176" y="3494544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11"/>
            <p:cNvSpPr>
              <a:spLocks/>
            </p:cNvSpPr>
            <p:nvPr/>
          </p:nvSpPr>
          <p:spPr bwMode="auto">
            <a:xfrm flipH="1">
              <a:off x="1926336" y="3494544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30"/>
            <p:cNvSpPr>
              <a:spLocks/>
            </p:cNvSpPr>
            <p:nvPr/>
          </p:nvSpPr>
          <p:spPr bwMode="auto">
            <a:xfrm>
              <a:off x="5428668" y="4133670"/>
              <a:ext cx="228600" cy="1200329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31"/>
            <p:cNvSpPr>
              <a:spLocks/>
            </p:cNvSpPr>
            <p:nvPr/>
          </p:nvSpPr>
          <p:spPr bwMode="auto">
            <a:xfrm flipH="1">
              <a:off x="6952668" y="4133670"/>
              <a:ext cx="228600" cy="120033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Text Box 32"/>
            <p:cNvSpPr txBox="1">
              <a:spLocks noChangeArrowheads="1"/>
            </p:cNvSpPr>
            <p:nvPr/>
          </p:nvSpPr>
          <p:spPr bwMode="auto">
            <a:xfrm>
              <a:off x="4800600" y="447076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56" name="Text Box 35"/>
            <p:cNvSpPr txBox="1">
              <a:spLocks noChangeArrowheads="1"/>
            </p:cNvSpPr>
            <p:nvPr/>
          </p:nvSpPr>
          <p:spPr bwMode="auto">
            <a:xfrm>
              <a:off x="7537021" y="447812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57" name="Freeform 36"/>
            <p:cNvSpPr>
              <a:spLocks/>
            </p:cNvSpPr>
            <p:nvPr/>
          </p:nvSpPr>
          <p:spPr bwMode="auto">
            <a:xfrm>
              <a:off x="5330672" y="5648873"/>
              <a:ext cx="155728" cy="1037856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37"/>
            <p:cNvSpPr>
              <a:spLocks/>
            </p:cNvSpPr>
            <p:nvPr/>
          </p:nvSpPr>
          <p:spPr bwMode="auto">
            <a:xfrm flipH="1">
              <a:off x="8915400" y="5590457"/>
              <a:ext cx="152400" cy="1106928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28600" y="3494544"/>
              <a:ext cx="198452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1   1   1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3   3   3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4   4   4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5   5   5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0   0   0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2   2</a:t>
              </a: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2365528" y="3494544"/>
              <a:ext cx="2514600" cy="2677656"/>
              <a:chOff x="2971800" y="3018528"/>
              <a:chExt cx="2514600" cy="2677656"/>
            </a:xfrm>
          </p:grpSpPr>
          <p:sp>
            <p:nvSpPr>
              <p:cNvPr id="63" name="Freeform 19"/>
              <p:cNvSpPr>
                <a:spLocks/>
              </p:cNvSpPr>
              <p:nvPr/>
            </p:nvSpPr>
            <p:spPr bwMode="auto">
              <a:xfrm flipH="1">
                <a:off x="5181600" y="3055104"/>
                <a:ext cx="1524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20"/>
              <p:cNvSpPr>
                <a:spLocks/>
              </p:cNvSpPr>
              <p:nvPr/>
            </p:nvSpPr>
            <p:spPr bwMode="auto">
              <a:xfrm>
                <a:off x="3105912" y="3044952"/>
                <a:ext cx="2286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971800" y="3018528"/>
                <a:ext cx="251460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0.13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0.02  -0.01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0.41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0.07  -0.03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0.55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0.09  -0.04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0.68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0.11  -0.05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0.15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-0.59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-0.73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-0.67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-0.29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0.32</a:t>
                </a:r>
              </a:p>
            </p:txBody>
          </p:sp>
        </p:grpSp>
        <p:sp>
          <p:nvSpPr>
            <p:cNvPr id="61" name="Rectangle 60"/>
            <p:cNvSpPr/>
            <p:nvPr/>
          </p:nvSpPr>
          <p:spPr>
            <a:xfrm>
              <a:off x="5409618" y="4133671"/>
              <a:ext cx="198452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12.4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0     0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9.5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0       0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1.3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334000" y="5562600"/>
              <a:ext cx="38100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0.56   0.59  0.56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0.09    0.09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0.12  -0.02  0.12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-0.69  -0.69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0.40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-0.80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0.40   0.09    0.09</a:t>
              </a:r>
            </a:p>
          </p:txBody>
        </p:sp>
      </p:grpSp>
      <p:sp>
        <p:nvSpPr>
          <p:cNvPr id="66" name="Text Box 21"/>
          <p:cNvSpPr txBox="1">
            <a:spLocks noChangeArrowheads="1"/>
          </p:cNvSpPr>
          <p:nvPr/>
        </p:nvSpPr>
        <p:spPr bwMode="auto">
          <a:xfrm>
            <a:off x="2096574" y="4355887"/>
            <a:ext cx="466794" cy="707886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sym typeface="Symbol"/>
              </a:rPr>
              <a:t>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209763" y="1920530"/>
            <a:ext cx="1905000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This is Rank 2 approximation to A. We could  also do Rank 1 approx.</a:t>
            </a:r>
          </a:p>
          <a:p>
            <a:r>
              <a:rPr lang="en-US" sz="14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The larger the rank the more accurate the approximation.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002045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0824" y="373461"/>
            <a:ext cx="2743200" cy="48260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/>
              <a:t>O</a:t>
            </a:r>
            <a:r>
              <a:rPr lang="de-DE" sz="3000" spc="-5" dirty="0"/>
              <a:t>utline</a:t>
            </a:r>
            <a:endParaRPr sz="3000" dirty="0"/>
          </a:p>
        </p:txBody>
      </p:sp>
      <p:sp>
        <p:nvSpPr>
          <p:cNvPr id="4" name="object 4"/>
          <p:cNvSpPr txBox="1"/>
          <p:nvPr/>
        </p:nvSpPr>
        <p:spPr>
          <a:xfrm>
            <a:off x="5246720" y="5562145"/>
            <a:ext cx="137985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14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52045" y="5570691"/>
            <a:ext cx="192405" cy="884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pPr marL="25400">
                <a:lnSpc>
                  <a:spcPts val="2310"/>
                </a:lnSpc>
              </a:pPr>
              <a:t>3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4770" y="1524001"/>
            <a:ext cx="5501877" cy="16927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010" indent="-321310">
              <a:lnSpc>
                <a:spcPts val="2630"/>
              </a:lnSpc>
              <a:spcBef>
                <a:spcPts val="100"/>
              </a:spcBef>
              <a:buChar char="-"/>
              <a:tabLst>
                <a:tab pos="334010" algn="l"/>
                <a:tab pos="334645" algn="l"/>
              </a:tabLst>
            </a:pPr>
            <a:r>
              <a:rPr lang="de-DE" spc="-5" dirty="0" smtClean="0">
                <a:latin typeface="Arial"/>
                <a:cs typeface="Arial"/>
              </a:rPr>
              <a:t>SVD</a:t>
            </a:r>
            <a:endParaRPr lang="de-DE" spc="-5" dirty="0">
              <a:latin typeface="Arial"/>
              <a:cs typeface="Arial"/>
            </a:endParaRPr>
          </a:p>
          <a:p>
            <a:pPr marL="334010" indent="-321310">
              <a:lnSpc>
                <a:spcPts val="2630"/>
              </a:lnSpc>
              <a:spcBef>
                <a:spcPts val="100"/>
              </a:spcBef>
              <a:buChar char="-"/>
              <a:tabLst>
                <a:tab pos="334010" algn="l"/>
                <a:tab pos="334645" algn="l"/>
              </a:tabLst>
            </a:pPr>
            <a:endParaRPr dirty="0">
              <a:latin typeface="Arial"/>
              <a:cs typeface="Arial"/>
            </a:endParaRPr>
          </a:p>
          <a:p>
            <a:pPr marL="334010" indent="-321310">
              <a:lnSpc>
                <a:spcPts val="2625"/>
              </a:lnSpc>
              <a:buChar char="-"/>
              <a:tabLst>
                <a:tab pos="334010" algn="l"/>
                <a:tab pos="334645" algn="l"/>
              </a:tabLst>
            </a:pPr>
            <a:r>
              <a:rPr lang="de-DE" dirty="0" smtClean="0">
                <a:latin typeface="Arial"/>
                <a:cs typeface="Arial"/>
              </a:rPr>
              <a:t>t-SNE</a:t>
            </a:r>
            <a:endParaRPr lang="de-DE" spc="-5" dirty="0">
              <a:latin typeface="Arial"/>
              <a:cs typeface="Arial"/>
            </a:endParaRPr>
          </a:p>
          <a:p>
            <a:pPr marL="334010" indent="-321310">
              <a:lnSpc>
                <a:spcPts val="2625"/>
              </a:lnSpc>
              <a:buChar char="-"/>
              <a:tabLst>
                <a:tab pos="334010" algn="l"/>
                <a:tab pos="334645" algn="l"/>
              </a:tabLst>
            </a:pPr>
            <a:endParaRPr dirty="0">
              <a:latin typeface="Arial"/>
              <a:cs typeface="Arial"/>
            </a:endParaRPr>
          </a:p>
          <a:p>
            <a:pPr marL="334010" indent="-321310">
              <a:lnSpc>
                <a:spcPts val="2625"/>
              </a:lnSpc>
              <a:buChar char="-"/>
              <a:tabLst>
                <a:tab pos="334010" algn="l"/>
                <a:tab pos="334645" algn="l"/>
              </a:tabLst>
            </a:pPr>
            <a:r>
              <a:rPr lang="de-DE" spc="-5" dirty="0" smtClean="0">
                <a:latin typeface="Arial"/>
                <a:cs typeface="Arial"/>
              </a:rPr>
              <a:t>UMAP</a:t>
            </a:r>
            <a:endParaRPr lang="de-DE" spc="-5" dirty="0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29F05-60A2-43B0-81FD-A8341330E6FF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23, 2017</a:t>
            </a:r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2018.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035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3845" y="-68362"/>
            <a:ext cx="8229600" cy="987425"/>
          </a:xfrm>
        </p:spPr>
        <p:txBody>
          <a:bodyPr/>
          <a:lstStyle/>
          <a:p>
            <a:r>
              <a:rPr lang="en-US" dirty="0"/>
              <a:t>SVD - Interpretation #2</a:t>
            </a:r>
          </a:p>
        </p:txBody>
      </p:sp>
      <p:sp>
        <p:nvSpPr>
          <p:cNvPr id="142336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268413"/>
            <a:ext cx="8640763" cy="5113337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b="1" dirty="0">
                <a:solidFill>
                  <a:srgbClr val="0000FF"/>
                </a:solidFill>
              </a:rPr>
              <a:t>More details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accent3"/>
                </a:solidFill>
              </a:rPr>
              <a:t>Q:</a:t>
            </a:r>
            <a:r>
              <a:rPr lang="en-US" b="1" dirty="0"/>
              <a:t> How exactly is dim. reduction done?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8000"/>
                </a:solidFill>
              </a:rPr>
              <a:t>A: Set smallest singular values to zero</a:t>
            </a:r>
          </a:p>
          <a:p>
            <a:pPr marL="118872" indent="0">
              <a:lnSpc>
                <a:spcPct val="90000"/>
              </a:lnSpc>
              <a:buNone/>
            </a:pP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228600" y="3494544"/>
            <a:ext cx="8915400" cy="3202841"/>
            <a:chOff x="228600" y="3494544"/>
            <a:chExt cx="8915400" cy="3202841"/>
          </a:xfrm>
        </p:grpSpPr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265176" y="3494544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1"/>
            <p:cNvSpPr>
              <a:spLocks/>
            </p:cNvSpPr>
            <p:nvPr/>
          </p:nvSpPr>
          <p:spPr bwMode="auto">
            <a:xfrm flipH="1">
              <a:off x="1926336" y="3494544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Text Box 21"/>
            <p:cNvSpPr txBox="1">
              <a:spLocks noChangeArrowheads="1"/>
            </p:cNvSpPr>
            <p:nvPr/>
          </p:nvSpPr>
          <p:spPr bwMode="auto">
            <a:xfrm>
              <a:off x="2096574" y="4355887"/>
              <a:ext cx="466794" cy="707886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  <a:sym typeface="Symbol"/>
                </a:rPr>
                <a:t></a:t>
              </a:r>
              <a:endParaRPr lang="en-US" sz="40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Freeform 30"/>
            <p:cNvSpPr>
              <a:spLocks/>
            </p:cNvSpPr>
            <p:nvPr/>
          </p:nvSpPr>
          <p:spPr bwMode="auto">
            <a:xfrm>
              <a:off x="5428668" y="4133670"/>
              <a:ext cx="228600" cy="1200329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31"/>
            <p:cNvSpPr>
              <a:spLocks/>
            </p:cNvSpPr>
            <p:nvPr/>
          </p:nvSpPr>
          <p:spPr bwMode="auto">
            <a:xfrm flipH="1">
              <a:off x="6952668" y="4133670"/>
              <a:ext cx="228600" cy="120033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Text Box 32"/>
            <p:cNvSpPr txBox="1">
              <a:spLocks noChangeArrowheads="1"/>
            </p:cNvSpPr>
            <p:nvPr/>
          </p:nvSpPr>
          <p:spPr bwMode="auto">
            <a:xfrm>
              <a:off x="4800600" y="447076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31" name="Text Box 35"/>
            <p:cNvSpPr txBox="1">
              <a:spLocks noChangeArrowheads="1"/>
            </p:cNvSpPr>
            <p:nvPr/>
          </p:nvSpPr>
          <p:spPr bwMode="auto">
            <a:xfrm>
              <a:off x="7537021" y="447812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auto">
            <a:xfrm>
              <a:off x="5330672" y="5648873"/>
              <a:ext cx="155728" cy="1037856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auto">
            <a:xfrm flipH="1">
              <a:off x="8915400" y="5590457"/>
              <a:ext cx="152400" cy="1106928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28600" y="3494544"/>
              <a:ext cx="198452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1   1   1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3   3   3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4   4   4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5   5   5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0   0   0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2   2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2496312" y="3494544"/>
              <a:ext cx="2514600" cy="2677656"/>
              <a:chOff x="3102584" y="3018528"/>
              <a:chExt cx="2514600" cy="2677656"/>
            </a:xfrm>
          </p:grpSpPr>
          <p:sp>
            <p:nvSpPr>
              <p:cNvPr id="38" name="Freeform 19"/>
              <p:cNvSpPr>
                <a:spLocks/>
              </p:cNvSpPr>
              <p:nvPr/>
            </p:nvSpPr>
            <p:spPr bwMode="auto">
              <a:xfrm flipH="1">
                <a:off x="5181600" y="3055104"/>
                <a:ext cx="1524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Freeform 20"/>
              <p:cNvSpPr>
                <a:spLocks/>
              </p:cNvSpPr>
              <p:nvPr/>
            </p:nvSpPr>
            <p:spPr bwMode="auto">
              <a:xfrm>
                <a:off x="3105912" y="3044952"/>
                <a:ext cx="2286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102584" y="3018528"/>
                <a:ext cx="251460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0.13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0.02</a:t>
                </a:r>
              </a:p>
              <a:p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0.41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0.07</a:t>
                </a:r>
              </a:p>
              <a:p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0.55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0.09</a:t>
                </a:r>
              </a:p>
              <a:p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0.68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0.11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0.15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-0.59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-0.73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-0.29</a:t>
                </a: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5409618" y="4133671"/>
              <a:ext cx="198452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12.4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     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9.5  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334000" y="5562600"/>
              <a:ext cx="38100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0.56   0.59  0.56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0.09    0.09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0.12  -0.02  0.12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-0.69  -0.69</a:t>
              </a:r>
            </a:p>
          </p:txBody>
        </p:sp>
      </p:grpSp>
      <p:sp>
        <p:nvSpPr>
          <p:cNvPr id="42" name="Rectangle 41"/>
          <p:cNvSpPr/>
          <p:nvPr/>
        </p:nvSpPr>
        <p:spPr>
          <a:xfrm>
            <a:off x="7181268" y="1653212"/>
            <a:ext cx="1905000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This is Rank 2 approximation to A. We could  also do Rank 1 approx.</a:t>
            </a:r>
          </a:p>
          <a:p>
            <a:r>
              <a:rPr lang="en-US" sz="14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The larger the rank the more accurate the approximation.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119254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651" y="-156560"/>
            <a:ext cx="8229600" cy="987425"/>
          </a:xfrm>
        </p:spPr>
        <p:txBody>
          <a:bodyPr/>
          <a:lstStyle/>
          <a:p>
            <a:r>
              <a:rPr lang="en-US" dirty="0"/>
              <a:t>SVD - Interpretation #2</a:t>
            </a:r>
          </a:p>
        </p:txBody>
      </p:sp>
      <p:sp>
        <p:nvSpPr>
          <p:cNvPr id="142336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268413"/>
            <a:ext cx="8640763" cy="5113337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b="1" dirty="0">
                <a:solidFill>
                  <a:srgbClr val="0000FF"/>
                </a:solidFill>
              </a:rPr>
              <a:t>More details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accent3"/>
                </a:solidFill>
              </a:rPr>
              <a:t>Q:</a:t>
            </a:r>
            <a:r>
              <a:rPr lang="en-US" b="1" dirty="0"/>
              <a:t> How exactly is dim. reduction done?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8000"/>
                </a:solidFill>
              </a:rPr>
              <a:t>A: Set smallest singular values to zero</a:t>
            </a:r>
          </a:p>
          <a:p>
            <a:pPr marL="118872" indent="0">
              <a:lnSpc>
                <a:spcPct val="90000"/>
              </a:lnSpc>
              <a:buNone/>
            </a:pP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228600" y="2819400"/>
            <a:ext cx="7162800" cy="2677656"/>
            <a:chOff x="228600" y="3494544"/>
            <a:chExt cx="7162800" cy="2677656"/>
          </a:xfrm>
        </p:grpSpPr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265176" y="3494544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1"/>
            <p:cNvSpPr>
              <a:spLocks/>
            </p:cNvSpPr>
            <p:nvPr/>
          </p:nvSpPr>
          <p:spPr bwMode="auto">
            <a:xfrm flipH="1">
              <a:off x="1926336" y="3494544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Text Box 21"/>
            <p:cNvSpPr txBox="1">
              <a:spLocks noChangeArrowheads="1"/>
            </p:cNvSpPr>
            <p:nvPr/>
          </p:nvSpPr>
          <p:spPr bwMode="auto">
            <a:xfrm>
              <a:off x="2352606" y="4355887"/>
              <a:ext cx="466794" cy="707886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  <a:sym typeface="Symbol"/>
                </a:rPr>
                <a:t></a:t>
              </a:r>
              <a:endParaRPr lang="en-US" sz="4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28600" y="3494544"/>
              <a:ext cx="198452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1   1   1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3   3   3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4   4   4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5   5   5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0   0   0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2   2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3048000" y="3494544"/>
              <a:ext cx="4343400" cy="2677656"/>
              <a:chOff x="3654272" y="3018528"/>
              <a:chExt cx="4343400" cy="2677656"/>
            </a:xfrm>
          </p:grpSpPr>
          <p:sp>
            <p:nvSpPr>
              <p:cNvPr id="38" name="Freeform 19"/>
              <p:cNvSpPr>
                <a:spLocks/>
              </p:cNvSpPr>
              <p:nvPr/>
            </p:nvSpPr>
            <p:spPr bwMode="auto">
              <a:xfrm flipH="1">
                <a:off x="7311872" y="3055104"/>
                <a:ext cx="1524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Freeform 20"/>
              <p:cNvSpPr>
                <a:spLocks/>
              </p:cNvSpPr>
              <p:nvPr/>
            </p:nvSpPr>
            <p:spPr bwMode="auto">
              <a:xfrm>
                <a:off x="3657600" y="3044952"/>
                <a:ext cx="2286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654272" y="3018528"/>
                <a:ext cx="434340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 0.92  0.95   0.92  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0.01   0.01</a:t>
                </a:r>
              </a:p>
              <a:p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 2.91  3.01   2.91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-0.01  -0.01</a:t>
                </a:r>
              </a:p>
              <a:p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 3.90  4.04   3.90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0.01   0.01</a:t>
                </a:r>
              </a:p>
              <a:p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 4.82  5.00   4.82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0.03   0.03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0.70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0.53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0.70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 4.11   4.11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-0.69  1.34  -0.69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 4.78   4.78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0.32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0.23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0.32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2.01   2.01</a:t>
                </a:r>
              </a:p>
            </p:txBody>
          </p:sp>
        </p:grpSp>
      </p:grpSp>
      <p:sp>
        <p:nvSpPr>
          <p:cNvPr id="41" name="TextBox 40"/>
          <p:cNvSpPr txBox="1"/>
          <p:nvPr/>
        </p:nvSpPr>
        <p:spPr>
          <a:xfrm>
            <a:off x="693612" y="5715000"/>
            <a:ext cx="26645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008000"/>
                </a:solidFill>
              </a:rPr>
              <a:t>Frobenius</a:t>
            </a:r>
            <a:r>
              <a:rPr lang="en-US" sz="2400" b="1" dirty="0">
                <a:solidFill>
                  <a:srgbClr val="008000"/>
                </a:solidFill>
              </a:rPr>
              <a:t> norm:</a:t>
            </a:r>
          </a:p>
          <a:p>
            <a:r>
              <a:rPr lang="en-US" sz="3200" dirty="0" err="1">
                <a:solidFill>
                  <a:srgbClr val="008000"/>
                </a:solidFill>
                <a:latin typeface="Times New Roman"/>
                <a:cs typeface="Times New Roman"/>
              </a:rPr>
              <a:t>ǁ</a:t>
            </a:r>
            <a:r>
              <a:rPr lang="en-US" sz="3200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200" dirty="0" err="1">
                <a:solidFill>
                  <a:srgbClr val="008000"/>
                </a:solidFill>
                <a:latin typeface="Times New Roman"/>
                <a:cs typeface="Times New Roman"/>
              </a:rPr>
              <a:t>ǁ</a:t>
            </a:r>
            <a:r>
              <a:rPr lang="en-US" sz="3200" baseline="-25000" dirty="0" err="1">
                <a:solidFill>
                  <a:srgbClr val="008000"/>
                </a:solidFill>
                <a:latin typeface="Times New Roman"/>
                <a:cs typeface="Times New Roman"/>
              </a:rPr>
              <a:t>F</a:t>
            </a:r>
            <a:r>
              <a:rPr lang="en-US" sz="3200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3200" dirty="0">
                <a:solidFill>
                  <a:srgbClr val="008000"/>
                </a:solidFill>
              </a:rPr>
              <a:t>= </a:t>
            </a:r>
            <a:r>
              <a:rPr lang="en-US" sz="3200" dirty="0">
                <a:solidFill>
                  <a:srgbClr val="008000"/>
                </a:solidFill>
                <a:sym typeface="Symbol"/>
              </a:rPr>
              <a:t></a:t>
            </a:r>
            <a:r>
              <a:rPr lang="el-GR" sz="3200" dirty="0">
                <a:solidFill>
                  <a:srgbClr val="008000"/>
                </a:solidFill>
                <a:latin typeface="Times New Roman"/>
                <a:cs typeface="Times New Roman"/>
              </a:rPr>
              <a:t>Σ</a:t>
            </a:r>
            <a:r>
              <a:rPr lang="en-US" sz="3200" baseline="-25000" dirty="0" err="1">
                <a:solidFill>
                  <a:srgbClr val="008000"/>
                </a:solidFill>
                <a:latin typeface="Times New Roman"/>
                <a:cs typeface="Times New Roman"/>
              </a:rPr>
              <a:t>ij</a:t>
            </a:r>
            <a:r>
              <a:rPr lang="en-US" sz="3200" dirty="0">
                <a:solidFill>
                  <a:srgbClr val="008000"/>
                </a:solidFill>
                <a:latin typeface="Times New Roman"/>
                <a:cs typeface="Times New Roman"/>
              </a:rPr>
              <a:t> M</a:t>
            </a:r>
            <a:r>
              <a:rPr lang="en-US" sz="3200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ij</a:t>
            </a:r>
            <a:r>
              <a:rPr lang="en-US" sz="3200" baseline="30000" dirty="0">
                <a:solidFill>
                  <a:srgbClr val="008000"/>
                </a:solidFill>
                <a:latin typeface="Times New Roman"/>
                <a:cs typeface="Times New Roman"/>
              </a:rPr>
              <a:t>2</a:t>
            </a:r>
            <a:endParaRPr lang="en-US" sz="3200" baseline="30000" dirty="0">
              <a:solidFill>
                <a:srgbClr val="008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715000" y="5903893"/>
            <a:ext cx="339548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8000"/>
                </a:solidFill>
                <a:latin typeface="Times New Roman"/>
                <a:cs typeface="Times New Roman"/>
              </a:rPr>
              <a:t>ǁ</a:t>
            </a:r>
            <a:r>
              <a:rPr lang="en-US" sz="2800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A-B</a:t>
            </a:r>
            <a:r>
              <a:rPr lang="en-US" sz="2800" dirty="0" err="1">
                <a:solidFill>
                  <a:srgbClr val="008000"/>
                </a:solidFill>
                <a:latin typeface="Times New Roman"/>
                <a:cs typeface="Times New Roman"/>
              </a:rPr>
              <a:t>ǁ</a:t>
            </a:r>
            <a:r>
              <a:rPr lang="en-US" sz="2800" baseline="-25000" dirty="0" err="1">
                <a:solidFill>
                  <a:srgbClr val="008000"/>
                </a:solidFill>
                <a:latin typeface="Times New Roman"/>
                <a:cs typeface="Times New Roman"/>
              </a:rPr>
              <a:t>F</a:t>
            </a:r>
            <a:r>
              <a:rPr lang="en-US" sz="2800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>
                <a:solidFill>
                  <a:srgbClr val="008000"/>
                </a:solidFill>
              </a:rPr>
              <a:t>= </a:t>
            </a:r>
            <a:r>
              <a:rPr lang="en-US" sz="2800" dirty="0">
                <a:solidFill>
                  <a:srgbClr val="008000"/>
                </a:solidFill>
                <a:sym typeface="Symbol"/>
              </a:rPr>
              <a:t> </a:t>
            </a:r>
            <a:r>
              <a:rPr lang="el-GR" sz="2800" dirty="0">
                <a:solidFill>
                  <a:srgbClr val="008000"/>
                </a:solidFill>
                <a:latin typeface="Times New Roman"/>
                <a:cs typeface="Times New Roman"/>
              </a:rPr>
              <a:t>Σ</a:t>
            </a:r>
            <a:r>
              <a:rPr lang="en-US" sz="2800" baseline="-25000" dirty="0" err="1">
                <a:solidFill>
                  <a:srgbClr val="008000"/>
                </a:solidFill>
                <a:latin typeface="Times New Roman"/>
                <a:cs typeface="Times New Roman"/>
              </a:rPr>
              <a:t>ij</a:t>
            </a:r>
            <a:r>
              <a:rPr lang="en-US" sz="2800" dirty="0">
                <a:solidFill>
                  <a:srgbClr val="008000"/>
                </a:solidFill>
                <a:latin typeface="Times New Roman"/>
                <a:cs typeface="Times New Roman"/>
              </a:rPr>
              <a:t> (</a:t>
            </a:r>
            <a:r>
              <a:rPr lang="en-US" sz="2800" dirty="0" err="1">
                <a:solidFill>
                  <a:srgbClr val="008000"/>
                </a:solidFill>
                <a:latin typeface="Times New Roman"/>
                <a:cs typeface="Times New Roman"/>
              </a:rPr>
              <a:t>A</a:t>
            </a:r>
            <a:r>
              <a:rPr lang="en-US" sz="2800" baseline="-25000" dirty="0" err="1">
                <a:solidFill>
                  <a:srgbClr val="008000"/>
                </a:solidFill>
                <a:latin typeface="Times New Roman"/>
                <a:cs typeface="Times New Roman"/>
              </a:rPr>
              <a:t>ij</a:t>
            </a:r>
            <a:r>
              <a:rPr lang="en-US" sz="2800" dirty="0" err="1">
                <a:solidFill>
                  <a:srgbClr val="008000"/>
                </a:solidFill>
                <a:latin typeface="Times New Roman"/>
                <a:cs typeface="Times New Roman"/>
              </a:rPr>
              <a:t>-B</a:t>
            </a:r>
            <a:r>
              <a:rPr lang="en-US" sz="2800" baseline="-25000" dirty="0" err="1">
                <a:solidFill>
                  <a:srgbClr val="008000"/>
                </a:solidFill>
                <a:latin typeface="Times New Roman"/>
                <a:cs typeface="Times New Roman"/>
              </a:rPr>
              <a:t>ij</a:t>
            </a:r>
            <a:r>
              <a:rPr lang="en-US" sz="2800" dirty="0">
                <a:solidFill>
                  <a:srgbClr val="008000"/>
                </a:solidFill>
                <a:latin typeface="Times New Roman"/>
                <a:cs typeface="Times New Roman"/>
              </a:rPr>
              <a:t>)</a:t>
            </a:r>
            <a:r>
              <a:rPr lang="en-US" sz="2800" baseline="30000" dirty="0">
                <a:solidFill>
                  <a:srgbClr val="008000"/>
                </a:solidFill>
                <a:latin typeface="Times New Roman"/>
                <a:cs typeface="Times New Roman"/>
              </a:rPr>
              <a:t>2</a:t>
            </a:r>
          </a:p>
          <a:p>
            <a:r>
              <a:rPr lang="en-US" sz="2800" baseline="30000" dirty="0">
                <a:solidFill>
                  <a:srgbClr val="008000"/>
                </a:solidFill>
                <a:latin typeface="Calibri" pitchFamily="34" charset="0"/>
                <a:cs typeface="Calibri" pitchFamily="34" charset="0"/>
              </a:rPr>
              <a:t>is “small”</a:t>
            </a:r>
            <a:endParaRPr lang="en-US" dirty="0">
              <a:solidFill>
                <a:srgbClr val="00800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111081" y="6144768"/>
            <a:ext cx="1010692" cy="0"/>
          </a:xfrm>
          <a:prstGeom prst="line">
            <a:avLst/>
          </a:prstGeom>
          <a:ln w="127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252521" y="5964853"/>
            <a:ext cx="1739079" cy="0"/>
          </a:xfrm>
          <a:prstGeom prst="line">
            <a:avLst/>
          </a:prstGeom>
          <a:ln w="127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273772" y="1583165"/>
            <a:ext cx="1905000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This is Rank 2 approximation to A. We could  also do Rank 1 approx.</a:t>
            </a:r>
          </a:p>
          <a:p>
            <a:r>
              <a:rPr lang="en-US" sz="14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The larger the rank the more accurate the approximation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2C2A56-6843-3E48-9957-A6F0FDEF9E89}"/>
              </a:ext>
            </a:extLst>
          </p:cNvPr>
          <p:cNvSpPr txBox="1"/>
          <p:nvPr/>
        </p:nvSpPr>
        <p:spPr>
          <a:xfrm>
            <a:off x="7010400" y="3620869"/>
            <a:ext cx="1907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Reconstructed </a:t>
            </a:r>
            <a:br>
              <a:rPr lang="en-US" sz="20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data matrix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08661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5029200" y="6248400"/>
            <a:ext cx="28956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200400" y="4898136"/>
            <a:ext cx="381000" cy="1807464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038600" y="5281613"/>
            <a:ext cx="381000" cy="342900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419600" y="4938713"/>
            <a:ext cx="3810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4300" y="-95816"/>
            <a:ext cx="8229600" cy="987425"/>
          </a:xfrm>
        </p:spPr>
        <p:txBody>
          <a:bodyPr/>
          <a:lstStyle/>
          <a:p>
            <a:r>
              <a:rPr lang="en-US" dirty="0"/>
              <a:t>SVD – Best Low Rank Approx.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DB9DAE-1A82-E849-93C4-4F681C45C2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95400"/>
            <a:ext cx="8229600" cy="10239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D60093"/>
                </a:solidFill>
              </a:rPr>
              <a:t>Fact: SVD gives ‘best’ axis to project on:</a:t>
            </a:r>
          </a:p>
          <a:p>
            <a:pPr lvl="1"/>
            <a:r>
              <a:rPr lang="en-US" dirty="0"/>
              <a:t>‘</a:t>
            </a:r>
            <a:r>
              <a:rPr lang="en-US" b="1" dirty="0"/>
              <a:t>best</a:t>
            </a:r>
            <a:r>
              <a:rPr lang="en-US" dirty="0"/>
              <a:t>’ = minimizing the sum of reconstruction errors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1000" y="2319338"/>
            <a:ext cx="1524000" cy="1828800"/>
          </a:xfrm>
          <a:prstGeom prst="rect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2819400" y="2257425"/>
            <a:ext cx="762000" cy="1828800"/>
          </a:xfrm>
          <a:prstGeom prst="rect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U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38600" y="2319338"/>
            <a:ext cx="762000" cy="685800"/>
          </a:xfrm>
          <a:prstGeom prst="rect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Sigma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29200" y="3171825"/>
            <a:ext cx="2895600" cy="914400"/>
          </a:xfrm>
          <a:prstGeom prst="rect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/>
              <a:t>V</a:t>
            </a:r>
            <a:r>
              <a:rPr lang="en-US" sz="3200" baseline="30000" dirty="0"/>
              <a:t>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19082" y="304800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=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" y="4833938"/>
            <a:ext cx="1524000" cy="1828800"/>
          </a:xfrm>
          <a:prstGeom prst="rect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819400" y="4876800"/>
            <a:ext cx="762000" cy="1828800"/>
          </a:xfrm>
          <a:prstGeom prst="rect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38600" y="4938713"/>
            <a:ext cx="762000" cy="685800"/>
          </a:xfrm>
          <a:prstGeom prst="rect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Sigma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29200" y="5791200"/>
            <a:ext cx="2895600" cy="914400"/>
          </a:xfrm>
          <a:prstGeom prst="rect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/>
              <a:t>V</a:t>
            </a:r>
            <a:r>
              <a:rPr lang="en-US" sz="3200" baseline="30000" dirty="0"/>
              <a:t>T</a:t>
            </a:r>
          </a:p>
        </p:txBody>
      </p:sp>
      <p:cxnSp>
        <p:nvCxnSpPr>
          <p:cNvPr id="18" name="Straight Connector 17"/>
          <p:cNvCxnSpPr>
            <a:stCxn id="14" idx="0"/>
            <a:endCxn id="14" idx="2"/>
          </p:cNvCxnSpPr>
          <p:nvPr/>
        </p:nvCxnSpPr>
        <p:spPr>
          <a:xfrm>
            <a:off x="3200400" y="4876800"/>
            <a:ext cx="0" cy="18288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6" idx="3"/>
            <a:endCxn id="16" idx="1"/>
          </p:cNvCxnSpPr>
          <p:nvPr/>
        </p:nvCxnSpPr>
        <p:spPr>
          <a:xfrm flipH="1">
            <a:off x="5029200" y="6248400"/>
            <a:ext cx="289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5" idx="0"/>
          </p:cNvCxnSpPr>
          <p:nvPr/>
        </p:nvCxnSpPr>
        <p:spPr>
          <a:xfrm>
            <a:off x="4419600" y="4938713"/>
            <a:ext cx="0" cy="3429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1"/>
          </p:cNvCxnSpPr>
          <p:nvPr/>
        </p:nvCxnSpPr>
        <p:spPr>
          <a:xfrm>
            <a:off x="4038600" y="5281613"/>
            <a:ext cx="381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111823" y="562451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=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4800" y="4224338"/>
            <a:ext cx="5264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 is best approximation of  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AA52C36-14C0-D44A-A1FE-9855D2A77223}"/>
                  </a:ext>
                </a:extLst>
              </p:cNvPr>
              <p:cNvSpPr/>
              <p:nvPr/>
            </p:nvSpPr>
            <p:spPr>
              <a:xfrm>
                <a:off x="5052917" y="1963346"/>
                <a:ext cx="3245247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AA52C36-14C0-D44A-A1FE-9855D2A77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917" y="1963346"/>
                <a:ext cx="3245247" cy="910699"/>
              </a:xfrm>
              <a:prstGeom prst="rect">
                <a:avLst/>
              </a:prstGeom>
              <a:blipFill>
                <a:blip r:embed="rId3"/>
                <a:stretch>
                  <a:fillRect r="-21429" b="-248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lide Number Placeholder 1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694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9164" y="-112712"/>
            <a:ext cx="8229600" cy="987425"/>
          </a:xfrm>
        </p:spPr>
        <p:txBody>
          <a:bodyPr/>
          <a:lstStyle/>
          <a:p>
            <a:r>
              <a:rPr lang="en-US" dirty="0"/>
              <a:t>SVD – Best Low Rank Approx.</a:t>
            </a:r>
          </a:p>
        </p:txBody>
      </p:sp>
      <p:sp>
        <p:nvSpPr>
          <p:cNvPr id="9" name="Rectangle 3"/>
          <p:cNvSpPr txBox="1">
            <a:spLocks noGrp="1" noChangeArrowheads="1"/>
          </p:cNvSpPr>
          <p:nvPr>
            <p:ph idx="4294967295"/>
          </p:nvPr>
        </p:nvSpPr>
        <p:spPr>
          <a:xfrm>
            <a:off x="381000" y="1295400"/>
            <a:ext cx="8763000" cy="3429000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u="sng" dirty="0">
                <a:solidFill>
                  <a:srgbClr val="FF0066"/>
                </a:solidFill>
              </a:rPr>
              <a:t>Theorem:</a:t>
            </a:r>
            <a:r>
              <a:rPr lang="en-US" dirty="0">
                <a:solidFill>
                  <a:srgbClr val="FF0066"/>
                </a:solidFill>
              </a:rPr>
              <a:t/>
            </a:r>
            <a:br>
              <a:rPr lang="en-US" dirty="0">
                <a:solidFill>
                  <a:srgbClr val="FF0066"/>
                </a:solidFill>
              </a:rPr>
            </a:br>
            <a:r>
              <a:rPr lang="en-US" dirty="0"/>
              <a:t>Let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rgbClr val="FF0066"/>
                </a:solidFill>
              </a:rPr>
              <a:t>A</a:t>
            </a:r>
            <a:r>
              <a:rPr lang="en-US" dirty="0">
                <a:solidFill>
                  <a:srgbClr val="FF0066"/>
                </a:solidFill>
              </a:rPr>
              <a:t> = </a:t>
            </a:r>
            <a:r>
              <a:rPr lang="en-US" b="1" dirty="0">
                <a:solidFill>
                  <a:srgbClr val="FF0066"/>
                </a:solidFill>
              </a:rPr>
              <a:t>U </a:t>
            </a:r>
            <a:r>
              <a:rPr lang="en-US" b="1" dirty="0">
                <a:solidFill>
                  <a:srgbClr val="FF0066"/>
                </a:solidFill>
                <a:sym typeface="Symbol"/>
              </a:rPr>
              <a:t></a:t>
            </a:r>
            <a:r>
              <a:rPr lang="en-US" b="1" dirty="0">
                <a:solidFill>
                  <a:srgbClr val="FF0066"/>
                </a:solidFill>
              </a:rPr>
              <a:t> V</a:t>
            </a:r>
            <a:r>
              <a:rPr lang="en-US" baseline="30000" dirty="0">
                <a:solidFill>
                  <a:srgbClr val="FF0066"/>
                </a:solidFill>
              </a:rPr>
              <a:t>T</a:t>
            </a:r>
            <a:r>
              <a:rPr lang="en-US" dirty="0"/>
              <a:t> and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b="1" dirty="0">
                <a:solidFill>
                  <a:srgbClr val="FF0066"/>
                </a:solidFill>
              </a:rPr>
              <a:t>B</a:t>
            </a:r>
            <a:r>
              <a:rPr lang="en-US" dirty="0">
                <a:solidFill>
                  <a:srgbClr val="FF0066"/>
                </a:solidFill>
              </a:rPr>
              <a:t> = </a:t>
            </a:r>
            <a:r>
              <a:rPr lang="en-US" b="1" dirty="0">
                <a:solidFill>
                  <a:srgbClr val="FF0066"/>
                </a:solidFill>
              </a:rPr>
              <a:t>U </a:t>
            </a:r>
            <a:r>
              <a:rPr lang="en-US" b="1" dirty="0">
                <a:solidFill>
                  <a:srgbClr val="FF0066"/>
                </a:solidFill>
                <a:sym typeface="Symbol"/>
              </a:rPr>
              <a:t>S</a:t>
            </a:r>
            <a:r>
              <a:rPr lang="en-US" b="1" dirty="0">
                <a:solidFill>
                  <a:srgbClr val="FF0066"/>
                </a:solidFill>
              </a:rPr>
              <a:t> V</a:t>
            </a:r>
            <a:r>
              <a:rPr lang="en-US" baseline="30000" dirty="0">
                <a:solidFill>
                  <a:srgbClr val="FF0066"/>
                </a:solidFill>
              </a:rPr>
              <a:t>T</a:t>
            </a:r>
            <a:r>
              <a:rPr lang="en-US" dirty="0">
                <a:solidFill>
                  <a:srgbClr val="FF0066"/>
                </a:solidFill>
              </a:rPr>
              <a:t> </a:t>
            </a:r>
            <a:r>
              <a:rPr lang="en-US" dirty="0"/>
              <a:t>where </a:t>
            </a:r>
            <a:br>
              <a:rPr lang="en-US" dirty="0"/>
            </a:br>
            <a:r>
              <a:rPr lang="en-US" b="1" dirty="0">
                <a:solidFill>
                  <a:srgbClr val="FF0066"/>
                </a:solidFill>
              </a:rPr>
              <a:t>S</a:t>
            </a:r>
            <a:r>
              <a:rPr lang="en-US" dirty="0">
                <a:solidFill>
                  <a:srgbClr val="FF0066"/>
                </a:solidFill>
              </a:rPr>
              <a:t> =</a:t>
            </a:r>
            <a:r>
              <a:rPr lang="en-US" dirty="0">
                <a:solidFill>
                  <a:srgbClr val="FF0066"/>
                </a:solidFill>
                <a:sym typeface="Symbol"/>
              </a:rPr>
              <a:t> </a:t>
            </a:r>
            <a:r>
              <a:rPr lang="en-US" b="1" dirty="0">
                <a:solidFill>
                  <a:srgbClr val="FF0066"/>
                </a:solidFill>
                <a:sym typeface="Symbol"/>
              </a:rPr>
              <a:t>diagonal </a:t>
            </a:r>
            <a:r>
              <a:rPr lang="en-US" b="1" i="1" dirty="0" err="1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r</a:t>
            </a:r>
            <a:r>
              <a:rPr lang="en-US" sz="2000" b="1" dirty="0" err="1">
                <a:solidFill>
                  <a:srgbClr val="FF0066"/>
                </a:solidFill>
                <a:sym typeface="Symbol"/>
              </a:rPr>
              <a:t>x</a:t>
            </a:r>
            <a:r>
              <a:rPr lang="en-US" b="1" i="1" dirty="0" err="1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r</a:t>
            </a:r>
            <a:r>
              <a:rPr lang="en-US" b="1" dirty="0">
                <a:solidFill>
                  <a:srgbClr val="FF0066"/>
                </a:solidFill>
                <a:sym typeface="Symbol"/>
              </a:rPr>
              <a:t> matrix</a:t>
            </a:r>
            <a:r>
              <a:rPr lang="en-US" dirty="0">
                <a:sym typeface="Symbol"/>
              </a:rPr>
              <a:t> with </a:t>
            </a:r>
            <a:r>
              <a:rPr lang="en-US" b="1" i="1" dirty="0" err="1">
                <a:sym typeface="Symbol"/>
              </a:rPr>
              <a:t>s</a:t>
            </a:r>
            <a:r>
              <a:rPr lang="en-US" b="1" i="1" baseline="-25000" dirty="0" err="1">
                <a:sym typeface="Symbol"/>
              </a:rPr>
              <a:t>i</a:t>
            </a:r>
            <a:r>
              <a:rPr lang="en-US" b="1" i="1" dirty="0">
                <a:sym typeface="Symbol"/>
              </a:rPr>
              <a:t>=</a:t>
            </a:r>
            <a:r>
              <a:rPr lang="el-GR" b="1" i="1" dirty="0">
                <a:latin typeface="Times New Roman"/>
                <a:cs typeface="Times New Roman"/>
              </a:rPr>
              <a:t>σ</a:t>
            </a:r>
            <a:r>
              <a:rPr lang="en-US" b="1" i="1" baseline="-25000" dirty="0" err="1"/>
              <a:t>i</a:t>
            </a:r>
            <a:r>
              <a:rPr lang="en-US" dirty="0"/>
              <a:t> (</a:t>
            </a:r>
            <a:r>
              <a:rPr lang="en-US" i="1" dirty="0" err="1"/>
              <a:t>i</a:t>
            </a:r>
            <a:r>
              <a:rPr lang="en-US" i="1" dirty="0"/>
              <a:t>=1…</a:t>
            </a:r>
            <a:r>
              <a:rPr lang="en-US" b="1" i="1" dirty="0">
                <a:solidFill>
                  <a:srgbClr val="0000FF"/>
                </a:solidFill>
              </a:rPr>
              <a:t>k</a:t>
            </a:r>
            <a:r>
              <a:rPr lang="en-US" dirty="0"/>
              <a:t>) else </a:t>
            </a:r>
            <a:r>
              <a:rPr lang="en-US" b="1" i="1" dirty="0" err="1">
                <a:sym typeface="Symbol"/>
              </a:rPr>
              <a:t>s</a:t>
            </a:r>
            <a:r>
              <a:rPr lang="en-US" b="1" i="1" baseline="-25000" dirty="0" err="1">
                <a:sym typeface="Symbol"/>
              </a:rPr>
              <a:t>i</a:t>
            </a:r>
            <a:r>
              <a:rPr lang="en-US" b="1" dirty="0">
                <a:sym typeface="Symbol"/>
              </a:rPr>
              <a:t>=</a:t>
            </a:r>
            <a:r>
              <a:rPr lang="en-US" b="1" dirty="0"/>
              <a:t>0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then </a:t>
            </a:r>
            <a:r>
              <a:rPr lang="en-US" b="1" dirty="0">
                <a:solidFill>
                  <a:srgbClr val="0000FF"/>
                </a:solidFill>
              </a:rPr>
              <a:t>B</a:t>
            </a:r>
            <a:r>
              <a:rPr lang="en-US" dirty="0"/>
              <a:t> is a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best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D60093"/>
                </a:solidFill>
              </a:rPr>
              <a:t>rank(</a:t>
            </a:r>
            <a:r>
              <a:rPr lang="en-US" b="1" dirty="0">
                <a:solidFill>
                  <a:srgbClr val="D60093"/>
                </a:solidFill>
              </a:rPr>
              <a:t>B</a:t>
            </a:r>
            <a:r>
              <a:rPr lang="en-US" dirty="0">
                <a:solidFill>
                  <a:srgbClr val="D60093"/>
                </a:solidFill>
              </a:rPr>
              <a:t>)=</a:t>
            </a:r>
            <a:r>
              <a:rPr lang="en-US" b="1" i="1" dirty="0">
                <a:solidFill>
                  <a:srgbClr val="D60093"/>
                </a:solidFill>
              </a:rPr>
              <a:t>k</a:t>
            </a:r>
            <a:r>
              <a:rPr lang="en-US" dirty="0">
                <a:solidFill>
                  <a:srgbClr val="D60093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approx. to </a:t>
            </a:r>
            <a:r>
              <a:rPr lang="en-US" b="1" i="1" dirty="0">
                <a:solidFill>
                  <a:srgbClr val="0000FF"/>
                </a:solidFill>
              </a:rPr>
              <a:t>A</a:t>
            </a:r>
            <a:endParaRPr lang="en-US" dirty="0"/>
          </a:p>
          <a:p>
            <a:pPr lvl="8">
              <a:lnSpc>
                <a:spcPct val="90000"/>
              </a:lnSpc>
            </a:pPr>
            <a:endParaRPr lang="en-US" b="1" dirty="0"/>
          </a:p>
          <a:p>
            <a:pPr marL="118872" indent="0">
              <a:lnSpc>
                <a:spcPct val="90000"/>
              </a:lnSpc>
              <a:buNone/>
            </a:pPr>
            <a:r>
              <a:rPr lang="en-US" b="1" dirty="0">
                <a:solidFill>
                  <a:srgbClr val="008000"/>
                </a:solidFill>
              </a:rPr>
              <a:t>What do we mean by “best”:</a:t>
            </a:r>
          </a:p>
          <a:p>
            <a:pPr lvl="1">
              <a:lnSpc>
                <a:spcPct val="90000"/>
              </a:lnSpc>
            </a:pP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/>
              <a:t>is a solution to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b="1" i="1" baseline="-25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ǁ</a:t>
            </a:r>
            <a:r>
              <a:rPr lang="en-US" b="1" i="1" dirty="0" err="1">
                <a:latin typeface="Times New Roman" pitchFamily="18" charset="0"/>
                <a:cs typeface="Times New Roman" pitchFamily="18" charset="0"/>
              </a:rPr>
              <a:t>A-B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ǁ</a:t>
            </a:r>
            <a:r>
              <a:rPr lang="en-US" b="1" baseline="-25000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/>
              <a:t>where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rank(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k</a:t>
            </a:r>
            <a:endParaRPr lang="en-US" b="1" i="1" baseline="30000" dirty="0">
              <a:latin typeface="Times New Roman" pitchFamily="18" charset="0"/>
              <a:cs typeface="Times New Roman" pitchFamily="18" charset="0"/>
            </a:endParaRPr>
          </a:p>
          <a:p>
            <a:pPr lvl="8">
              <a:lnSpc>
                <a:spcPct val="90000"/>
              </a:lnSpc>
            </a:pPr>
            <a:endParaRPr lang="en-US" b="1" dirty="0">
              <a:solidFill>
                <a:schemeClr val="accent3"/>
              </a:solidFill>
            </a:endParaRPr>
          </a:p>
          <a:p>
            <a:pPr lvl="8">
              <a:lnSpc>
                <a:spcPct val="90000"/>
              </a:lnSpc>
            </a:pPr>
            <a:endParaRPr lang="en-US" b="1" dirty="0">
              <a:solidFill>
                <a:schemeClr val="accent3"/>
              </a:solidFill>
            </a:endParaRPr>
          </a:p>
          <a:p>
            <a:pPr lvl="8">
              <a:lnSpc>
                <a:spcPct val="90000"/>
              </a:lnSpc>
            </a:pPr>
            <a:endParaRPr lang="en-US" b="1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endParaRPr lang="en-US" b="1" dirty="0">
              <a:solidFill>
                <a:schemeClr val="accent3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b="1" i="1" dirty="0"/>
          </a:p>
        </p:txBody>
      </p:sp>
      <p:pic>
        <p:nvPicPr>
          <p:cNvPr id="27655" name="Picture 7" descr="http://www.cs.carleton.edu/cs_comps/0607/recommend/recommender/images/svd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464992"/>
            <a:ext cx="6685407" cy="11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953768" y="4431718"/>
            <a:ext cx="304800" cy="1524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715000" y="4474136"/>
                <a:ext cx="304800" cy="15240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4474136"/>
                <a:ext cx="304800" cy="152400"/>
              </a:xfrm>
              <a:prstGeom prst="rect">
                <a:avLst/>
              </a:prstGeom>
              <a:blipFill rotWithShape="1">
                <a:blip r:embed="rId4"/>
                <a:stretch>
                  <a:fillRect l="-12000" t="-36000" b="-64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334000" y="4653968"/>
                <a:ext cx="304800" cy="22860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653968"/>
                <a:ext cx="304800" cy="228600"/>
              </a:xfrm>
              <a:prstGeom prst="rect">
                <a:avLst/>
              </a:prstGeom>
              <a:blipFill rotWithShape="1">
                <a:blip r:embed="rId5"/>
                <a:stretch>
                  <a:fillRect l="-28000" r="-10000" b="-2894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988050" y="5263568"/>
                <a:ext cx="304800" cy="22860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𝑟𝑟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050" y="5263568"/>
                <a:ext cx="304800" cy="228600"/>
              </a:xfrm>
              <a:prstGeom prst="rect">
                <a:avLst/>
              </a:prstGeom>
              <a:blipFill rotWithShape="1">
                <a:blip r:embed="rId6"/>
                <a:stretch>
                  <a:fillRect l="-26000" r="-6000" b="-2368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5721894" y="5116936"/>
            <a:ext cx="381000" cy="364072"/>
          </a:xfrm>
          <a:prstGeom prst="line">
            <a:avLst/>
          </a:prstGeom>
          <a:ln w="190500" cap="sq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38103" y="4664546"/>
            <a:ext cx="0" cy="774700"/>
          </a:xfrm>
          <a:prstGeom prst="line">
            <a:avLst/>
          </a:prstGeom>
          <a:ln w="190500" cap="sq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927850" y="5322832"/>
            <a:ext cx="838200" cy="0"/>
          </a:xfrm>
          <a:prstGeom prst="line">
            <a:avLst/>
          </a:prstGeom>
          <a:ln w="190500" cap="sq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435276" y="5465915"/>
                <a:ext cx="3245247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276" y="5465915"/>
                <a:ext cx="3245247" cy="910699"/>
              </a:xfrm>
              <a:prstGeom prst="rect">
                <a:avLst/>
              </a:prstGeom>
              <a:blipFill>
                <a:blip r:embed="rId7"/>
                <a:stretch>
                  <a:fillRect r="-21429" b="-248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7118" y="5722203"/>
            <a:ext cx="4226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Refer to the MMDS book for a proof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1600" dirty="0">
                <a:solidFill>
                  <a:srgbClr val="0070C0"/>
                </a:solidFill>
                <a:latin typeface="Arial" pitchFamily="34" charset="0"/>
                <a:cs typeface="Arial" pitchFamily="34" charset="0"/>
                <a:hlinkClick r:id="rId8"/>
              </a:rPr>
              <a:t>http://infolab.stanford.edu/~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  <a:hlinkClick r:id="rId8"/>
              </a:rPr>
              <a:t>ullman/mmds/book.pdf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16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Copyright © Infineon Technologies AG 2019. All rights reserved.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15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3461" y="-152400"/>
            <a:ext cx="8229600" cy="987425"/>
          </a:xfrm>
        </p:spPr>
        <p:txBody>
          <a:bodyPr/>
          <a:lstStyle/>
          <a:p>
            <a:r>
              <a:rPr lang="en-US" dirty="0"/>
              <a:t>SVD - Conclusions so far</a:t>
            </a:r>
          </a:p>
        </p:txBody>
      </p:sp>
      <p:sp>
        <p:nvSpPr>
          <p:cNvPr id="144589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295400"/>
            <a:ext cx="8229600" cy="55626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accent3"/>
                </a:solidFill>
              </a:rPr>
              <a:t>SVD:</a:t>
            </a:r>
            <a:r>
              <a:rPr lang="en-US" dirty="0"/>
              <a:t> </a:t>
            </a:r>
            <a:r>
              <a:rPr lang="en-US" b="1" dirty="0"/>
              <a:t>A= U </a:t>
            </a:r>
            <a:r>
              <a:rPr lang="en-US" b="1" dirty="0">
                <a:latin typeface="Symbol" pitchFamily="18" charset="2"/>
                <a:sym typeface="Symbol"/>
              </a:rPr>
              <a:t></a:t>
            </a:r>
            <a:r>
              <a:rPr lang="en-US" b="1" dirty="0"/>
              <a:t> V</a:t>
            </a:r>
            <a:r>
              <a:rPr lang="en-US" baseline="30000" dirty="0"/>
              <a:t>T</a:t>
            </a:r>
            <a:r>
              <a:rPr lang="en-US" dirty="0"/>
              <a:t>: </a:t>
            </a:r>
            <a:r>
              <a:rPr lang="en-US" b="1" dirty="0">
                <a:solidFill>
                  <a:srgbClr val="0000FF"/>
                </a:solidFill>
              </a:rPr>
              <a:t>unique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U</a:t>
            </a:r>
            <a:r>
              <a:rPr lang="en-US" dirty="0"/>
              <a:t>: user-to-concept factors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V</a:t>
            </a:r>
            <a:r>
              <a:rPr lang="en-US" dirty="0"/>
              <a:t>: movie-to-concept factors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latin typeface="Symbol" pitchFamily="18" charset="2"/>
                <a:sym typeface="Symbol"/>
              </a:rPr>
              <a:t> </a:t>
            </a:r>
            <a:r>
              <a:rPr lang="en-US" dirty="0"/>
              <a:t>: strength of each concept</a:t>
            </a:r>
          </a:p>
          <a:p>
            <a:pPr lvl="8">
              <a:lnSpc>
                <a:spcPct val="90000"/>
              </a:lnSpc>
            </a:pPr>
            <a:endParaRPr lang="en-US" dirty="0"/>
          </a:p>
          <a:p>
            <a:r>
              <a:rPr lang="en-US" b="1" dirty="0">
                <a:solidFill>
                  <a:srgbClr val="D60093"/>
                </a:solidFill>
              </a:rPr>
              <a:t>Q: </a:t>
            </a:r>
            <a:r>
              <a:rPr lang="en-US" b="1" dirty="0"/>
              <a:t>So what’s a good value for r?</a:t>
            </a:r>
          </a:p>
          <a:p>
            <a:r>
              <a:rPr lang="en-US" dirty="0"/>
              <a:t>Let the </a:t>
            </a:r>
            <a:r>
              <a:rPr lang="en-US" i="1" dirty="0">
                <a:solidFill>
                  <a:srgbClr val="FF0000"/>
                </a:solidFill>
              </a:rPr>
              <a:t>energy</a:t>
            </a:r>
            <a:r>
              <a:rPr lang="en-US" dirty="0"/>
              <a:t> of a set of singular values be the sum of their squares.</a:t>
            </a:r>
          </a:p>
          <a:p>
            <a:r>
              <a:rPr lang="en-US" dirty="0"/>
              <a:t>Pick r so the retained singular values have at least 90% of the total energy.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Back to our example:</a:t>
            </a:r>
          </a:p>
          <a:p>
            <a:pPr lvl="1"/>
            <a:r>
              <a:rPr lang="en-US" dirty="0"/>
              <a:t>With singular values 12.4, 9.5, and 1.3, total energy = 245.7  </a:t>
            </a:r>
          </a:p>
          <a:p>
            <a:pPr lvl="1"/>
            <a:r>
              <a:rPr lang="en-US" dirty="0"/>
              <a:t>If we drop 1.3, whose square is only 1.7, we are left with energy 244, or over 99% of the total</a:t>
            </a:r>
            <a:endParaRPr lang="en-US" b="1" dirty="0">
              <a:solidFill>
                <a:srgbClr val="D60093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23363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 idx="4294967295"/>
          </p:nvPr>
        </p:nvSpPr>
        <p:spPr>
          <a:xfrm>
            <a:off x="1219200" y="1524000"/>
            <a:ext cx="8077200" cy="1673225"/>
          </a:xfrm>
        </p:spPr>
        <p:txBody>
          <a:bodyPr/>
          <a:lstStyle/>
          <a:p>
            <a:r>
              <a:rPr lang="en-US" sz="4800" dirty="0"/>
              <a:t>Example of SVD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713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5916" y="-153474"/>
            <a:ext cx="8229600" cy="987425"/>
          </a:xfrm>
        </p:spPr>
        <p:txBody>
          <a:bodyPr/>
          <a:lstStyle/>
          <a:p>
            <a:r>
              <a:rPr lang="en-US" dirty="0"/>
              <a:t>Case study: How to query?</a:t>
            </a:r>
          </a:p>
        </p:txBody>
      </p:sp>
      <p:sp>
        <p:nvSpPr>
          <p:cNvPr id="142336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295400"/>
            <a:ext cx="8229600" cy="1981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D60093"/>
                </a:solidFill>
              </a:rPr>
              <a:t>Q: Find users that like ‘Matrix’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00FF"/>
                </a:solidFill>
              </a:rPr>
              <a:t>A: Map query into a ‘concept space’ – how?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-76200" y="2117206"/>
            <a:ext cx="9220200" cy="4740794"/>
            <a:chOff x="-76200" y="1793535"/>
            <a:chExt cx="9220200" cy="4740794"/>
          </a:xfrm>
        </p:grpSpPr>
        <p:sp>
          <p:nvSpPr>
            <p:cNvPr id="28" name="Freeform 8"/>
            <p:cNvSpPr>
              <a:spLocks/>
            </p:cNvSpPr>
            <p:nvPr/>
          </p:nvSpPr>
          <p:spPr bwMode="auto">
            <a:xfrm>
              <a:off x="795248" y="3018528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 flipH="1">
              <a:off x="2456408" y="3018528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Text Box 21"/>
            <p:cNvSpPr txBox="1">
              <a:spLocks noChangeArrowheads="1"/>
            </p:cNvSpPr>
            <p:nvPr/>
          </p:nvSpPr>
          <p:spPr bwMode="auto">
            <a:xfrm>
              <a:off x="2679192" y="3941426"/>
              <a:ext cx="401072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=</a:t>
              </a:r>
            </a:p>
          </p:txBody>
        </p:sp>
        <p:sp>
          <p:nvSpPr>
            <p:cNvPr id="31" name="Line 22"/>
            <p:cNvSpPr>
              <a:spLocks noChangeShapeType="1"/>
            </p:cNvSpPr>
            <p:nvPr/>
          </p:nvSpPr>
          <p:spPr bwMode="auto">
            <a:xfrm flipV="1">
              <a:off x="304800" y="3018528"/>
              <a:ext cx="0" cy="533400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32" name="Text Box 23"/>
            <p:cNvSpPr txBox="1">
              <a:spLocks noChangeArrowheads="1"/>
            </p:cNvSpPr>
            <p:nvPr/>
          </p:nvSpPr>
          <p:spPr bwMode="auto">
            <a:xfrm>
              <a:off x="0" y="3596656"/>
              <a:ext cx="635110" cy="369332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dirty="0" err="1">
                  <a:solidFill>
                    <a:srgbClr val="008000"/>
                  </a:solidFill>
                </a:rPr>
                <a:t>SciFi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33" name="Text Box 25"/>
            <p:cNvSpPr txBox="1">
              <a:spLocks noChangeArrowheads="1"/>
            </p:cNvSpPr>
            <p:nvPr/>
          </p:nvSpPr>
          <p:spPr bwMode="auto">
            <a:xfrm>
              <a:off x="-76200" y="4998418"/>
              <a:ext cx="968855" cy="369332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dirty="0" err="1">
                  <a:solidFill>
                    <a:srgbClr val="008000"/>
                  </a:solidFill>
                </a:rPr>
                <a:t>Romnce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34" name="Line 26"/>
            <p:cNvSpPr>
              <a:spLocks noChangeShapeType="1"/>
            </p:cNvSpPr>
            <p:nvPr/>
          </p:nvSpPr>
          <p:spPr bwMode="auto">
            <a:xfrm>
              <a:off x="304800" y="4085328"/>
              <a:ext cx="0" cy="228600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 type="none" w="sm" len="sm"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35" name="Line 27"/>
            <p:cNvSpPr>
              <a:spLocks noChangeShapeType="1"/>
            </p:cNvSpPr>
            <p:nvPr/>
          </p:nvSpPr>
          <p:spPr bwMode="auto">
            <a:xfrm flipV="1">
              <a:off x="304800" y="4542528"/>
              <a:ext cx="0" cy="457200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 type="none" w="sm" len="sm"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36" name="Line 28"/>
            <p:cNvSpPr>
              <a:spLocks noChangeShapeType="1"/>
            </p:cNvSpPr>
            <p:nvPr/>
          </p:nvSpPr>
          <p:spPr bwMode="auto">
            <a:xfrm>
              <a:off x="304800" y="5380728"/>
              <a:ext cx="0" cy="228600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 type="none" w="sm" len="sm"/>
              <a:tailEnd type="arrow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0"/>
            <p:cNvSpPr>
              <a:spLocks/>
            </p:cNvSpPr>
            <p:nvPr/>
          </p:nvSpPr>
          <p:spPr bwMode="auto">
            <a:xfrm>
              <a:off x="6096000" y="3676470"/>
              <a:ext cx="228600" cy="1200329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1"/>
            <p:cNvSpPr>
              <a:spLocks/>
            </p:cNvSpPr>
            <p:nvPr/>
          </p:nvSpPr>
          <p:spPr bwMode="auto">
            <a:xfrm flipH="1">
              <a:off x="7620000" y="3676470"/>
              <a:ext cx="228600" cy="120033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Text Box 32"/>
            <p:cNvSpPr txBox="1">
              <a:spLocks noChangeArrowheads="1"/>
            </p:cNvSpPr>
            <p:nvPr/>
          </p:nvSpPr>
          <p:spPr bwMode="auto">
            <a:xfrm>
              <a:off x="5467932" y="401356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40" name="Text Box 35"/>
            <p:cNvSpPr txBox="1">
              <a:spLocks noChangeArrowheads="1"/>
            </p:cNvSpPr>
            <p:nvPr/>
          </p:nvSpPr>
          <p:spPr bwMode="auto">
            <a:xfrm>
              <a:off x="8204353" y="402092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41" name="Freeform 36"/>
            <p:cNvSpPr>
              <a:spLocks/>
            </p:cNvSpPr>
            <p:nvPr/>
          </p:nvSpPr>
          <p:spPr bwMode="auto">
            <a:xfrm>
              <a:off x="5330672" y="5409617"/>
              <a:ext cx="155728" cy="1037856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37"/>
            <p:cNvSpPr>
              <a:spLocks/>
            </p:cNvSpPr>
            <p:nvPr/>
          </p:nvSpPr>
          <p:spPr bwMode="auto">
            <a:xfrm flipH="1">
              <a:off x="8915400" y="5351201"/>
              <a:ext cx="152400" cy="1106928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 rot="16200000">
              <a:off x="1028721" y="1446709"/>
              <a:ext cx="1338828" cy="2032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 </a:t>
              </a:r>
              <a:r>
                <a:rPr lang="en-US" sz="1700" dirty="0">
                  <a:solidFill>
                    <a:srgbClr val="008000"/>
                  </a:solidFill>
                </a:rPr>
                <a:t>Matrix</a:t>
              </a:r>
            </a:p>
            <a:p>
              <a:pPr>
                <a:lnSpc>
                  <a:spcPct val="140000"/>
                </a:lnSpc>
              </a:pPr>
              <a:r>
                <a:rPr lang="en-US" sz="1700" dirty="0">
                  <a:solidFill>
                    <a:srgbClr val="008000"/>
                  </a:solidFill>
                </a:rPr>
                <a:t>Alien</a:t>
              </a:r>
            </a:p>
            <a:p>
              <a:pPr>
                <a:lnSpc>
                  <a:spcPct val="140000"/>
                </a:lnSpc>
              </a:pPr>
              <a:r>
                <a:rPr lang="en-US" sz="1700" dirty="0">
                  <a:solidFill>
                    <a:srgbClr val="008000"/>
                  </a:solidFill>
                </a:rPr>
                <a:t>Serenity</a:t>
              </a:r>
            </a:p>
            <a:p>
              <a:pPr>
                <a:lnSpc>
                  <a:spcPct val="140000"/>
                </a:lnSpc>
              </a:pPr>
              <a:r>
                <a:rPr lang="en-US" sz="1700" dirty="0">
                  <a:solidFill>
                    <a:srgbClr val="008000"/>
                  </a:solidFill>
                </a:rPr>
                <a:t>Casablanca</a:t>
              </a:r>
            </a:p>
            <a:p>
              <a:pPr>
                <a:lnSpc>
                  <a:spcPct val="140000"/>
                </a:lnSpc>
              </a:pPr>
              <a:r>
                <a:rPr lang="en-US" sz="1700" dirty="0">
                  <a:solidFill>
                    <a:srgbClr val="008000"/>
                  </a:solidFill>
                </a:rPr>
                <a:t> </a:t>
              </a:r>
              <a:r>
                <a:rPr lang="en-US" sz="1700" dirty="0" err="1">
                  <a:solidFill>
                    <a:srgbClr val="008000"/>
                  </a:solidFill>
                </a:rPr>
                <a:t>Amelie</a:t>
              </a:r>
              <a:endParaRPr lang="en-US" sz="1700" dirty="0">
                <a:solidFill>
                  <a:srgbClr val="008000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58672" y="3018528"/>
              <a:ext cx="198452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1   1   1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3   3   3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4   4   4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5   5   5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0   0   0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2   2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2895600" y="3018528"/>
              <a:ext cx="2514600" cy="2677656"/>
              <a:chOff x="2971800" y="3018528"/>
              <a:chExt cx="2514600" cy="2677656"/>
            </a:xfrm>
          </p:grpSpPr>
          <p:sp>
            <p:nvSpPr>
              <p:cNvPr id="68" name="Freeform 19"/>
              <p:cNvSpPr>
                <a:spLocks/>
              </p:cNvSpPr>
              <p:nvPr/>
            </p:nvSpPr>
            <p:spPr bwMode="auto">
              <a:xfrm flipH="1">
                <a:off x="5181600" y="3055104"/>
                <a:ext cx="1524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20"/>
              <p:cNvSpPr>
                <a:spLocks/>
              </p:cNvSpPr>
              <p:nvPr/>
            </p:nvSpPr>
            <p:spPr bwMode="auto">
              <a:xfrm>
                <a:off x="3105912" y="3044952"/>
                <a:ext cx="2286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971800" y="3018528"/>
                <a:ext cx="251460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0.13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0.02  -0.01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0.41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0.07  -0.03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0.55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0.09  -0.04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0.68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0.11  -0.05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0.15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-0.59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-0.73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-0.67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-0.29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0.32</a:t>
                </a:r>
              </a:p>
            </p:txBody>
          </p:sp>
        </p:grpSp>
        <p:sp>
          <p:nvSpPr>
            <p:cNvPr id="66" name="Rectangle 65"/>
            <p:cNvSpPr/>
            <p:nvPr/>
          </p:nvSpPr>
          <p:spPr>
            <a:xfrm>
              <a:off x="6076950" y="3676471"/>
              <a:ext cx="198452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12.4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0     0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9.5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0       0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1.3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34000" y="5334000"/>
              <a:ext cx="38100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0.56   0.59  0.56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0.09    0.09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0.12  -0.02  0.12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-0.69  -0.69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0.40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-0.80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0.40   0.09    0.09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04367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258" y="-141308"/>
            <a:ext cx="8229600" cy="987425"/>
          </a:xfrm>
        </p:spPr>
        <p:txBody>
          <a:bodyPr/>
          <a:lstStyle/>
          <a:p>
            <a:r>
              <a:rPr lang="en-US" dirty="0"/>
              <a:t>Case study: How to query?</a:t>
            </a:r>
          </a:p>
        </p:txBody>
      </p:sp>
      <p:sp>
        <p:nvSpPr>
          <p:cNvPr id="14520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295400"/>
            <a:ext cx="8229600" cy="144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D60093"/>
                </a:solidFill>
              </a:rPr>
              <a:t>Q: Find users that like ‘Matrix’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00FF"/>
                </a:solidFill>
              </a:rPr>
              <a:t>A: Map query into a ‘concept space’ – how?</a:t>
            </a:r>
            <a:endParaRPr lang="en-US" dirty="0"/>
          </a:p>
        </p:txBody>
      </p:sp>
      <p:graphicFrame>
        <p:nvGraphicFramePr>
          <p:cNvPr id="1452037" name="Object 5"/>
          <p:cNvGraphicFramePr>
            <a:graphicFrameLocks noChangeAspect="1"/>
          </p:cNvGraphicFramePr>
          <p:nvPr/>
        </p:nvGraphicFramePr>
        <p:xfrm>
          <a:off x="1038225" y="4406900"/>
          <a:ext cx="1951038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6" name="Document" r:id="rId4" imgW="3023680" imgH="637393" progId="Word.Document.8">
                  <p:embed/>
                </p:oleObj>
              </mc:Choice>
              <mc:Fallback>
                <p:oleObj name="Document" r:id="rId4" imgW="3023680" imgH="63739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225" y="4406900"/>
                        <a:ext cx="1951038" cy="401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2038" name="Freeform 6"/>
          <p:cNvSpPr>
            <a:spLocks/>
          </p:cNvSpPr>
          <p:nvPr/>
        </p:nvSpPr>
        <p:spPr bwMode="auto">
          <a:xfrm>
            <a:off x="1066800" y="4320143"/>
            <a:ext cx="274638" cy="568325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2039" name="Freeform 7"/>
          <p:cNvSpPr>
            <a:spLocks/>
          </p:cNvSpPr>
          <p:nvPr/>
        </p:nvSpPr>
        <p:spPr bwMode="auto">
          <a:xfrm flipH="1">
            <a:off x="2795588" y="4320143"/>
            <a:ext cx="252412" cy="542925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2064" name="Text Box 32"/>
          <p:cNvSpPr txBox="1">
            <a:spLocks noChangeArrowheads="1"/>
          </p:cNvSpPr>
          <p:nvPr/>
        </p:nvSpPr>
        <p:spPr bwMode="auto">
          <a:xfrm>
            <a:off x="428625" y="4343955"/>
            <a:ext cx="572593" cy="461665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3300"/>
                </a:solidFill>
              </a:rPr>
              <a:t>q</a:t>
            </a:r>
            <a:r>
              <a:rPr lang="en-US" sz="2400" dirty="0">
                <a:solidFill>
                  <a:srgbClr val="FF3300"/>
                </a:solidFill>
              </a:rPr>
              <a:t> </a:t>
            </a:r>
            <a:r>
              <a:rPr lang="en-US" sz="2400" dirty="0"/>
              <a:t>=</a:t>
            </a:r>
          </a:p>
        </p:txBody>
      </p:sp>
      <p:sp>
        <p:nvSpPr>
          <p:cNvPr id="1452065" name="Rectangle 33"/>
          <p:cNvSpPr>
            <a:spLocks noChangeArrowheads="1"/>
          </p:cNvSpPr>
          <p:nvPr/>
        </p:nvSpPr>
        <p:spPr bwMode="auto">
          <a:xfrm>
            <a:off x="5486400" y="3212068"/>
            <a:ext cx="2743200" cy="205740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452066" name="Text Box 34"/>
          <p:cNvSpPr txBox="1">
            <a:spLocks noChangeArrowheads="1"/>
          </p:cNvSpPr>
          <p:nvPr/>
        </p:nvSpPr>
        <p:spPr bwMode="auto">
          <a:xfrm>
            <a:off x="7426175" y="5257800"/>
            <a:ext cx="872355" cy="400110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/>
              <a:t>Matrix</a:t>
            </a:r>
          </a:p>
        </p:txBody>
      </p:sp>
      <p:sp>
        <p:nvSpPr>
          <p:cNvPr id="1452067" name="Text Box 35"/>
          <p:cNvSpPr txBox="1">
            <a:spLocks noChangeArrowheads="1"/>
          </p:cNvSpPr>
          <p:nvPr/>
        </p:nvSpPr>
        <p:spPr bwMode="auto">
          <a:xfrm rot="16200000">
            <a:off x="4936891" y="3196404"/>
            <a:ext cx="729687" cy="400110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/>
              <a:t>Alien</a:t>
            </a:r>
          </a:p>
        </p:txBody>
      </p:sp>
      <p:sp>
        <p:nvSpPr>
          <p:cNvPr id="1452068" name="Oval 36"/>
          <p:cNvSpPr>
            <a:spLocks noChangeArrowheads="1"/>
          </p:cNvSpPr>
          <p:nvPr/>
        </p:nvSpPr>
        <p:spPr bwMode="auto">
          <a:xfrm>
            <a:off x="5791200" y="4202668"/>
            <a:ext cx="76200" cy="76200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452069" name="Oval 37"/>
          <p:cNvSpPr>
            <a:spLocks noChangeArrowheads="1"/>
          </p:cNvSpPr>
          <p:nvPr/>
        </p:nvSpPr>
        <p:spPr bwMode="auto">
          <a:xfrm>
            <a:off x="6553200" y="3821668"/>
            <a:ext cx="76200" cy="76200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452070" name="Oval 38"/>
          <p:cNvSpPr>
            <a:spLocks noChangeArrowheads="1"/>
          </p:cNvSpPr>
          <p:nvPr/>
        </p:nvSpPr>
        <p:spPr bwMode="auto">
          <a:xfrm>
            <a:off x="7010400" y="4583668"/>
            <a:ext cx="76200" cy="76200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452071" name="Oval 39"/>
          <p:cNvSpPr>
            <a:spLocks noChangeArrowheads="1"/>
          </p:cNvSpPr>
          <p:nvPr/>
        </p:nvSpPr>
        <p:spPr bwMode="auto">
          <a:xfrm>
            <a:off x="7467600" y="4050268"/>
            <a:ext cx="76200" cy="76200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452072" name="AutoShape 40"/>
          <p:cNvSpPr>
            <a:spLocks noChangeArrowheads="1"/>
          </p:cNvSpPr>
          <p:nvPr/>
        </p:nvSpPr>
        <p:spPr bwMode="auto">
          <a:xfrm>
            <a:off x="7162800" y="3516868"/>
            <a:ext cx="152400" cy="152400"/>
          </a:xfrm>
          <a:prstGeom prst="diamond">
            <a:avLst/>
          </a:prstGeom>
          <a:solidFill>
            <a:schemeClr val="accent1"/>
          </a:solidFill>
          <a:ln w="15875">
            <a:solidFill>
              <a:schemeClr val="accent1"/>
            </a:solidFill>
            <a:miter lim="800000"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452073" name="Line 41"/>
          <p:cNvSpPr>
            <a:spLocks noChangeShapeType="1"/>
          </p:cNvSpPr>
          <p:nvPr/>
        </p:nvSpPr>
        <p:spPr bwMode="auto">
          <a:xfrm flipV="1">
            <a:off x="5486400" y="4659868"/>
            <a:ext cx="838200" cy="609600"/>
          </a:xfrm>
          <a:prstGeom prst="line">
            <a:avLst/>
          </a:prstGeom>
          <a:noFill/>
          <a:ln w="38100">
            <a:solidFill>
              <a:srgbClr val="339933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452074" name="Text Box 42"/>
          <p:cNvSpPr txBox="1">
            <a:spLocks noChangeArrowheads="1"/>
          </p:cNvSpPr>
          <p:nvPr/>
        </p:nvSpPr>
        <p:spPr bwMode="auto">
          <a:xfrm>
            <a:off x="6172200" y="4659868"/>
            <a:ext cx="437940" cy="400110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339933"/>
                </a:solidFill>
              </a:rPr>
              <a:t>v1</a:t>
            </a:r>
          </a:p>
        </p:txBody>
      </p:sp>
      <p:sp>
        <p:nvSpPr>
          <p:cNvPr id="1452075" name="Line 43"/>
          <p:cNvSpPr>
            <a:spLocks noChangeShapeType="1"/>
          </p:cNvSpPr>
          <p:nvPr/>
        </p:nvSpPr>
        <p:spPr bwMode="auto">
          <a:xfrm flipV="1">
            <a:off x="5486400" y="3593068"/>
            <a:ext cx="1752600" cy="160020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452076" name="Text Box 44"/>
          <p:cNvSpPr txBox="1">
            <a:spLocks noChangeArrowheads="1"/>
          </p:cNvSpPr>
          <p:nvPr/>
        </p:nvSpPr>
        <p:spPr bwMode="auto">
          <a:xfrm>
            <a:off x="7286625" y="3202543"/>
            <a:ext cx="325730" cy="400110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q</a:t>
            </a:r>
          </a:p>
        </p:txBody>
      </p:sp>
      <p:sp>
        <p:nvSpPr>
          <p:cNvPr id="1452078" name="Line 46"/>
          <p:cNvSpPr>
            <a:spLocks noChangeShapeType="1"/>
          </p:cNvSpPr>
          <p:nvPr/>
        </p:nvSpPr>
        <p:spPr bwMode="auto">
          <a:xfrm rot="16200000" flipV="1">
            <a:off x="4762500" y="4545568"/>
            <a:ext cx="838200" cy="609600"/>
          </a:xfrm>
          <a:prstGeom prst="line">
            <a:avLst/>
          </a:prstGeom>
          <a:noFill/>
          <a:ln w="38100">
            <a:solidFill>
              <a:srgbClr val="339933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452079" name="Text Box 47"/>
          <p:cNvSpPr txBox="1">
            <a:spLocks noChangeArrowheads="1"/>
          </p:cNvSpPr>
          <p:nvPr/>
        </p:nvSpPr>
        <p:spPr bwMode="auto">
          <a:xfrm>
            <a:off x="4495800" y="4281487"/>
            <a:ext cx="439544" cy="400110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339933"/>
                </a:solidFill>
              </a:rPr>
              <a:t>v2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1295915" y="2728954"/>
            <a:ext cx="12682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 Matrix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Alien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Serenity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Casablanca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Amelie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2" name="Text Box 28"/>
          <p:cNvSpPr txBox="1">
            <a:spLocks noChangeArrowheads="1"/>
          </p:cNvSpPr>
          <p:nvPr/>
        </p:nvSpPr>
        <p:spPr bwMode="auto">
          <a:xfrm>
            <a:off x="721322" y="5105400"/>
            <a:ext cx="3531736" cy="1015663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Project into concept space:</a:t>
            </a:r>
            <a:br>
              <a:rPr lang="en-US" sz="20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Inner product  with each </a:t>
            </a:r>
            <a:b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‘concept’ vector </a:t>
            </a:r>
            <a:r>
              <a:rPr lang="en-US" sz="20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v</a:t>
            </a:r>
            <a:r>
              <a:rPr lang="en-US" sz="2000" b="1" baseline="-25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905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205" y="-117516"/>
            <a:ext cx="8229600" cy="987425"/>
          </a:xfrm>
        </p:spPr>
        <p:txBody>
          <a:bodyPr/>
          <a:lstStyle/>
          <a:p>
            <a:r>
              <a:rPr lang="en-US" dirty="0"/>
              <a:t>Case study: How to query?</a:t>
            </a:r>
          </a:p>
        </p:txBody>
      </p:sp>
      <p:sp>
        <p:nvSpPr>
          <p:cNvPr id="145408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295400"/>
            <a:ext cx="8229600" cy="160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D60093"/>
                </a:solidFill>
              </a:rPr>
              <a:t>Q: Find users that like ‘Matrix’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00FF"/>
                </a:solidFill>
              </a:rPr>
              <a:t>A: Map query into a ‘concept space’ – how?</a:t>
            </a:r>
            <a:endParaRPr lang="en-US" dirty="0"/>
          </a:p>
        </p:txBody>
      </p:sp>
      <p:sp>
        <p:nvSpPr>
          <p:cNvPr id="1454094" name="Rectangle 14"/>
          <p:cNvSpPr>
            <a:spLocks noChangeArrowheads="1"/>
          </p:cNvSpPr>
          <p:nvPr/>
        </p:nvSpPr>
        <p:spPr bwMode="auto">
          <a:xfrm>
            <a:off x="5486400" y="3200400"/>
            <a:ext cx="2743200" cy="205740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454097" name="Oval 17"/>
          <p:cNvSpPr>
            <a:spLocks noChangeArrowheads="1"/>
          </p:cNvSpPr>
          <p:nvPr/>
        </p:nvSpPr>
        <p:spPr bwMode="auto">
          <a:xfrm>
            <a:off x="5791200" y="4191000"/>
            <a:ext cx="76200" cy="76200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454098" name="Oval 18"/>
          <p:cNvSpPr>
            <a:spLocks noChangeArrowheads="1"/>
          </p:cNvSpPr>
          <p:nvPr/>
        </p:nvSpPr>
        <p:spPr bwMode="auto">
          <a:xfrm>
            <a:off x="6553200" y="3810000"/>
            <a:ext cx="76200" cy="76200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454099" name="Oval 19"/>
          <p:cNvSpPr>
            <a:spLocks noChangeArrowheads="1"/>
          </p:cNvSpPr>
          <p:nvPr/>
        </p:nvSpPr>
        <p:spPr bwMode="auto">
          <a:xfrm>
            <a:off x="7010400" y="4572000"/>
            <a:ext cx="76200" cy="76200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454100" name="Oval 20"/>
          <p:cNvSpPr>
            <a:spLocks noChangeArrowheads="1"/>
          </p:cNvSpPr>
          <p:nvPr/>
        </p:nvSpPr>
        <p:spPr bwMode="auto">
          <a:xfrm>
            <a:off x="7467600" y="4038600"/>
            <a:ext cx="76200" cy="76200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454101" name="AutoShape 21"/>
          <p:cNvSpPr>
            <a:spLocks noChangeArrowheads="1"/>
          </p:cNvSpPr>
          <p:nvPr/>
        </p:nvSpPr>
        <p:spPr bwMode="auto">
          <a:xfrm>
            <a:off x="7162800" y="3505200"/>
            <a:ext cx="152400" cy="152400"/>
          </a:xfrm>
          <a:prstGeom prst="diamond">
            <a:avLst/>
          </a:prstGeom>
          <a:solidFill>
            <a:schemeClr val="accent1"/>
          </a:solidFill>
          <a:ln w="15875">
            <a:solidFill>
              <a:schemeClr val="accent1"/>
            </a:solidFill>
            <a:miter lim="800000"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454102" name="Line 22"/>
          <p:cNvSpPr>
            <a:spLocks noChangeShapeType="1"/>
          </p:cNvSpPr>
          <p:nvPr/>
        </p:nvSpPr>
        <p:spPr bwMode="auto">
          <a:xfrm flipV="1">
            <a:off x="5486400" y="4648200"/>
            <a:ext cx="838200" cy="609600"/>
          </a:xfrm>
          <a:prstGeom prst="line">
            <a:avLst/>
          </a:prstGeom>
          <a:noFill/>
          <a:ln w="38100">
            <a:solidFill>
              <a:srgbClr val="339933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454103" name="Text Box 23"/>
          <p:cNvSpPr txBox="1">
            <a:spLocks noChangeArrowheads="1"/>
          </p:cNvSpPr>
          <p:nvPr/>
        </p:nvSpPr>
        <p:spPr bwMode="auto">
          <a:xfrm>
            <a:off x="6172200" y="4648200"/>
            <a:ext cx="437940" cy="400110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339933"/>
                </a:solidFill>
              </a:rPr>
              <a:t>v1</a:t>
            </a:r>
          </a:p>
        </p:txBody>
      </p:sp>
      <p:sp>
        <p:nvSpPr>
          <p:cNvPr id="1454104" name="Line 24"/>
          <p:cNvSpPr>
            <a:spLocks noChangeShapeType="1"/>
          </p:cNvSpPr>
          <p:nvPr/>
        </p:nvSpPr>
        <p:spPr bwMode="auto">
          <a:xfrm flipV="1">
            <a:off x="5486400" y="3581400"/>
            <a:ext cx="1752600" cy="160020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454105" name="Text Box 25"/>
          <p:cNvSpPr txBox="1">
            <a:spLocks noChangeArrowheads="1"/>
          </p:cNvSpPr>
          <p:nvPr/>
        </p:nvSpPr>
        <p:spPr bwMode="auto">
          <a:xfrm>
            <a:off x="7286625" y="3190875"/>
            <a:ext cx="325730" cy="400110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q</a:t>
            </a:r>
          </a:p>
        </p:txBody>
      </p:sp>
      <p:sp>
        <p:nvSpPr>
          <p:cNvPr id="1454106" name="Line 26"/>
          <p:cNvSpPr>
            <a:spLocks noChangeShapeType="1"/>
          </p:cNvSpPr>
          <p:nvPr/>
        </p:nvSpPr>
        <p:spPr bwMode="auto">
          <a:xfrm rot="16200000" flipV="1">
            <a:off x="4762500" y="4533900"/>
            <a:ext cx="838200" cy="609600"/>
          </a:xfrm>
          <a:prstGeom prst="line">
            <a:avLst/>
          </a:prstGeom>
          <a:noFill/>
          <a:ln w="38100">
            <a:solidFill>
              <a:srgbClr val="339933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454110" name="Line 30"/>
          <p:cNvSpPr>
            <a:spLocks noChangeShapeType="1"/>
          </p:cNvSpPr>
          <p:nvPr/>
        </p:nvSpPr>
        <p:spPr bwMode="auto">
          <a:xfrm flipV="1">
            <a:off x="5486400" y="3352800"/>
            <a:ext cx="2514600" cy="1905000"/>
          </a:xfrm>
          <a:prstGeom prst="line">
            <a:avLst/>
          </a:prstGeom>
          <a:noFill/>
          <a:ln w="15875">
            <a:solidFill>
              <a:srgbClr val="339933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454112" name="Line 32"/>
          <p:cNvSpPr>
            <a:spLocks noChangeShapeType="1"/>
          </p:cNvSpPr>
          <p:nvPr/>
        </p:nvSpPr>
        <p:spPr bwMode="auto">
          <a:xfrm flipV="1">
            <a:off x="5867400" y="4343400"/>
            <a:ext cx="1905000" cy="1447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454113" name="Text Box 33"/>
          <p:cNvSpPr txBox="1">
            <a:spLocks noChangeArrowheads="1"/>
          </p:cNvSpPr>
          <p:nvPr/>
        </p:nvSpPr>
        <p:spPr bwMode="auto">
          <a:xfrm>
            <a:off x="7108825" y="4662487"/>
            <a:ext cx="671979" cy="400110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/>
              <a:t>q*v</a:t>
            </a:r>
            <a:r>
              <a:rPr lang="en-US" sz="2000" b="1" baseline="-25000" dirty="0"/>
              <a:t>1</a:t>
            </a:r>
          </a:p>
        </p:txBody>
      </p:sp>
      <p:graphicFrame>
        <p:nvGraphicFramePr>
          <p:cNvPr id="41" name="Object 5"/>
          <p:cNvGraphicFramePr>
            <a:graphicFrameLocks noChangeAspect="1"/>
          </p:cNvGraphicFramePr>
          <p:nvPr/>
        </p:nvGraphicFramePr>
        <p:xfrm>
          <a:off x="1038225" y="4406900"/>
          <a:ext cx="1951038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0" name="Document" r:id="rId4" imgW="3023680" imgH="637393" progId="Word.Document.8">
                  <p:embed/>
                </p:oleObj>
              </mc:Choice>
              <mc:Fallback>
                <p:oleObj name="Document" r:id="rId4" imgW="3023680" imgH="63739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225" y="4406900"/>
                        <a:ext cx="1951038" cy="401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Freeform 6"/>
          <p:cNvSpPr>
            <a:spLocks/>
          </p:cNvSpPr>
          <p:nvPr/>
        </p:nvSpPr>
        <p:spPr bwMode="auto">
          <a:xfrm>
            <a:off x="1066800" y="4320143"/>
            <a:ext cx="274638" cy="568325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Freeform 7"/>
          <p:cNvSpPr>
            <a:spLocks/>
          </p:cNvSpPr>
          <p:nvPr/>
        </p:nvSpPr>
        <p:spPr bwMode="auto">
          <a:xfrm flipH="1">
            <a:off x="2795588" y="4320143"/>
            <a:ext cx="252412" cy="542925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1260649" y="2728377"/>
            <a:ext cx="1338828" cy="2032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sz="1700" dirty="0">
                <a:solidFill>
                  <a:srgbClr val="008000"/>
                </a:solidFill>
              </a:rPr>
              <a:t>Matrix</a:t>
            </a:r>
          </a:p>
          <a:p>
            <a:pPr>
              <a:lnSpc>
                <a:spcPct val="140000"/>
              </a:lnSpc>
            </a:pPr>
            <a:r>
              <a:rPr lang="en-US" sz="1700" dirty="0">
                <a:solidFill>
                  <a:srgbClr val="008000"/>
                </a:solidFill>
              </a:rPr>
              <a:t>Alien</a:t>
            </a:r>
          </a:p>
          <a:p>
            <a:pPr>
              <a:lnSpc>
                <a:spcPct val="140000"/>
              </a:lnSpc>
            </a:pPr>
            <a:r>
              <a:rPr lang="en-US" sz="1700" dirty="0">
                <a:solidFill>
                  <a:srgbClr val="008000"/>
                </a:solidFill>
              </a:rPr>
              <a:t>Serenity</a:t>
            </a:r>
          </a:p>
          <a:p>
            <a:pPr>
              <a:lnSpc>
                <a:spcPct val="140000"/>
              </a:lnSpc>
            </a:pPr>
            <a:r>
              <a:rPr lang="en-US" sz="1700" dirty="0">
                <a:solidFill>
                  <a:srgbClr val="008000"/>
                </a:solidFill>
              </a:rPr>
              <a:t>Casablanca</a:t>
            </a:r>
          </a:p>
          <a:p>
            <a:pPr>
              <a:lnSpc>
                <a:spcPct val="140000"/>
              </a:lnSpc>
            </a:pPr>
            <a:r>
              <a:rPr lang="en-US" sz="1700" dirty="0">
                <a:solidFill>
                  <a:srgbClr val="008000"/>
                </a:solidFill>
              </a:rPr>
              <a:t> </a:t>
            </a:r>
            <a:r>
              <a:rPr lang="en-US" sz="1700" dirty="0" err="1">
                <a:solidFill>
                  <a:srgbClr val="008000"/>
                </a:solidFill>
              </a:rPr>
              <a:t>Amelie</a:t>
            </a:r>
            <a:endParaRPr lang="en-US" sz="1700" dirty="0">
              <a:solidFill>
                <a:srgbClr val="008000"/>
              </a:solidFill>
            </a:endParaRPr>
          </a:p>
        </p:txBody>
      </p:sp>
      <p:sp>
        <p:nvSpPr>
          <p:cNvPr id="46" name="Line 31"/>
          <p:cNvSpPr>
            <a:spLocks noChangeShapeType="1"/>
          </p:cNvSpPr>
          <p:nvPr/>
        </p:nvSpPr>
        <p:spPr bwMode="auto">
          <a:xfrm>
            <a:off x="7239000" y="3581400"/>
            <a:ext cx="152400" cy="228600"/>
          </a:xfrm>
          <a:prstGeom prst="line">
            <a:avLst/>
          </a:prstGeom>
          <a:noFill/>
          <a:ln w="15875">
            <a:solidFill>
              <a:srgbClr val="FF3300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52" name="Text Box 47"/>
          <p:cNvSpPr txBox="1">
            <a:spLocks noChangeArrowheads="1"/>
          </p:cNvSpPr>
          <p:nvPr/>
        </p:nvSpPr>
        <p:spPr bwMode="auto">
          <a:xfrm>
            <a:off x="4495800" y="4281487"/>
            <a:ext cx="439544" cy="400110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339933"/>
                </a:solidFill>
              </a:rPr>
              <a:t>v2</a:t>
            </a:r>
          </a:p>
        </p:txBody>
      </p:sp>
      <p:sp>
        <p:nvSpPr>
          <p:cNvPr id="53" name="Text Box 34"/>
          <p:cNvSpPr txBox="1">
            <a:spLocks noChangeArrowheads="1"/>
          </p:cNvSpPr>
          <p:nvPr/>
        </p:nvSpPr>
        <p:spPr bwMode="auto">
          <a:xfrm>
            <a:off x="7426175" y="5257800"/>
            <a:ext cx="872355" cy="400110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/>
              <a:t>Matrix</a:t>
            </a:r>
          </a:p>
        </p:txBody>
      </p:sp>
      <p:sp>
        <p:nvSpPr>
          <p:cNvPr id="54" name="Text Box 35"/>
          <p:cNvSpPr txBox="1">
            <a:spLocks noChangeArrowheads="1"/>
          </p:cNvSpPr>
          <p:nvPr/>
        </p:nvSpPr>
        <p:spPr bwMode="auto">
          <a:xfrm rot="16200000">
            <a:off x="4936891" y="3196404"/>
            <a:ext cx="729687" cy="400110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/>
              <a:t>Alien</a:t>
            </a:r>
          </a:p>
        </p:txBody>
      </p:sp>
      <p:sp>
        <p:nvSpPr>
          <p:cNvPr id="31" name="Text Box 32"/>
          <p:cNvSpPr txBox="1">
            <a:spLocks noChangeArrowheads="1"/>
          </p:cNvSpPr>
          <p:nvPr/>
        </p:nvSpPr>
        <p:spPr bwMode="auto">
          <a:xfrm>
            <a:off x="428625" y="4343955"/>
            <a:ext cx="572593" cy="461665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3300"/>
                </a:solidFill>
              </a:rPr>
              <a:t>q</a:t>
            </a:r>
            <a:r>
              <a:rPr lang="en-US" sz="2400" dirty="0">
                <a:solidFill>
                  <a:srgbClr val="FF3300"/>
                </a:solidFill>
              </a:rPr>
              <a:t> </a:t>
            </a:r>
            <a:r>
              <a:rPr lang="en-US" sz="2400" dirty="0"/>
              <a:t>=</a:t>
            </a:r>
          </a:p>
        </p:txBody>
      </p:sp>
      <p:sp>
        <p:nvSpPr>
          <p:cNvPr id="32" name="Text Box 28"/>
          <p:cNvSpPr txBox="1">
            <a:spLocks noChangeArrowheads="1"/>
          </p:cNvSpPr>
          <p:nvPr/>
        </p:nvSpPr>
        <p:spPr bwMode="auto">
          <a:xfrm>
            <a:off x="721322" y="5105400"/>
            <a:ext cx="3531736" cy="1015663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Project into concept space:</a:t>
            </a:r>
            <a:br>
              <a:rPr lang="en-US" sz="20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Inner product  with each </a:t>
            </a:r>
            <a:b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‘concept’ vector </a:t>
            </a:r>
            <a:r>
              <a:rPr lang="en-US" sz="20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v</a:t>
            </a:r>
            <a:r>
              <a:rPr lang="en-US" sz="2000" b="1" baseline="-25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707290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1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4969" y="-105846"/>
            <a:ext cx="8229600" cy="987425"/>
          </a:xfrm>
        </p:spPr>
        <p:txBody>
          <a:bodyPr/>
          <a:lstStyle/>
          <a:p>
            <a:r>
              <a:rPr lang="en-US" dirty="0"/>
              <a:t>Case study: How to query?</a:t>
            </a:r>
          </a:p>
        </p:txBody>
      </p:sp>
      <p:sp>
        <p:nvSpPr>
          <p:cNvPr id="145510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69164" y="1113870"/>
            <a:ext cx="8229600" cy="233045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b="1" dirty="0">
                <a:solidFill>
                  <a:srgbClr val="D60093"/>
                </a:solidFill>
              </a:rPr>
              <a:t>Compactly, we have: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b="1" dirty="0" err="1">
                <a:solidFill>
                  <a:srgbClr val="0000FF"/>
                </a:solidFill>
              </a:rPr>
              <a:t>q</a:t>
            </a:r>
            <a:r>
              <a:rPr lang="en-US" b="1" baseline="-25000" dirty="0" err="1">
                <a:solidFill>
                  <a:srgbClr val="0000FF"/>
                </a:solidFill>
              </a:rPr>
              <a:t>concept</a:t>
            </a:r>
            <a:r>
              <a:rPr lang="en-US" b="1" dirty="0">
                <a:solidFill>
                  <a:srgbClr val="0000FF"/>
                </a:solidFill>
              </a:rPr>
              <a:t> = q V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b="1" dirty="0">
                <a:solidFill>
                  <a:schemeClr val="accent3"/>
                </a:solidFill>
              </a:rPr>
              <a:t>E.g.:</a:t>
            </a:r>
          </a:p>
        </p:txBody>
      </p:sp>
      <p:sp>
        <p:nvSpPr>
          <p:cNvPr id="1455144" name="Freeform 40"/>
          <p:cNvSpPr>
            <a:spLocks/>
          </p:cNvSpPr>
          <p:nvPr/>
        </p:nvSpPr>
        <p:spPr bwMode="auto">
          <a:xfrm flipH="1">
            <a:off x="5486401" y="3473450"/>
            <a:ext cx="152400" cy="2057400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5146" name="Text Box 42"/>
          <p:cNvSpPr txBox="1">
            <a:spLocks noChangeArrowheads="1"/>
          </p:cNvSpPr>
          <p:nvPr/>
        </p:nvSpPr>
        <p:spPr bwMode="auto">
          <a:xfrm>
            <a:off x="3810000" y="5530850"/>
            <a:ext cx="1962397" cy="646331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8000"/>
                </a:solidFill>
              </a:rPr>
              <a:t>movie-to-concept</a:t>
            </a:r>
          </a:p>
          <a:p>
            <a:pPr algn="ctr"/>
            <a:r>
              <a:rPr lang="en-US" b="1" dirty="0">
                <a:solidFill>
                  <a:srgbClr val="008000"/>
                </a:solidFill>
              </a:rPr>
              <a:t> factors (V)</a:t>
            </a:r>
          </a:p>
        </p:txBody>
      </p:sp>
      <p:sp>
        <p:nvSpPr>
          <p:cNvPr id="1455147" name="Text Box 43"/>
          <p:cNvSpPr txBox="1">
            <a:spLocks noChangeArrowheads="1"/>
          </p:cNvSpPr>
          <p:nvPr/>
        </p:nvSpPr>
        <p:spPr bwMode="auto">
          <a:xfrm>
            <a:off x="6019800" y="4214812"/>
            <a:ext cx="401072" cy="584775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rgbClr val="008000"/>
                </a:solidFill>
              </a:rPr>
              <a:t>=</a:t>
            </a:r>
          </a:p>
        </p:txBody>
      </p:sp>
      <p:sp>
        <p:nvSpPr>
          <p:cNvPr id="1455149" name="Freeform 45"/>
          <p:cNvSpPr>
            <a:spLocks/>
          </p:cNvSpPr>
          <p:nvPr/>
        </p:nvSpPr>
        <p:spPr bwMode="auto">
          <a:xfrm>
            <a:off x="6477000" y="4259262"/>
            <a:ext cx="152400" cy="533400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5151" name="Freeform 47"/>
          <p:cNvSpPr>
            <a:spLocks/>
          </p:cNvSpPr>
          <p:nvPr/>
        </p:nvSpPr>
        <p:spPr bwMode="auto">
          <a:xfrm flipH="1">
            <a:off x="7772400" y="4259262"/>
            <a:ext cx="152400" cy="533400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5152" name="Text Box 48"/>
          <p:cNvSpPr txBox="1">
            <a:spLocks noChangeArrowheads="1"/>
          </p:cNvSpPr>
          <p:nvPr/>
        </p:nvSpPr>
        <p:spPr bwMode="auto">
          <a:xfrm>
            <a:off x="6019800" y="3364468"/>
            <a:ext cx="1476686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SciFi</a:t>
            </a:r>
            <a:r>
              <a:rPr lang="en-US" dirty="0">
                <a:solidFill>
                  <a:srgbClr val="0000FF"/>
                </a:solidFill>
              </a:rPr>
              <a:t>-concept</a:t>
            </a:r>
          </a:p>
        </p:txBody>
      </p:sp>
      <p:sp>
        <p:nvSpPr>
          <p:cNvPr id="1455153" name="Line 49"/>
          <p:cNvSpPr>
            <a:spLocks noChangeShapeType="1"/>
          </p:cNvSpPr>
          <p:nvPr/>
        </p:nvSpPr>
        <p:spPr bwMode="auto">
          <a:xfrm>
            <a:off x="6758143" y="3744616"/>
            <a:ext cx="0" cy="564792"/>
          </a:xfrm>
          <a:prstGeom prst="line">
            <a:avLst/>
          </a:prstGeom>
          <a:noFill/>
          <a:ln w="15875">
            <a:solidFill>
              <a:srgbClr val="0000FF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2" name="Object 5"/>
          <p:cNvGraphicFramePr>
            <a:graphicFrameLocks noChangeAspect="1"/>
          </p:cNvGraphicFramePr>
          <p:nvPr/>
        </p:nvGraphicFramePr>
        <p:xfrm>
          <a:off x="1038225" y="4406900"/>
          <a:ext cx="1951038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61" name="Document" r:id="rId4" imgW="3023680" imgH="637393" progId="Word.Document.8">
                  <p:embed/>
                </p:oleObj>
              </mc:Choice>
              <mc:Fallback>
                <p:oleObj name="Document" r:id="rId4" imgW="3023680" imgH="63739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225" y="4406900"/>
                        <a:ext cx="1951038" cy="401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Freeform 6"/>
          <p:cNvSpPr>
            <a:spLocks/>
          </p:cNvSpPr>
          <p:nvPr/>
        </p:nvSpPr>
        <p:spPr bwMode="auto">
          <a:xfrm>
            <a:off x="1066800" y="4320143"/>
            <a:ext cx="274638" cy="568325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7"/>
          <p:cNvSpPr>
            <a:spLocks/>
          </p:cNvSpPr>
          <p:nvPr/>
        </p:nvSpPr>
        <p:spPr bwMode="auto">
          <a:xfrm flipH="1">
            <a:off x="2795588" y="4320143"/>
            <a:ext cx="252412" cy="542925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1260649" y="2728377"/>
            <a:ext cx="1338828" cy="2032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sz="1700" dirty="0">
                <a:solidFill>
                  <a:srgbClr val="008000"/>
                </a:solidFill>
              </a:rPr>
              <a:t>Matrix</a:t>
            </a:r>
          </a:p>
          <a:p>
            <a:pPr>
              <a:lnSpc>
                <a:spcPct val="140000"/>
              </a:lnSpc>
            </a:pPr>
            <a:r>
              <a:rPr lang="en-US" sz="1700" dirty="0">
                <a:solidFill>
                  <a:srgbClr val="008000"/>
                </a:solidFill>
              </a:rPr>
              <a:t>Alien</a:t>
            </a:r>
          </a:p>
          <a:p>
            <a:pPr>
              <a:lnSpc>
                <a:spcPct val="140000"/>
              </a:lnSpc>
            </a:pPr>
            <a:r>
              <a:rPr lang="en-US" sz="1700" dirty="0">
                <a:solidFill>
                  <a:srgbClr val="008000"/>
                </a:solidFill>
              </a:rPr>
              <a:t>Serenity</a:t>
            </a:r>
          </a:p>
          <a:p>
            <a:pPr>
              <a:lnSpc>
                <a:spcPct val="140000"/>
              </a:lnSpc>
            </a:pPr>
            <a:r>
              <a:rPr lang="en-US" sz="1700" dirty="0">
                <a:solidFill>
                  <a:srgbClr val="008000"/>
                </a:solidFill>
              </a:rPr>
              <a:t>Casablanca</a:t>
            </a:r>
          </a:p>
          <a:p>
            <a:pPr>
              <a:lnSpc>
                <a:spcPct val="140000"/>
              </a:lnSpc>
            </a:pPr>
            <a:r>
              <a:rPr lang="en-US" sz="1700" dirty="0">
                <a:solidFill>
                  <a:srgbClr val="008000"/>
                </a:solidFill>
              </a:rPr>
              <a:t> </a:t>
            </a:r>
            <a:r>
              <a:rPr lang="en-US" sz="1700" dirty="0" err="1">
                <a:solidFill>
                  <a:srgbClr val="008000"/>
                </a:solidFill>
              </a:rPr>
              <a:t>Amelie</a:t>
            </a:r>
            <a:endParaRPr lang="en-US" sz="1700" dirty="0">
              <a:solidFill>
                <a:srgbClr val="008000"/>
              </a:solidFill>
            </a:endParaRP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428625" y="4343955"/>
            <a:ext cx="572593" cy="461665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3300"/>
                </a:solidFill>
              </a:rPr>
              <a:t>q</a:t>
            </a:r>
            <a:r>
              <a:rPr lang="en-US" sz="2400" dirty="0">
                <a:solidFill>
                  <a:srgbClr val="FF3300"/>
                </a:solidFill>
              </a:rPr>
              <a:t> </a:t>
            </a:r>
            <a:r>
              <a:rPr lang="en-US" sz="2400" dirty="0"/>
              <a:t>=</a:t>
            </a:r>
          </a:p>
        </p:txBody>
      </p:sp>
      <p:sp>
        <p:nvSpPr>
          <p:cNvPr id="35" name="Freeform 16"/>
          <p:cNvSpPr>
            <a:spLocks/>
          </p:cNvSpPr>
          <p:nvPr/>
        </p:nvSpPr>
        <p:spPr bwMode="auto">
          <a:xfrm>
            <a:off x="3810000" y="3429000"/>
            <a:ext cx="152400" cy="2057400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849533" y="3524250"/>
            <a:ext cx="17130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0.56   0.12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0.59  -0.02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0.56   0.12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0.09  -0.69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0.09  -0.69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0147" y="419100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x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516532" y="4309408"/>
            <a:ext cx="1713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2.8      0.6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159021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2819400"/>
            <a:ext cx="8077200" cy="762000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 smtClean="0"/>
              <a:t>SVD: Singular Value Decomposition</a:t>
            </a:r>
            <a:endParaRPr lang="en-US" sz="4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1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5916" y="-161374"/>
            <a:ext cx="8229600" cy="987425"/>
          </a:xfrm>
        </p:spPr>
        <p:txBody>
          <a:bodyPr/>
          <a:lstStyle/>
          <a:p>
            <a:r>
              <a:rPr lang="en-US" dirty="0"/>
              <a:t>Case study: How to query?</a:t>
            </a:r>
          </a:p>
        </p:txBody>
      </p:sp>
      <p:sp>
        <p:nvSpPr>
          <p:cNvPr id="145510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69164" y="1296153"/>
            <a:ext cx="8229600" cy="233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D60093"/>
                </a:solidFill>
              </a:rPr>
              <a:t>How would the user </a:t>
            </a:r>
            <a:r>
              <a:rPr lang="en-US" b="1" i="1" dirty="0">
                <a:solidFill>
                  <a:srgbClr val="D60093"/>
                </a:solidFill>
              </a:rPr>
              <a:t>d</a:t>
            </a:r>
            <a:r>
              <a:rPr lang="en-US" b="1" dirty="0">
                <a:solidFill>
                  <a:srgbClr val="D60093"/>
                </a:solidFill>
              </a:rPr>
              <a:t> that rated </a:t>
            </a:r>
            <a:br>
              <a:rPr lang="en-US" b="1" dirty="0">
                <a:solidFill>
                  <a:srgbClr val="D60093"/>
                </a:solidFill>
              </a:rPr>
            </a:br>
            <a:r>
              <a:rPr lang="en-US" b="1" dirty="0">
                <a:solidFill>
                  <a:srgbClr val="D60093"/>
                </a:solidFill>
              </a:rPr>
              <a:t>(‘Alien’, ‘Serenity’) be handled?</a:t>
            </a:r>
            <a:br>
              <a:rPr lang="en-US" b="1" dirty="0">
                <a:solidFill>
                  <a:srgbClr val="D60093"/>
                </a:solidFill>
              </a:rPr>
            </a:br>
            <a:r>
              <a:rPr lang="en-US" b="1" dirty="0" err="1">
                <a:solidFill>
                  <a:srgbClr val="0000FF"/>
                </a:solidFill>
              </a:rPr>
              <a:t>d</a:t>
            </a:r>
            <a:r>
              <a:rPr lang="en-US" b="1" baseline="-25000" dirty="0" err="1">
                <a:solidFill>
                  <a:srgbClr val="0000FF"/>
                </a:solidFill>
              </a:rPr>
              <a:t>concept</a:t>
            </a:r>
            <a:r>
              <a:rPr lang="en-US" b="1" dirty="0">
                <a:solidFill>
                  <a:srgbClr val="0000FF"/>
                </a:solidFill>
              </a:rPr>
              <a:t> = d V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b="1" dirty="0">
                <a:solidFill>
                  <a:schemeClr val="accent3"/>
                </a:solidFill>
              </a:rPr>
              <a:t>E.g.:</a:t>
            </a:r>
          </a:p>
        </p:txBody>
      </p:sp>
      <p:sp>
        <p:nvSpPr>
          <p:cNvPr id="1455144" name="Freeform 40"/>
          <p:cNvSpPr>
            <a:spLocks/>
          </p:cNvSpPr>
          <p:nvPr/>
        </p:nvSpPr>
        <p:spPr bwMode="auto">
          <a:xfrm flipH="1">
            <a:off x="5486401" y="3473450"/>
            <a:ext cx="152400" cy="2057400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5146" name="Text Box 42"/>
          <p:cNvSpPr txBox="1">
            <a:spLocks noChangeArrowheads="1"/>
          </p:cNvSpPr>
          <p:nvPr/>
        </p:nvSpPr>
        <p:spPr bwMode="auto">
          <a:xfrm>
            <a:off x="3810000" y="5530850"/>
            <a:ext cx="1962397" cy="646331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8000"/>
                </a:solidFill>
              </a:rPr>
              <a:t>movie-to-concept</a:t>
            </a:r>
          </a:p>
          <a:p>
            <a:pPr algn="ctr"/>
            <a:r>
              <a:rPr lang="en-US" b="1" dirty="0">
                <a:solidFill>
                  <a:srgbClr val="008000"/>
                </a:solidFill>
              </a:rPr>
              <a:t> factors (V)</a:t>
            </a:r>
          </a:p>
        </p:txBody>
      </p:sp>
      <p:sp>
        <p:nvSpPr>
          <p:cNvPr id="1455147" name="Text Box 43"/>
          <p:cNvSpPr txBox="1">
            <a:spLocks noChangeArrowheads="1"/>
          </p:cNvSpPr>
          <p:nvPr/>
        </p:nvSpPr>
        <p:spPr bwMode="auto">
          <a:xfrm>
            <a:off x="6019800" y="4214812"/>
            <a:ext cx="401072" cy="584775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rgbClr val="008000"/>
                </a:solidFill>
              </a:rPr>
              <a:t>=</a:t>
            </a:r>
          </a:p>
        </p:txBody>
      </p:sp>
      <p:sp>
        <p:nvSpPr>
          <p:cNvPr id="1455149" name="Freeform 45"/>
          <p:cNvSpPr>
            <a:spLocks/>
          </p:cNvSpPr>
          <p:nvPr/>
        </p:nvSpPr>
        <p:spPr bwMode="auto">
          <a:xfrm>
            <a:off x="6477000" y="4259262"/>
            <a:ext cx="152400" cy="533400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5151" name="Freeform 47"/>
          <p:cNvSpPr>
            <a:spLocks/>
          </p:cNvSpPr>
          <p:nvPr/>
        </p:nvSpPr>
        <p:spPr bwMode="auto">
          <a:xfrm flipH="1">
            <a:off x="7772400" y="4259262"/>
            <a:ext cx="152400" cy="533400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5152" name="Text Box 48"/>
          <p:cNvSpPr txBox="1">
            <a:spLocks noChangeArrowheads="1"/>
          </p:cNvSpPr>
          <p:nvPr/>
        </p:nvSpPr>
        <p:spPr bwMode="auto">
          <a:xfrm>
            <a:off x="6019800" y="3277554"/>
            <a:ext cx="1476686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SciFi</a:t>
            </a:r>
            <a:r>
              <a:rPr lang="en-US" dirty="0">
                <a:solidFill>
                  <a:srgbClr val="0000FF"/>
                </a:solidFill>
              </a:rPr>
              <a:t>-concept</a:t>
            </a:r>
          </a:p>
        </p:txBody>
      </p:sp>
      <p:sp>
        <p:nvSpPr>
          <p:cNvPr id="1455153" name="Line 49"/>
          <p:cNvSpPr>
            <a:spLocks noChangeShapeType="1"/>
          </p:cNvSpPr>
          <p:nvPr/>
        </p:nvSpPr>
        <p:spPr bwMode="auto">
          <a:xfrm>
            <a:off x="6758143" y="3744616"/>
            <a:ext cx="0" cy="564792"/>
          </a:xfrm>
          <a:prstGeom prst="line">
            <a:avLst/>
          </a:prstGeom>
          <a:noFill/>
          <a:ln w="15875">
            <a:solidFill>
              <a:srgbClr val="0000FF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567992"/>
              </p:ext>
            </p:extLst>
          </p:nvPr>
        </p:nvGraphicFramePr>
        <p:xfrm>
          <a:off x="1042988" y="4406900"/>
          <a:ext cx="193833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34" name="Document" r:id="rId4" imgW="3023679" imgH="640637" progId="Word.Document.8">
                  <p:embed/>
                </p:oleObj>
              </mc:Choice>
              <mc:Fallback>
                <p:oleObj name="Document" r:id="rId4" imgW="3023679" imgH="64063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406900"/>
                        <a:ext cx="1938337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Freeform 6"/>
          <p:cNvSpPr>
            <a:spLocks/>
          </p:cNvSpPr>
          <p:nvPr/>
        </p:nvSpPr>
        <p:spPr bwMode="auto">
          <a:xfrm>
            <a:off x="1066800" y="4320143"/>
            <a:ext cx="274638" cy="568325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Freeform 7"/>
          <p:cNvSpPr>
            <a:spLocks/>
          </p:cNvSpPr>
          <p:nvPr/>
        </p:nvSpPr>
        <p:spPr bwMode="auto">
          <a:xfrm flipH="1">
            <a:off x="2795588" y="4320143"/>
            <a:ext cx="252412" cy="542925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428625" y="4343955"/>
            <a:ext cx="572593" cy="461665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3300"/>
                </a:solidFill>
              </a:rPr>
              <a:t>q</a:t>
            </a:r>
            <a:r>
              <a:rPr lang="en-US" sz="2400" dirty="0">
                <a:solidFill>
                  <a:srgbClr val="FF3300"/>
                </a:solidFill>
              </a:rPr>
              <a:t> </a:t>
            </a:r>
            <a:r>
              <a:rPr lang="en-US" sz="2400" dirty="0"/>
              <a:t>=</a:t>
            </a:r>
          </a:p>
        </p:txBody>
      </p:sp>
      <p:sp>
        <p:nvSpPr>
          <p:cNvPr id="35" name="Freeform 16"/>
          <p:cNvSpPr>
            <a:spLocks/>
          </p:cNvSpPr>
          <p:nvPr/>
        </p:nvSpPr>
        <p:spPr bwMode="auto">
          <a:xfrm>
            <a:off x="3810000" y="3429000"/>
            <a:ext cx="152400" cy="2057400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849533" y="3524250"/>
            <a:ext cx="17130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0.56   0.12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0.59  -0.02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0.56   0.12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0.09  -0.69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0.09  -0.69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0147" y="419100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x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516532" y="4309408"/>
            <a:ext cx="1713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5.2      0.4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40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1260649" y="2728377"/>
            <a:ext cx="1338828" cy="2032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sz="1700" dirty="0">
                <a:solidFill>
                  <a:srgbClr val="008000"/>
                </a:solidFill>
              </a:rPr>
              <a:t>Matrix</a:t>
            </a:r>
          </a:p>
          <a:p>
            <a:pPr>
              <a:lnSpc>
                <a:spcPct val="140000"/>
              </a:lnSpc>
            </a:pPr>
            <a:r>
              <a:rPr lang="en-US" sz="1700" dirty="0">
                <a:solidFill>
                  <a:srgbClr val="008000"/>
                </a:solidFill>
              </a:rPr>
              <a:t>Alien</a:t>
            </a:r>
          </a:p>
          <a:p>
            <a:pPr>
              <a:lnSpc>
                <a:spcPct val="140000"/>
              </a:lnSpc>
            </a:pPr>
            <a:r>
              <a:rPr lang="en-US" sz="1700" dirty="0">
                <a:solidFill>
                  <a:srgbClr val="008000"/>
                </a:solidFill>
              </a:rPr>
              <a:t>Serenity</a:t>
            </a:r>
          </a:p>
          <a:p>
            <a:pPr>
              <a:lnSpc>
                <a:spcPct val="140000"/>
              </a:lnSpc>
            </a:pPr>
            <a:r>
              <a:rPr lang="en-US" sz="1700" dirty="0">
                <a:solidFill>
                  <a:srgbClr val="008000"/>
                </a:solidFill>
              </a:rPr>
              <a:t>Casablanca</a:t>
            </a:r>
          </a:p>
          <a:p>
            <a:pPr>
              <a:lnSpc>
                <a:spcPct val="140000"/>
              </a:lnSpc>
            </a:pPr>
            <a:r>
              <a:rPr lang="en-US" sz="1700" dirty="0">
                <a:solidFill>
                  <a:srgbClr val="008000"/>
                </a:solidFill>
              </a:rPr>
              <a:t> </a:t>
            </a:r>
            <a:r>
              <a:rPr lang="en-US" sz="1700" dirty="0" err="1">
                <a:solidFill>
                  <a:srgbClr val="008000"/>
                </a:solidFill>
              </a:rPr>
              <a:t>Amelie</a:t>
            </a:r>
            <a:endParaRPr lang="en-US" sz="17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95847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9164" y="-120649"/>
            <a:ext cx="8229600" cy="987425"/>
          </a:xfrm>
        </p:spPr>
        <p:txBody>
          <a:bodyPr/>
          <a:lstStyle/>
          <a:p>
            <a:r>
              <a:rPr lang="en-US" dirty="0"/>
              <a:t>Case study: How to query?</a:t>
            </a:r>
          </a:p>
        </p:txBody>
      </p:sp>
      <p:sp>
        <p:nvSpPr>
          <p:cNvPr id="145817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268413"/>
            <a:ext cx="8640763" cy="51133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D60093"/>
                </a:solidFill>
              </a:rPr>
              <a:t>Observation: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User </a:t>
            </a:r>
            <a:r>
              <a:rPr lang="en-US" b="1" i="1" dirty="0"/>
              <a:t>d</a:t>
            </a:r>
            <a:r>
              <a:rPr lang="en-US" dirty="0"/>
              <a:t> that rated (‘</a:t>
            </a:r>
            <a:r>
              <a:rPr lang="en-US" i="1" dirty="0"/>
              <a:t>Alien</a:t>
            </a:r>
            <a:r>
              <a:rPr lang="en-US" dirty="0"/>
              <a:t>’, ‘</a:t>
            </a:r>
            <a:r>
              <a:rPr lang="en-US" i="1" dirty="0"/>
              <a:t>Serenity</a:t>
            </a:r>
            <a:r>
              <a:rPr lang="en-US" dirty="0"/>
              <a:t>’) will be </a:t>
            </a:r>
            <a:r>
              <a:rPr lang="en-US" b="1" dirty="0"/>
              <a:t>similar</a:t>
            </a:r>
            <a:r>
              <a:rPr lang="en-US" dirty="0"/>
              <a:t> to user </a:t>
            </a:r>
            <a:r>
              <a:rPr lang="en-US" b="1" dirty="0"/>
              <a:t>q</a:t>
            </a:r>
            <a:r>
              <a:rPr lang="en-US" dirty="0"/>
              <a:t> that </a:t>
            </a:r>
            <a:br>
              <a:rPr lang="en-US" dirty="0"/>
            </a:br>
            <a:r>
              <a:rPr lang="en-US" dirty="0"/>
              <a:t>rated (‘</a:t>
            </a:r>
            <a:r>
              <a:rPr lang="en-US" i="1" dirty="0"/>
              <a:t>Matrix</a:t>
            </a:r>
            <a:r>
              <a:rPr lang="en-US" dirty="0"/>
              <a:t>’), although </a:t>
            </a:r>
            <a:r>
              <a:rPr lang="en-US" b="1" i="1" dirty="0"/>
              <a:t>d</a:t>
            </a:r>
            <a:r>
              <a:rPr lang="en-US" dirty="0"/>
              <a:t> and </a:t>
            </a:r>
            <a:r>
              <a:rPr lang="en-US" b="1" dirty="0"/>
              <a:t>q</a:t>
            </a:r>
            <a:r>
              <a:rPr lang="en-US" dirty="0"/>
              <a:t> have </a:t>
            </a:r>
            <a:br>
              <a:rPr lang="en-US" dirty="0"/>
            </a:br>
            <a:r>
              <a:rPr lang="en-US" b="1" dirty="0"/>
              <a:t>zero ratings in common</a:t>
            </a:r>
            <a:r>
              <a:rPr lang="en-US" dirty="0"/>
              <a:t>!</a:t>
            </a:r>
          </a:p>
        </p:txBody>
      </p:sp>
      <p:graphicFrame>
        <p:nvGraphicFramePr>
          <p:cNvPr id="1458180" name="Object 4"/>
          <p:cNvGraphicFramePr>
            <a:graphicFrameLocks noChangeAspect="1"/>
          </p:cNvGraphicFramePr>
          <p:nvPr/>
        </p:nvGraphicFramePr>
        <p:xfrm>
          <a:off x="1674813" y="4572000"/>
          <a:ext cx="19002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12" name="Document" r:id="rId4" imgW="3212232" imgH="791693" progId="Word.Document.8">
                  <p:embed/>
                </p:oleObj>
              </mc:Choice>
              <mc:Fallback>
                <p:oleObj name="Document" r:id="rId4" imgW="3212232" imgH="79169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813" y="4572000"/>
                        <a:ext cx="1900237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85800" y="4486275"/>
            <a:ext cx="2843213" cy="619125"/>
            <a:chOff x="129" y="2346"/>
            <a:chExt cx="1791" cy="390"/>
          </a:xfrm>
        </p:grpSpPr>
        <p:sp>
          <p:nvSpPr>
            <p:cNvPr id="1458182" name="Freeform 6"/>
            <p:cNvSpPr>
              <a:spLocks/>
            </p:cNvSpPr>
            <p:nvPr/>
          </p:nvSpPr>
          <p:spPr bwMode="auto">
            <a:xfrm>
              <a:off x="672" y="2346"/>
              <a:ext cx="173" cy="39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8183" name="Freeform 7"/>
            <p:cNvSpPr>
              <a:spLocks/>
            </p:cNvSpPr>
            <p:nvPr/>
          </p:nvSpPr>
          <p:spPr bwMode="auto">
            <a:xfrm flipH="1">
              <a:off x="1761" y="2346"/>
              <a:ext cx="159" cy="342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8190" name="Text Box 14"/>
            <p:cNvSpPr txBox="1">
              <a:spLocks noChangeArrowheads="1"/>
            </p:cNvSpPr>
            <p:nvPr/>
          </p:nvSpPr>
          <p:spPr bwMode="auto">
            <a:xfrm>
              <a:off x="129" y="2352"/>
              <a:ext cx="448" cy="291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d   =</a:t>
              </a:r>
            </a:p>
          </p:txBody>
        </p:sp>
      </p:grpSp>
      <p:sp>
        <p:nvSpPr>
          <p:cNvPr id="1458196" name="Freeform 20"/>
          <p:cNvSpPr>
            <a:spLocks/>
          </p:cNvSpPr>
          <p:nvPr/>
        </p:nvSpPr>
        <p:spPr bwMode="auto">
          <a:xfrm>
            <a:off x="6400800" y="4419600"/>
            <a:ext cx="152400" cy="533400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8198" name="Freeform 22"/>
          <p:cNvSpPr>
            <a:spLocks/>
          </p:cNvSpPr>
          <p:nvPr/>
        </p:nvSpPr>
        <p:spPr bwMode="auto">
          <a:xfrm flipH="1">
            <a:off x="7696200" y="4419600"/>
            <a:ext cx="152400" cy="533400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8199" name="Text Box 23"/>
          <p:cNvSpPr txBox="1">
            <a:spLocks noChangeArrowheads="1"/>
          </p:cNvSpPr>
          <p:nvPr/>
        </p:nvSpPr>
        <p:spPr bwMode="auto">
          <a:xfrm>
            <a:off x="6096000" y="3733800"/>
            <a:ext cx="1476686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SciFi</a:t>
            </a:r>
            <a:r>
              <a:rPr lang="en-US" dirty="0">
                <a:solidFill>
                  <a:srgbClr val="0000FF"/>
                </a:solidFill>
              </a:rPr>
              <a:t>-concept</a:t>
            </a:r>
          </a:p>
        </p:txBody>
      </p:sp>
      <p:sp>
        <p:nvSpPr>
          <p:cNvPr id="1458200" name="Line 24"/>
          <p:cNvSpPr>
            <a:spLocks noChangeShapeType="1"/>
          </p:cNvSpPr>
          <p:nvPr/>
        </p:nvSpPr>
        <p:spPr bwMode="auto">
          <a:xfrm>
            <a:off x="6781800" y="4038600"/>
            <a:ext cx="0" cy="381000"/>
          </a:xfrm>
          <a:prstGeom prst="line">
            <a:avLst/>
          </a:prstGeom>
          <a:noFill/>
          <a:ln w="15875">
            <a:solidFill>
              <a:srgbClr val="0000FF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58201" name="Object 25"/>
          <p:cNvGraphicFramePr>
            <a:graphicFrameLocks noChangeAspect="1"/>
          </p:cNvGraphicFramePr>
          <p:nvPr/>
        </p:nvGraphicFramePr>
        <p:xfrm>
          <a:off x="1600200" y="5486400"/>
          <a:ext cx="18478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13" name="Document" r:id="rId6" imgW="3023680" imgH="952123" progId="Word.Document.8">
                  <p:embed/>
                </p:oleObj>
              </mc:Choice>
              <mc:Fallback>
                <p:oleObj name="Document" r:id="rId6" imgW="3023680" imgH="95212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486400"/>
                        <a:ext cx="184785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8203" name="Freeform 27"/>
          <p:cNvSpPr>
            <a:spLocks/>
          </p:cNvSpPr>
          <p:nvPr/>
        </p:nvSpPr>
        <p:spPr bwMode="auto">
          <a:xfrm>
            <a:off x="6457950" y="5334000"/>
            <a:ext cx="152400" cy="533400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8205" name="Freeform 29"/>
          <p:cNvSpPr>
            <a:spLocks/>
          </p:cNvSpPr>
          <p:nvPr/>
        </p:nvSpPr>
        <p:spPr bwMode="auto">
          <a:xfrm flipH="1">
            <a:off x="7753350" y="5334000"/>
            <a:ext cx="152400" cy="533400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8207" name="Freeform 31"/>
          <p:cNvSpPr>
            <a:spLocks/>
          </p:cNvSpPr>
          <p:nvPr/>
        </p:nvSpPr>
        <p:spPr bwMode="auto">
          <a:xfrm>
            <a:off x="1471613" y="5324475"/>
            <a:ext cx="274637" cy="619125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8208" name="Text Box 32"/>
          <p:cNvSpPr txBox="1">
            <a:spLocks noChangeArrowheads="1"/>
          </p:cNvSpPr>
          <p:nvPr/>
        </p:nvSpPr>
        <p:spPr bwMode="auto">
          <a:xfrm>
            <a:off x="626512" y="5334000"/>
            <a:ext cx="708848" cy="461665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3300"/>
                </a:solidFill>
              </a:rPr>
              <a:t>q   </a:t>
            </a:r>
            <a:r>
              <a:rPr lang="en-US" sz="2400" b="1" dirty="0"/>
              <a:t>=</a:t>
            </a:r>
          </a:p>
        </p:txBody>
      </p:sp>
      <p:sp>
        <p:nvSpPr>
          <p:cNvPr id="1458209" name="Freeform 33"/>
          <p:cNvSpPr>
            <a:spLocks/>
          </p:cNvSpPr>
          <p:nvPr/>
        </p:nvSpPr>
        <p:spPr bwMode="auto">
          <a:xfrm flipH="1">
            <a:off x="3352800" y="5334000"/>
            <a:ext cx="274638" cy="619125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8210" name="Line 34"/>
          <p:cNvSpPr>
            <a:spLocks noChangeShapeType="1"/>
          </p:cNvSpPr>
          <p:nvPr/>
        </p:nvSpPr>
        <p:spPr bwMode="auto">
          <a:xfrm>
            <a:off x="3962400" y="4724400"/>
            <a:ext cx="2057400" cy="0"/>
          </a:xfrm>
          <a:prstGeom prst="line">
            <a:avLst/>
          </a:prstGeom>
          <a:noFill/>
          <a:ln w="15875">
            <a:solidFill>
              <a:schemeClr val="tx1"/>
            </a:solidFill>
            <a:prstDash val="dash"/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8211" name="Line 35"/>
          <p:cNvSpPr>
            <a:spLocks noChangeShapeType="1"/>
          </p:cNvSpPr>
          <p:nvPr/>
        </p:nvSpPr>
        <p:spPr bwMode="auto">
          <a:xfrm>
            <a:off x="3962400" y="5486400"/>
            <a:ext cx="2057400" cy="0"/>
          </a:xfrm>
          <a:prstGeom prst="line">
            <a:avLst/>
          </a:prstGeom>
          <a:noFill/>
          <a:ln w="15875">
            <a:solidFill>
              <a:schemeClr val="tx1"/>
            </a:solidFill>
            <a:prstDash val="dash"/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1870249" y="2912931"/>
            <a:ext cx="1338828" cy="1897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sz="1700" dirty="0">
                <a:solidFill>
                  <a:srgbClr val="008000"/>
                </a:solidFill>
              </a:rPr>
              <a:t>Matrix</a:t>
            </a:r>
          </a:p>
          <a:p>
            <a:pPr>
              <a:lnSpc>
                <a:spcPct val="130000"/>
              </a:lnSpc>
            </a:pPr>
            <a:r>
              <a:rPr lang="en-US" sz="1700" dirty="0">
                <a:solidFill>
                  <a:srgbClr val="008000"/>
                </a:solidFill>
              </a:rPr>
              <a:t>Alien</a:t>
            </a:r>
          </a:p>
          <a:p>
            <a:pPr>
              <a:lnSpc>
                <a:spcPct val="130000"/>
              </a:lnSpc>
            </a:pPr>
            <a:r>
              <a:rPr lang="en-US" sz="1700" dirty="0">
                <a:solidFill>
                  <a:srgbClr val="008000"/>
                </a:solidFill>
              </a:rPr>
              <a:t>Serenity</a:t>
            </a:r>
          </a:p>
          <a:p>
            <a:pPr>
              <a:lnSpc>
                <a:spcPct val="130000"/>
              </a:lnSpc>
            </a:pPr>
            <a:r>
              <a:rPr lang="en-US" sz="1700" dirty="0">
                <a:solidFill>
                  <a:srgbClr val="008000"/>
                </a:solidFill>
              </a:rPr>
              <a:t>Casablanca</a:t>
            </a:r>
          </a:p>
          <a:p>
            <a:pPr>
              <a:lnSpc>
                <a:spcPct val="130000"/>
              </a:lnSpc>
            </a:pPr>
            <a:r>
              <a:rPr lang="en-US" sz="1700" dirty="0">
                <a:solidFill>
                  <a:srgbClr val="008000"/>
                </a:solidFill>
              </a:rPr>
              <a:t> </a:t>
            </a:r>
            <a:r>
              <a:rPr lang="en-US" sz="1700" dirty="0" err="1">
                <a:solidFill>
                  <a:srgbClr val="008000"/>
                </a:solidFill>
              </a:rPr>
              <a:t>Amelie</a:t>
            </a:r>
            <a:endParaRPr lang="en-US" sz="1700" dirty="0">
              <a:solidFill>
                <a:srgbClr val="008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5400" y="6076434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Zero ratings in common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89048" y="609600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Similarity &gt; 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516532" y="5405735"/>
            <a:ext cx="1713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2.8      0.6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440332" y="4491335"/>
            <a:ext cx="1713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5.2      0.4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389481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388" y="-78703"/>
            <a:ext cx="8686800" cy="987552"/>
          </a:xfrm>
        </p:spPr>
        <p:txBody>
          <a:bodyPr>
            <a:normAutofit/>
          </a:bodyPr>
          <a:lstStyle/>
          <a:p>
            <a:r>
              <a:rPr lang="en-US" dirty="0" smtClean="0"/>
              <a:t>Relation to Eigen-decomposition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31472"/>
            <a:ext cx="8686800" cy="481692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SVD gives us:</a:t>
            </a:r>
          </a:p>
          <a:p>
            <a:pPr lvl="1"/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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="1" i="1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r>
              <a:rPr lang="en-US" b="1" dirty="0" smtClean="0">
                <a:solidFill>
                  <a:schemeClr val="accent4"/>
                </a:solidFill>
              </a:rPr>
              <a:t>Eigen-decomposition:</a:t>
            </a:r>
          </a:p>
          <a:p>
            <a:pPr lvl="1"/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 X </a:t>
            </a:r>
            <a:r>
              <a:rPr lang="en-US" b="1" dirty="0">
                <a:latin typeface="Symbol" pitchFamily="18" charset="2"/>
              </a:rPr>
              <a:t>L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 X</a:t>
            </a:r>
            <a:r>
              <a:rPr lang="en-US" b="1" i="1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 lvl="2"/>
            <a:r>
              <a:rPr lang="en-US" dirty="0" smtClean="0"/>
              <a:t>A is symmetric</a:t>
            </a:r>
          </a:p>
          <a:p>
            <a:pPr lvl="2"/>
            <a:r>
              <a:rPr lang="en-US" dirty="0" smtClean="0"/>
              <a:t>U, V, X are </a:t>
            </a:r>
            <a:r>
              <a:rPr lang="en-US" dirty="0" err="1" smtClean="0"/>
              <a:t>orthonormal</a:t>
            </a:r>
            <a:r>
              <a:rPr lang="en-US" dirty="0" smtClean="0"/>
              <a:t> (</a:t>
            </a:r>
            <a:r>
              <a:rPr lang="en-US" b="1" dirty="0" smtClean="0"/>
              <a:t>U</a:t>
            </a:r>
            <a:r>
              <a:rPr lang="en-US" baseline="30000" dirty="0" smtClean="0"/>
              <a:t>T</a:t>
            </a:r>
            <a:r>
              <a:rPr lang="en-US" b="1" dirty="0" smtClean="0"/>
              <a:t>U</a:t>
            </a:r>
            <a:r>
              <a:rPr lang="en-US" dirty="0" smtClean="0"/>
              <a:t>=</a:t>
            </a:r>
            <a:r>
              <a:rPr lang="en-US" b="1" dirty="0" smtClean="0"/>
              <a:t>I</a:t>
            </a:r>
            <a:r>
              <a:rPr lang="en-US" dirty="0" smtClean="0"/>
              <a:t>),</a:t>
            </a:r>
          </a:p>
          <a:p>
            <a:pPr lvl="2"/>
            <a:r>
              <a:rPr lang="en-US" b="1" dirty="0" smtClean="0">
                <a:latin typeface="Symbol" pitchFamily="18" charset="2"/>
              </a:rPr>
              <a:t>L, </a:t>
            </a:r>
            <a:r>
              <a:rPr lang="en-US" b="1" dirty="0" smtClean="0">
                <a:latin typeface="Symbol" pitchFamily="18" charset="2"/>
                <a:sym typeface="Symbol"/>
              </a:rPr>
              <a:t></a:t>
            </a:r>
            <a:r>
              <a:rPr lang="en-US" b="1" dirty="0" smtClean="0">
                <a:latin typeface="Symbol" pitchFamily="18" charset="2"/>
              </a:rPr>
              <a:t> </a:t>
            </a:r>
            <a:r>
              <a:rPr lang="en-US" dirty="0" smtClean="0"/>
              <a:t>are diagonal</a:t>
            </a:r>
          </a:p>
          <a:p>
            <a:r>
              <a:rPr lang="en-US" b="1" dirty="0">
                <a:solidFill>
                  <a:schemeClr val="accent3"/>
                </a:solidFill>
              </a:rPr>
              <a:t>Now let’s calculate:</a:t>
            </a:r>
          </a:p>
          <a:p>
            <a:pPr lvl="1"/>
            <a:r>
              <a:rPr lang="en-US" b="1" dirty="0" smtClean="0">
                <a:latin typeface="Arial" pitchFamily="34" charset="0"/>
                <a:cs typeface="Arial" pitchFamily="34" charset="0"/>
              </a:rPr>
              <a:t>AA</a:t>
            </a:r>
            <a:r>
              <a:rPr lang="en-US" baseline="30000" dirty="0" smtClean="0">
                <a:latin typeface="Arial" pitchFamily="34" charset="0"/>
                <a:cs typeface="Arial" pitchFamily="34" charset="0"/>
              </a:rPr>
              <a:t>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=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U</a:t>
            </a:r>
            <a:r>
              <a:rPr lang="en-US" b="1" dirty="0" smtClean="0">
                <a:latin typeface="Arial" pitchFamily="34" charset="0"/>
                <a:cs typeface="Arial" pitchFamily="34" charset="0"/>
                <a:sym typeface="Symbol"/>
              </a:rPr>
              <a:t>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V</a:t>
            </a:r>
            <a:r>
              <a:rPr lang="en-US" baseline="30000" dirty="0" smtClean="0">
                <a:latin typeface="Arial" pitchFamily="34" charset="0"/>
                <a:cs typeface="Arial" pitchFamily="34" charset="0"/>
              </a:rPr>
              <a:t>T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(U</a:t>
            </a:r>
            <a:r>
              <a:rPr lang="en-US" b="1" dirty="0" smtClean="0">
                <a:latin typeface="Arial" pitchFamily="34" charset="0"/>
                <a:cs typeface="Arial" pitchFamily="34" charset="0"/>
                <a:sym typeface="Symbol"/>
              </a:rPr>
              <a:t>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V</a:t>
            </a:r>
            <a:r>
              <a:rPr lang="en-US" baseline="30000" dirty="0" smtClean="0">
                <a:latin typeface="Arial" pitchFamily="34" charset="0"/>
                <a:cs typeface="Arial" pitchFamily="34" charset="0"/>
              </a:rPr>
              <a:t>T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)</a:t>
            </a:r>
            <a:r>
              <a:rPr lang="en-US" baseline="30000" dirty="0" smtClean="0">
                <a:latin typeface="Arial" pitchFamily="34" charset="0"/>
                <a:cs typeface="Arial" pitchFamily="34" charset="0"/>
              </a:rPr>
              <a:t>T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=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U</a:t>
            </a:r>
            <a:r>
              <a:rPr lang="en-US" b="1" dirty="0" smtClean="0">
                <a:latin typeface="Arial" pitchFamily="34" charset="0"/>
                <a:cs typeface="Arial" pitchFamily="34" charset="0"/>
                <a:sym typeface="Symbol"/>
              </a:rPr>
              <a:t>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V</a:t>
            </a:r>
            <a:r>
              <a:rPr lang="en-US" baseline="30000" dirty="0" smtClean="0">
                <a:latin typeface="Arial" pitchFamily="34" charset="0"/>
                <a:cs typeface="Arial" pitchFamily="34" charset="0"/>
              </a:rPr>
              <a:t>T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(V</a:t>
            </a:r>
            <a:r>
              <a:rPr lang="en-US" b="1" dirty="0" smtClean="0">
                <a:latin typeface="Arial" pitchFamily="34" charset="0"/>
                <a:cs typeface="Arial" pitchFamily="34" charset="0"/>
                <a:sym typeface="Symbol"/>
              </a:rPr>
              <a:t></a:t>
            </a:r>
            <a:r>
              <a:rPr lang="en-US" baseline="30000" dirty="0" smtClean="0">
                <a:latin typeface="Arial" pitchFamily="34" charset="0"/>
                <a:cs typeface="Arial" pitchFamily="34" charset="0"/>
                <a:sym typeface="Symbol"/>
              </a:rPr>
              <a:t>T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U</a:t>
            </a:r>
            <a:r>
              <a:rPr lang="en-US" baseline="30000" dirty="0" smtClean="0">
                <a:latin typeface="Arial" pitchFamily="34" charset="0"/>
                <a:cs typeface="Arial" pitchFamily="34" charset="0"/>
              </a:rPr>
              <a:t>T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) = U</a:t>
            </a:r>
            <a:r>
              <a:rPr lang="en-US" b="1" dirty="0" smtClean="0">
                <a:latin typeface="Arial" pitchFamily="34" charset="0"/>
                <a:cs typeface="Arial" pitchFamily="34" charset="0"/>
                <a:sym typeface="Symbol"/>
              </a:rPr>
              <a:t></a:t>
            </a:r>
            <a:r>
              <a:rPr lang="en-US" baseline="30000" dirty="0" smtClean="0">
                <a:latin typeface="Arial" pitchFamily="34" charset="0"/>
                <a:cs typeface="Arial" pitchFamily="34" charset="0"/>
                <a:sym typeface="Symbol"/>
              </a:rPr>
              <a:t>T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U</a:t>
            </a:r>
            <a:r>
              <a:rPr lang="en-US" baseline="30000" dirty="0" smtClean="0">
                <a:latin typeface="Arial" pitchFamily="34" charset="0"/>
                <a:cs typeface="Arial" pitchFamily="34" charset="0"/>
              </a:rPr>
              <a:t>T</a:t>
            </a:r>
          </a:p>
          <a:p>
            <a:pPr lvl="1"/>
            <a:r>
              <a:rPr lang="en-US" b="1" dirty="0" smtClean="0">
                <a:latin typeface="Arial" pitchFamily="34" charset="0"/>
                <a:cs typeface="Arial" pitchFamily="34" charset="0"/>
              </a:rPr>
              <a:t>A</a:t>
            </a:r>
            <a:r>
              <a:rPr lang="en-US" baseline="30000" dirty="0" smtClean="0">
                <a:latin typeface="Arial" pitchFamily="34" charset="0"/>
                <a:cs typeface="Arial" pitchFamily="34" charset="0"/>
              </a:rPr>
              <a:t>T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=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V </a:t>
            </a:r>
            <a:r>
              <a:rPr lang="en-US" b="1" dirty="0" smtClean="0">
                <a:latin typeface="Arial" pitchFamily="34" charset="0"/>
                <a:cs typeface="Arial" pitchFamily="34" charset="0"/>
                <a:sym typeface="Symbol"/>
              </a:rPr>
              <a:t></a:t>
            </a:r>
            <a:r>
              <a:rPr lang="en-US" baseline="30000" dirty="0" smtClean="0">
                <a:latin typeface="Arial" pitchFamily="34" charset="0"/>
                <a:cs typeface="Arial" pitchFamily="34" charset="0"/>
                <a:sym typeface="Symbol"/>
              </a:rPr>
              <a:t>T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U</a:t>
            </a:r>
            <a:r>
              <a:rPr lang="en-US" baseline="30000" dirty="0" smtClean="0">
                <a:latin typeface="Arial" pitchFamily="34" charset="0"/>
                <a:cs typeface="Arial" pitchFamily="34" charset="0"/>
              </a:rPr>
              <a:t>T</a:t>
            </a:r>
            <a:r>
              <a:rPr lang="en-US" b="1" baseline="30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(U</a:t>
            </a:r>
            <a:r>
              <a:rPr lang="en-US" b="1" dirty="0" smtClean="0">
                <a:latin typeface="Arial" pitchFamily="34" charset="0"/>
                <a:cs typeface="Arial" pitchFamily="34" charset="0"/>
                <a:sym typeface="Symbol"/>
              </a:rPr>
              <a:t>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V</a:t>
            </a:r>
            <a:r>
              <a:rPr lang="en-US" baseline="30000" dirty="0" smtClean="0">
                <a:latin typeface="Arial" pitchFamily="34" charset="0"/>
                <a:cs typeface="Arial" pitchFamily="34" charset="0"/>
              </a:rPr>
              <a:t>T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)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=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V </a:t>
            </a:r>
            <a:r>
              <a:rPr lang="en-US" b="1" dirty="0" smtClean="0">
                <a:latin typeface="Arial" pitchFamily="34" charset="0"/>
                <a:cs typeface="Arial" pitchFamily="34" charset="0"/>
                <a:sym typeface="Symbol"/>
              </a:rPr>
              <a:t></a:t>
            </a:r>
            <a:r>
              <a:rPr lang="en-US" baseline="30000" dirty="0" smtClean="0">
                <a:latin typeface="Arial" pitchFamily="34" charset="0"/>
                <a:cs typeface="Arial" pitchFamily="34" charset="0"/>
                <a:sym typeface="Symbol"/>
              </a:rPr>
              <a:t>T</a:t>
            </a:r>
            <a:r>
              <a:rPr lang="en-US" b="1" baseline="300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V</a:t>
            </a:r>
            <a:r>
              <a:rPr lang="en-US" baseline="30000" dirty="0" smtClean="0">
                <a:latin typeface="Arial" pitchFamily="34" charset="0"/>
                <a:cs typeface="Arial" pitchFamily="34" charset="0"/>
              </a:rPr>
              <a:t>T</a:t>
            </a:r>
            <a:r>
              <a:rPr lang="en-US" b="1" baseline="30000" dirty="0" smtClean="0">
                <a:latin typeface="Arial" pitchFamily="34" charset="0"/>
                <a:cs typeface="Arial" pitchFamily="34" charset="0"/>
              </a:rPr>
              <a:t> 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3505200" y="5440012"/>
            <a:ext cx="2133600" cy="677303"/>
            <a:chOff x="4751832" y="5851072"/>
            <a:chExt cx="2133600" cy="677303"/>
          </a:xfrm>
        </p:grpSpPr>
        <p:sp>
          <p:nvSpPr>
            <p:cNvPr id="8" name="TextBox 7"/>
            <p:cNvSpPr txBox="1"/>
            <p:nvPr/>
          </p:nvSpPr>
          <p:spPr>
            <a:xfrm>
              <a:off x="4751832" y="5943600"/>
              <a:ext cx="2133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i="1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X </a:t>
              </a:r>
              <a:r>
                <a:rPr lang="en-US" sz="3200" b="1" dirty="0" smtClean="0">
                  <a:solidFill>
                    <a:srgbClr val="0000FF"/>
                  </a:solidFill>
                  <a:latin typeface="Symbol" pitchFamily="18" charset="2"/>
                </a:rPr>
                <a:t>L</a:t>
              </a:r>
              <a:r>
                <a:rPr lang="en-US" sz="3200" b="1" baseline="30000" dirty="0" smtClean="0">
                  <a:solidFill>
                    <a:srgbClr val="0000FF"/>
                  </a:solidFill>
                  <a:latin typeface="Symbol" pitchFamily="18" charset="2"/>
                </a:rPr>
                <a:t>2</a:t>
              </a:r>
              <a:r>
                <a:rPr lang="en-US" sz="3200" b="1" i="1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 X</a:t>
              </a:r>
              <a:r>
                <a:rPr lang="en-US" sz="3200" b="1" i="1" baseline="300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endParaRPr lang="en-US" sz="3200" dirty="0">
                <a:solidFill>
                  <a:srgbClr val="0000FF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5400000" flipH="1" flipV="1">
              <a:off x="4838303" y="5981303"/>
              <a:ext cx="228600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5246735" y="5981303"/>
              <a:ext cx="228600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5828903" y="5964975"/>
              <a:ext cx="228600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57800" y="3815732"/>
            <a:ext cx="1735399" cy="745672"/>
            <a:chOff x="4800600" y="5943600"/>
            <a:chExt cx="1735399" cy="745672"/>
          </a:xfrm>
        </p:grpSpPr>
        <p:sp>
          <p:nvSpPr>
            <p:cNvPr id="17" name="TextBox 16"/>
            <p:cNvSpPr txBox="1"/>
            <p:nvPr/>
          </p:nvSpPr>
          <p:spPr>
            <a:xfrm>
              <a:off x="4800600" y="5943600"/>
              <a:ext cx="17353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i="1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X </a:t>
              </a:r>
              <a:r>
                <a:rPr lang="en-US" sz="3200" b="1" dirty="0" smtClean="0">
                  <a:solidFill>
                    <a:srgbClr val="0000FF"/>
                  </a:solidFill>
                  <a:latin typeface="Symbol" pitchFamily="18" charset="2"/>
                </a:rPr>
                <a:t>L</a:t>
              </a:r>
              <a:r>
                <a:rPr lang="en-US" sz="3200" b="1" baseline="30000" dirty="0" smtClean="0">
                  <a:solidFill>
                    <a:srgbClr val="0000FF"/>
                  </a:solidFill>
                  <a:latin typeface="Symbol" pitchFamily="18" charset="2"/>
                </a:rPr>
                <a:t>2</a:t>
              </a:r>
              <a:r>
                <a:rPr lang="en-US" sz="3200" b="1" i="1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 X</a:t>
              </a:r>
              <a:r>
                <a:rPr lang="en-US" sz="3200" b="1" i="1" baseline="300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endParaRPr lang="en-US" sz="3200" dirty="0">
                <a:solidFill>
                  <a:srgbClr val="0000FF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952206" y="6477000"/>
              <a:ext cx="0" cy="21227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5409406" y="6477000"/>
              <a:ext cx="0" cy="21227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926399" y="6460672"/>
              <a:ext cx="795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ight Arrow 28"/>
          <p:cNvSpPr/>
          <p:nvPr/>
        </p:nvSpPr>
        <p:spPr>
          <a:xfrm rot="5400000">
            <a:off x="7409551" y="3495909"/>
            <a:ext cx="979308" cy="406009"/>
          </a:xfrm>
          <a:prstGeom prst="rightArrow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539924" y="1981129"/>
            <a:ext cx="2569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Shows how to compute</a:t>
            </a:r>
            <a:b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SVD using eigenvalue</a:t>
            </a:r>
            <a:b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decomposition!</a:t>
            </a:r>
          </a:p>
        </p:txBody>
      </p:sp>
    </p:spTree>
    <p:extLst>
      <p:ext uri="{BB962C8B-B14F-4D97-AF65-F5344CB8AC3E}">
        <p14:creationId xmlns:p14="http://schemas.microsoft.com/office/powerpoint/2010/main" val="266870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234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139460" y="-111125"/>
            <a:ext cx="8229600" cy="987425"/>
          </a:xfrm>
        </p:spPr>
        <p:txBody>
          <a:bodyPr/>
          <a:lstStyle/>
          <a:p>
            <a:r>
              <a:rPr lang="en-US" dirty="0"/>
              <a:t>SVD: Drawbacks</a:t>
            </a:r>
          </a:p>
        </p:txBody>
      </p:sp>
      <p:sp>
        <p:nvSpPr>
          <p:cNvPr id="1375235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0" y="1295400"/>
            <a:ext cx="8229600" cy="3390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itchFamily="34" charset="0"/>
              <a:buChar char="+"/>
            </a:pPr>
            <a:r>
              <a:rPr lang="en-US" b="1" dirty="0">
                <a:solidFill>
                  <a:srgbClr val="008000"/>
                </a:solidFill>
              </a:rPr>
              <a:t>Optimal low-rank approximation</a:t>
            </a:r>
            <a:br>
              <a:rPr lang="en-US" b="1" dirty="0">
                <a:solidFill>
                  <a:srgbClr val="008000"/>
                </a:solidFill>
              </a:rPr>
            </a:br>
            <a:r>
              <a:rPr lang="en-US" dirty="0"/>
              <a:t>in terms of </a:t>
            </a:r>
            <a:r>
              <a:rPr lang="en-US" dirty="0" err="1"/>
              <a:t>Frobenius</a:t>
            </a:r>
            <a:r>
              <a:rPr lang="en-US" dirty="0"/>
              <a:t> norm</a:t>
            </a:r>
          </a:p>
          <a:p>
            <a:pPr>
              <a:lnSpc>
                <a:spcPct val="90000"/>
              </a:lnSpc>
              <a:buSzPct val="150000"/>
              <a:buFont typeface="Arial" pitchFamily="34" charset="0"/>
              <a:buChar char="-"/>
            </a:pPr>
            <a:r>
              <a:rPr lang="en-US" b="1" dirty="0">
                <a:solidFill>
                  <a:srgbClr val="D60093"/>
                </a:solidFill>
              </a:rPr>
              <a:t>Interpretability problem: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 singular vector specifies a linear </a:t>
            </a:r>
            <a:br>
              <a:rPr lang="en-US" dirty="0"/>
            </a:br>
            <a:r>
              <a:rPr lang="en-US" dirty="0"/>
              <a:t>combination of all input columns or rows</a:t>
            </a:r>
          </a:p>
          <a:p>
            <a:pPr>
              <a:lnSpc>
                <a:spcPct val="90000"/>
              </a:lnSpc>
              <a:buSzPct val="150000"/>
              <a:buFont typeface="Arial" pitchFamily="34" charset="0"/>
              <a:buChar char="-"/>
            </a:pPr>
            <a:r>
              <a:rPr lang="en-US" b="1" dirty="0">
                <a:solidFill>
                  <a:srgbClr val="D60093"/>
                </a:solidFill>
              </a:rPr>
              <a:t>Lack of </a:t>
            </a:r>
            <a:r>
              <a:rPr lang="en-US" b="1" dirty="0" err="1">
                <a:solidFill>
                  <a:srgbClr val="D60093"/>
                </a:solidFill>
              </a:rPr>
              <a:t>sparsity</a:t>
            </a:r>
            <a:r>
              <a:rPr lang="en-US" b="1" dirty="0">
                <a:solidFill>
                  <a:srgbClr val="D60093"/>
                </a:solidFill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Singular vectors are </a:t>
            </a:r>
            <a:r>
              <a:rPr lang="en-US" b="1" dirty="0">
                <a:solidFill>
                  <a:srgbClr val="D60093"/>
                </a:solidFill>
              </a:rPr>
              <a:t>dense!</a:t>
            </a:r>
          </a:p>
        </p:txBody>
      </p:sp>
      <p:grpSp>
        <p:nvGrpSpPr>
          <p:cNvPr id="2" name="Group 170"/>
          <p:cNvGrpSpPr>
            <a:grpSpLocks/>
          </p:cNvGrpSpPr>
          <p:nvPr/>
        </p:nvGrpSpPr>
        <p:grpSpPr bwMode="auto">
          <a:xfrm>
            <a:off x="1295400" y="4800600"/>
            <a:ext cx="3733800" cy="1676400"/>
            <a:chOff x="528" y="960"/>
            <a:chExt cx="2544" cy="1056"/>
          </a:xfrm>
        </p:grpSpPr>
        <p:sp>
          <p:nvSpPr>
            <p:cNvPr id="164" name="Rectangle 21"/>
            <p:cNvSpPr>
              <a:spLocks noChangeArrowheads="1"/>
            </p:cNvSpPr>
            <p:nvPr/>
          </p:nvSpPr>
          <p:spPr bwMode="auto">
            <a:xfrm>
              <a:off x="528" y="960"/>
              <a:ext cx="672" cy="1056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Oval 22"/>
            <p:cNvSpPr>
              <a:spLocks noChangeArrowheads="1"/>
            </p:cNvSpPr>
            <p:nvPr/>
          </p:nvSpPr>
          <p:spPr bwMode="auto">
            <a:xfrm>
              <a:off x="720" y="105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Oval 23"/>
            <p:cNvSpPr>
              <a:spLocks noChangeArrowheads="1"/>
            </p:cNvSpPr>
            <p:nvPr/>
          </p:nvSpPr>
          <p:spPr bwMode="auto">
            <a:xfrm>
              <a:off x="624" y="144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Oval 24"/>
            <p:cNvSpPr>
              <a:spLocks noChangeArrowheads="1"/>
            </p:cNvSpPr>
            <p:nvPr/>
          </p:nvSpPr>
          <p:spPr bwMode="auto">
            <a:xfrm>
              <a:off x="960" y="120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Oval 25"/>
            <p:cNvSpPr>
              <a:spLocks noChangeArrowheads="1"/>
            </p:cNvSpPr>
            <p:nvPr/>
          </p:nvSpPr>
          <p:spPr bwMode="auto">
            <a:xfrm>
              <a:off x="816" y="1824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Text Box 26"/>
            <p:cNvSpPr txBox="1">
              <a:spLocks noChangeArrowheads="1"/>
            </p:cNvSpPr>
            <p:nvPr/>
          </p:nvSpPr>
          <p:spPr bwMode="auto">
            <a:xfrm>
              <a:off x="1394" y="1303"/>
              <a:ext cx="286" cy="377"/>
            </a:xfrm>
            <a:prstGeom prst="rect">
              <a:avLst/>
            </a:prstGeom>
            <a:noFill/>
            <a:ln w="28575" algn="ctr">
              <a:noFill/>
              <a:miter lim="800000"/>
              <a:headEnd type="none" w="sm" len="sm"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en-US" sz="2600" b="0">
                  <a:latin typeface="Arial" pitchFamily="34" charset="0"/>
                </a:rPr>
                <a:t>=</a:t>
              </a:r>
            </a:p>
          </p:txBody>
        </p:sp>
        <p:sp>
          <p:nvSpPr>
            <p:cNvPr id="170" name="Rectangle 27"/>
            <p:cNvSpPr>
              <a:spLocks noChangeArrowheads="1"/>
            </p:cNvSpPr>
            <p:nvPr/>
          </p:nvSpPr>
          <p:spPr bwMode="auto">
            <a:xfrm>
              <a:off x="1776" y="960"/>
              <a:ext cx="192" cy="1056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28"/>
            <p:cNvSpPr>
              <a:spLocks noChangeArrowheads="1"/>
            </p:cNvSpPr>
            <p:nvPr/>
          </p:nvSpPr>
          <p:spPr bwMode="auto">
            <a:xfrm>
              <a:off x="2400" y="960"/>
              <a:ext cx="672" cy="144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29"/>
            <p:cNvSpPr>
              <a:spLocks noChangeArrowheads="1"/>
            </p:cNvSpPr>
            <p:nvPr/>
          </p:nvSpPr>
          <p:spPr bwMode="auto">
            <a:xfrm>
              <a:off x="2160" y="960"/>
              <a:ext cx="144" cy="144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Line 30"/>
            <p:cNvSpPr>
              <a:spLocks noChangeShapeType="1"/>
            </p:cNvSpPr>
            <p:nvPr/>
          </p:nvSpPr>
          <p:spPr bwMode="auto">
            <a:xfrm>
              <a:off x="2160" y="960"/>
              <a:ext cx="144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Oval 31"/>
            <p:cNvSpPr>
              <a:spLocks noChangeArrowheads="1"/>
            </p:cNvSpPr>
            <p:nvPr/>
          </p:nvSpPr>
          <p:spPr bwMode="auto">
            <a:xfrm>
              <a:off x="1776" y="96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Oval 32"/>
            <p:cNvSpPr>
              <a:spLocks noChangeArrowheads="1"/>
            </p:cNvSpPr>
            <p:nvPr/>
          </p:nvSpPr>
          <p:spPr bwMode="auto">
            <a:xfrm>
              <a:off x="1776" y="105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Oval 33"/>
            <p:cNvSpPr>
              <a:spLocks noChangeArrowheads="1"/>
            </p:cNvSpPr>
            <p:nvPr/>
          </p:nvSpPr>
          <p:spPr bwMode="auto">
            <a:xfrm>
              <a:off x="1872" y="120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Oval 34"/>
            <p:cNvSpPr>
              <a:spLocks noChangeArrowheads="1"/>
            </p:cNvSpPr>
            <p:nvPr/>
          </p:nvSpPr>
          <p:spPr bwMode="auto">
            <a:xfrm>
              <a:off x="1872" y="1104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35"/>
            <p:cNvSpPr>
              <a:spLocks noChangeArrowheads="1"/>
            </p:cNvSpPr>
            <p:nvPr/>
          </p:nvSpPr>
          <p:spPr bwMode="auto">
            <a:xfrm>
              <a:off x="1824" y="120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Oval 36"/>
            <p:cNvSpPr>
              <a:spLocks noChangeArrowheads="1"/>
            </p:cNvSpPr>
            <p:nvPr/>
          </p:nvSpPr>
          <p:spPr bwMode="auto">
            <a:xfrm>
              <a:off x="1872" y="1008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Oval 37"/>
            <p:cNvSpPr>
              <a:spLocks noChangeArrowheads="1"/>
            </p:cNvSpPr>
            <p:nvPr/>
          </p:nvSpPr>
          <p:spPr bwMode="auto">
            <a:xfrm flipH="1">
              <a:off x="1776" y="1344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38"/>
            <p:cNvSpPr>
              <a:spLocks noChangeArrowheads="1"/>
            </p:cNvSpPr>
            <p:nvPr/>
          </p:nvSpPr>
          <p:spPr bwMode="auto">
            <a:xfrm flipH="1">
              <a:off x="1776" y="144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Oval 39"/>
            <p:cNvSpPr>
              <a:spLocks noChangeArrowheads="1"/>
            </p:cNvSpPr>
            <p:nvPr/>
          </p:nvSpPr>
          <p:spPr bwMode="auto">
            <a:xfrm>
              <a:off x="1824" y="153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Oval 40"/>
            <p:cNvSpPr>
              <a:spLocks noChangeArrowheads="1"/>
            </p:cNvSpPr>
            <p:nvPr/>
          </p:nvSpPr>
          <p:spPr bwMode="auto">
            <a:xfrm flipH="1">
              <a:off x="1824" y="144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41"/>
            <p:cNvSpPr>
              <a:spLocks noChangeArrowheads="1"/>
            </p:cNvSpPr>
            <p:nvPr/>
          </p:nvSpPr>
          <p:spPr bwMode="auto">
            <a:xfrm>
              <a:off x="1920" y="1632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Oval 42"/>
            <p:cNvSpPr>
              <a:spLocks noChangeArrowheads="1"/>
            </p:cNvSpPr>
            <p:nvPr/>
          </p:nvSpPr>
          <p:spPr bwMode="auto">
            <a:xfrm flipH="1">
              <a:off x="1872" y="1392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Oval 43"/>
            <p:cNvSpPr>
              <a:spLocks noChangeArrowheads="1"/>
            </p:cNvSpPr>
            <p:nvPr/>
          </p:nvSpPr>
          <p:spPr bwMode="auto">
            <a:xfrm>
              <a:off x="1872" y="1728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44"/>
            <p:cNvSpPr>
              <a:spLocks noChangeArrowheads="1"/>
            </p:cNvSpPr>
            <p:nvPr/>
          </p:nvSpPr>
          <p:spPr bwMode="auto">
            <a:xfrm>
              <a:off x="1920" y="1872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Oval 45"/>
            <p:cNvSpPr>
              <a:spLocks noChangeArrowheads="1"/>
            </p:cNvSpPr>
            <p:nvPr/>
          </p:nvSpPr>
          <p:spPr bwMode="auto">
            <a:xfrm>
              <a:off x="1872" y="192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Oval 46"/>
            <p:cNvSpPr>
              <a:spLocks noChangeArrowheads="1"/>
            </p:cNvSpPr>
            <p:nvPr/>
          </p:nvSpPr>
          <p:spPr bwMode="auto">
            <a:xfrm>
              <a:off x="1872" y="1824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Oval 47"/>
            <p:cNvSpPr>
              <a:spLocks noChangeArrowheads="1"/>
            </p:cNvSpPr>
            <p:nvPr/>
          </p:nvSpPr>
          <p:spPr bwMode="auto">
            <a:xfrm>
              <a:off x="1824" y="192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Oval 48"/>
            <p:cNvSpPr>
              <a:spLocks noChangeArrowheads="1"/>
            </p:cNvSpPr>
            <p:nvPr/>
          </p:nvSpPr>
          <p:spPr bwMode="auto">
            <a:xfrm>
              <a:off x="1824" y="168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Oval 49"/>
            <p:cNvSpPr>
              <a:spLocks noChangeArrowheads="1"/>
            </p:cNvSpPr>
            <p:nvPr/>
          </p:nvSpPr>
          <p:spPr bwMode="auto">
            <a:xfrm flipH="1">
              <a:off x="1824" y="1248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Oval 50"/>
            <p:cNvSpPr>
              <a:spLocks noChangeArrowheads="1"/>
            </p:cNvSpPr>
            <p:nvPr/>
          </p:nvSpPr>
          <p:spPr bwMode="auto">
            <a:xfrm flipH="1">
              <a:off x="1824" y="1344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Oval 51"/>
            <p:cNvSpPr>
              <a:spLocks noChangeArrowheads="1"/>
            </p:cNvSpPr>
            <p:nvPr/>
          </p:nvSpPr>
          <p:spPr bwMode="auto">
            <a:xfrm flipH="1">
              <a:off x="1872" y="144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Oval 52"/>
            <p:cNvSpPr>
              <a:spLocks noChangeArrowheads="1"/>
            </p:cNvSpPr>
            <p:nvPr/>
          </p:nvSpPr>
          <p:spPr bwMode="auto">
            <a:xfrm flipH="1">
              <a:off x="1920" y="1392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Oval 53"/>
            <p:cNvSpPr>
              <a:spLocks noChangeArrowheads="1"/>
            </p:cNvSpPr>
            <p:nvPr/>
          </p:nvSpPr>
          <p:spPr bwMode="auto">
            <a:xfrm flipH="1">
              <a:off x="1824" y="144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Oval 54"/>
            <p:cNvSpPr>
              <a:spLocks noChangeArrowheads="1"/>
            </p:cNvSpPr>
            <p:nvPr/>
          </p:nvSpPr>
          <p:spPr bwMode="auto">
            <a:xfrm flipH="1">
              <a:off x="1920" y="129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Oval 55"/>
            <p:cNvSpPr>
              <a:spLocks noChangeArrowheads="1"/>
            </p:cNvSpPr>
            <p:nvPr/>
          </p:nvSpPr>
          <p:spPr bwMode="auto">
            <a:xfrm>
              <a:off x="1920" y="1632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Oval 56"/>
            <p:cNvSpPr>
              <a:spLocks noChangeArrowheads="1"/>
            </p:cNvSpPr>
            <p:nvPr/>
          </p:nvSpPr>
          <p:spPr bwMode="auto">
            <a:xfrm>
              <a:off x="1920" y="1728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Oval 57"/>
            <p:cNvSpPr>
              <a:spLocks noChangeArrowheads="1"/>
            </p:cNvSpPr>
            <p:nvPr/>
          </p:nvSpPr>
          <p:spPr bwMode="auto">
            <a:xfrm>
              <a:off x="1920" y="1824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Oval 58"/>
            <p:cNvSpPr>
              <a:spLocks noChangeArrowheads="1"/>
            </p:cNvSpPr>
            <p:nvPr/>
          </p:nvSpPr>
          <p:spPr bwMode="auto">
            <a:xfrm>
              <a:off x="1872" y="168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Oval 59"/>
            <p:cNvSpPr>
              <a:spLocks noChangeArrowheads="1"/>
            </p:cNvSpPr>
            <p:nvPr/>
          </p:nvSpPr>
          <p:spPr bwMode="auto">
            <a:xfrm>
              <a:off x="1872" y="1824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Oval 60"/>
            <p:cNvSpPr>
              <a:spLocks noChangeArrowheads="1"/>
            </p:cNvSpPr>
            <p:nvPr/>
          </p:nvSpPr>
          <p:spPr bwMode="auto">
            <a:xfrm>
              <a:off x="1872" y="1584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Oval 61"/>
            <p:cNvSpPr>
              <a:spLocks noChangeArrowheads="1"/>
            </p:cNvSpPr>
            <p:nvPr/>
          </p:nvSpPr>
          <p:spPr bwMode="auto">
            <a:xfrm>
              <a:off x="1872" y="1152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Oval 62"/>
            <p:cNvSpPr>
              <a:spLocks noChangeArrowheads="1"/>
            </p:cNvSpPr>
            <p:nvPr/>
          </p:nvSpPr>
          <p:spPr bwMode="auto">
            <a:xfrm>
              <a:off x="1824" y="1152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Oval 63"/>
            <p:cNvSpPr>
              <a:spLocks noChangeArrowheads="1"/>
            </p:cNvSpPr>
            <p:nvPr/>
          </p:nvSpPr>
          <p:spPr bwMode="auto">
            <a:xfrm flipH="1">
              <a:off x="1776" y="129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Oval 64"/>
            <p:cNvSpPr>
              <a:spLocks noChangeArrowheads="1"/>
            </p:cNvSpPr>
            <p:nvPr/>
          </p:nvSpPr>
          <p:spPr bwMode="auto">
            <a:xfrm flipH="1">
              <a:off x="1776" y="1392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Oval 65"/>
            <p:cNvSpPr>
              <a:spLocks noChangeArrowheads="1"/>
            </p:cNvSpPr>
            <p:nvPr/>
          </p:nvSpPr>
          <p:spPr bwMode="auto">
            <a:xfrm flipH="1">
              <a:off x="1824" y="1488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Oval 66"/>
            <p:cNvSpPr>
              <a:spLocks noChangeArrowheads="1"/>
            </p:cNvSpPr>
            <p:nvPr/>
          </p:nvSpPr>
          <p:spPr bwMode="auto">
            <a:xfrm flipH="1">
              <a:off x="1872" y="144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Oval 67"/>
            <p:cNvSpPr>
              <a:spLocks noChangeArrowheads="1"/>
            </p:cNvSpPr>
            <p:nvPr/>
          </p:nvSpPr>
          <p:spPr bwMode="auto">
            <a:xfrm flipH="1">
              <a:off x="1776" y="1488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Oval 68"/>
            <p:cNvSpPr>
              <a:spLocks noChangeArrowheads="1"/>
            </p:cNvSpPr>
            <p:nvPr/>
          </p:nvSpPr>
          <p:spPr bwMode="auto">
            <a:xfrm flipH="1">
              <a:off x="1872" y="1344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Oval 69"/>
            <p:cNvSpPr>
              <a:spLocks noChangeArrowheads="1"/>
            </p:cNvSpPr>
            <p:nvPr/>
          </p:nvSpPr>
          <p:spPr bwMode="auto">
            <a:xfrm>
              <a:off x="1872" y="168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Oval 70"/>
            <p:cNvSpPr>
              <a:spLocks noChangeArrowheads="1"/>
            </p:cNvSpPr>
            <p:nvPr/>
          </p:nvSpPr>
          <p:spPr bwMode="auto">
            <a:xfrm>
              <a:off x="1872" y="177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Oval 71"/>
            <p:cNvSpPr>
              <a:spLocks noChangeArrowheads="1"/>
            </p:cNvSpPr>
            <p:nvPr/>
          </p:nvSpPr>
          <p:spPr bwMode="auto">
            <a:xfrm>
              <a:off x="1872" y="1872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Oval 72"/>
            <p:cNvSpPr>
              <a:spLocks noChangeArrowheads="1"/>
            </p:cNvSpPr>
            <p:nvPr/>
          </p:nvSpPr>
          <p:spPr bwMode="auto">
            <a:xfrm>
              <a:off x="1872" y="177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Oval 73"/>
            <p:cNvSpPr>
              <a:spLocks noChangeArrowheads="1"/>
            </p:cNvSpPr>
            <p:nvPr/>
          </p:nvSpPr>
          <p:spPr bwMode="auto">
            <a:xfrm>
              <a:off x="1824" y="1872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Oval 74"/>
            <p:cNvSpPr>
              <a:spLocks noChangeArrowheads="1"/>
            </p:cNvSpPr>
            <p:nvPr/>
          </p:nvSpPr>
          <p:spPr bwMode="auto">
            <a:xfrm>
              <a:off x="1824" y="1632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Oval 75"/>
            <p:cNvSpPr>
              <a:spLocks noChangeArrowheads="1"/>
            </p:cNvSpPr>
            <p:nvPr/>
          </p:nvSpPr>
          <p:spPr bwMode="auto">
            <a:xfrm>
              <a:off x="1824" y="120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Oval 76"/>
            <p:cNvSpPr>
              <a:spLocks noChangeArrowheads="1"/>
            </p:cNvSpPr>
            <p:nvPr/>
          </p:nvSpPr>
          <p:spPr bwMode="auto">
            <a:xfrm flipH="1">
              <a:off x="1824" y="129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Oval 77"/>
            <p:cNvSpPr>
              <a:spLocks noChangeArrowheads="1"/>
            </p:cNvSpPr>
            <p:nvPr/>
          </p:nvSpPr>
          <p:spPr bwMode="auto">
            <a:xfrm flipH="1">
              <a:off x="1920" y="144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Oval 78"/>
            <p:cNvSpPr>
              <a:spLocks noChangeArrowheads="1"/>
            </p:cNvSpPr>
            <p:nvPr/>
          </p:nvSpPr>
          <p:spPr bwMode="auto">
            <a:xfrm flipH="1">
              <a:off x="1920" y="1344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Oval 79"/>
            <p:cNvSpPr>
              <a:spLocks noChangeArrowheads="1"/>
            </p:cNvSpPr>
            <p:nvPr/>
          </p:nvSpPr>
          <p:spPr bwMode="auto">
            <a:xfrm flipH="1">
              <a:off x="1872" y="144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Oval 80"/>
            <p:cNvSpPr>
              <a:spLocks noChangeArrowheads="1"/>
            </p:cNvSpPr>
            <p:nvPr/>
          </p:nvSpPr>
          <p:spPr bwMode="auto">
            <a:xfrm flipH="1">
              <a:off x="1920" y="1248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Oval 81"/>
            <p:cNvSpPr>
              <a:spLocks noChangeArrowheads="1"/>
            </p:cNvSpPr>
            <p:nvPr/>
          </p:nvSpPr>
          <p:spPr bwMode="auto">
            <a:xfrm flipH="1">
              <a:off x="1776" y="1488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Oval 82"/>
            <p:cNvSpPr>
              <a:spLocks noChangeArrowheads="1"/>
            </p:cNvSpPr>
            <p:nvPr/>
          </p:nvSpPr>
          <p:spPr bwMode="auto">
            <a:xfrm>
              <a:off x="1920" y="168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Oval 83"/>
            <p:cNvSpPr>
              <a:spLocks noChangeArrowheads="1"/>
            </p:cNvSpPr>
            <p:nvPr/>
          </p:nvSpPr>
          <p:spPr bwMode="auto">
            <a:xfrm>
              <a:off x="1920" y="177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Oval 84"/>
            <p:cNvSpPr>
              <a:spLocks noChangeArrowheads="1"/>
            </p:cNvSpPr>
            <p:nvPr/>
          </p:nvSpPr>
          <p:spPr bwMode="auto">
            <a:xfrm>
              <a:off x="1872" y="1632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Oval 85"/>
            <p:cNvSpPr>
              <a:spLocks noChangeArrowheads="1"/>
            </p:cNvSpPr>
            <p:nvPr/>
          </p:nvSpPr>
          <p:spPr bwMode="auto">
            <a:xfrm>
              <a:off x="1872" y="177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Oval 86"/>
            <p:cNvSpPr>
              <a:spLocks noChangeArrowheads="1"/>
            </p:cNvSpPr>
            <p:nvPr/>
          </p:nvSpPr>
          <p:spPr bwMode="auto">
            <a:xfrm>
              <a:off x="1872" y="153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Oval 87"/>
            <p:cNvSpPr>
              <a:spLocks noChangeArrowheads="1"/>
            </p:cNvSpPr>
            <p:nvPr/>
          </p:nvSpPr>
          <p:spPr bwMode="auto">
            <a:xfrm flipH="1">
              <a:off x="1776" y="105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Oval 88"/>
            <p:cNvSpPr>
              <a:spLocks noChangeArrowheads="1"/>
            </p:cNvSpPr>
            <p:nvPr/>
          </p:nvSpPr>
          <p:spPr bwMode="auto">
            <a:xfrm flipH="1">
              <a:off x="1776" y="1152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Oval 89"/>
            <p:cNvSpPr>
              <a:spLocks noChangeArrowheads="1"/>
            </p:cNvSpPr>
            <p:nvPr/>
          </p:nvSpPr>
          <p:spPr bwMode="auto">
            <a:xfrm flipH="1">
              <a:off x="1824" y="1152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Oval 90"/>
            <p:cNvSpPr>
              <a:spLocks noChangeArrowheads="1"/>
            </p:cNvSpPr>
            <p:nvPr/>
          </p:nvSpPr>
          <p:spPr bwMode="auto">
            <a:xfrm flipH="1">
              <a:off x="1872" y="1104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Oval 91"/>
            <p:cNvSpPr>
              <a:spLocks noChangeArrowheads="1"/>
            </p:cNvSpPr>
            <p:nvPr/>
          </p:nvSpPr>
          <p:spPr bwMode="auto">
            <a:xfrm flipH="1">
              <a:off x="1824" y="105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Oval 92"/>
            <p:cNvSpPr>
              <a:spLocks noChangeArrowheads="1"/>
            </p:cNvSpPr>
            <p:nvPr/>
          </p:nvSpPr>
          <p:spPr bwMode="auto">
            <a:xfrm flipH="1">
              <a:off x="1872" y="1152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Oval 93"/>
            <p:cNvSpPr>
              <a:spLocks noChangeArrowheads="1"/>
            </p:cNvSpPr>
            <p:nvPr/>
          </p:nvSpPr>
          <p:spPr bwMode="auto">
            <a:xfrm flipH="1">
              <a:off x="1920" y="1104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Oval 94"/>
            <p:cNvSpPr>
              <a:spLocks noChangeArrowheads="1"/>
            </p:cNvSpPr>
            <p:nvPr/>
          </p:nvSpPr>
          <p:spPr bwMode="auto">
            <a:xfrm flipH="1">
              <a:off x="1824" y="1152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 flipH="1">
              <a:off x="1920" y="1008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 flipH="1">
              <a:off x="1776" y="1008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Oval 97"/>
            <p:cNvSpPr>
              <a:spLocks noChangeArrowheads="1"/>
            </p:cNvSpPr>
            <p:nvPr/>
          </p:nvSpPr>
          <p:spPr bwMode="auto">
            <a:xfrm flipH="1">
              <a:off x="1776" y="1104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Oval 98"/>
            <p:cNvSpPr>
              <a:spLocks noChangeArrowheads="1"/>
            </p:cNvSpPr>
            <p:nvPr/>
          </p:nvSpPr>
          <p:spPr bwMode="auto">
            <a:xfrm flipH="1">
              <a:off x="1872" y="1152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Oval 99"/>
            <p:cNvSpPr>
              <a:spLocks noChangeArrowheads="1"/>
            </p:cNvSpPr>
            <p:nvPr/>
          </p:nvSpPr>
          <p:spPr bwMode="auto">
            <a:xfrm flipH="1">
              <a:off x="1872" y="105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Oval 100"/>
            <p:cNvSpPr>
              <a:spLocks noChangeArrowheads="1"/>
            </p:cNvSpPr>
            <p:nvPr/>
          </p:nvSpPr>
          <p:spPr bwMode="auto">
            <a:xfrm flipH="1">
              <a:off x="1824" y="1008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Oval 101"/>
            <p:cNvSpPr>
              <a:spLocks noChangeArrowheads="1"/>
            </p:cNvSpPr>
            <p:nvPr/>
          </p:nvSpPr>
          <p:spPr bwMode="auto">
            <a:xfrm flipH="1">
              <a:off x="1920" y="1152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Oval 102"/>
            <p:cNvSpPr>
              <a:spLocks noChangeArrowheads="1"/>
            </p:cNvSpPr>
            <p:nvPr/>
          </p:nvSpPr>
          <p:spPr bwMode="auto">
            <a:xfrm flipH="1">
              <a:off x="1920" y="105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Oval 103"/>
            <p:cNvSpPr>
              <a:spLocks noChangeArrowheads="1"/>
            </p:cNvSpPr>
            <p:nvPr/>
          </p:nvSpPr>
          <p:spPr bwMode="auto">
            <a:xfrm flipH="1">
              <a:off x="1872" y="1152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Oval 104"/>
            <p:cNvSpPr>
              <a:spLocks noChangeArrowheads="1"/>
            </p:cNvSpPr>
            <p:nvPr/>
          </p:nvSpPr>
          <p:spPr bwMode="auto">
            <a:xfrm>
              <a:off x="1872" y="153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Oval 105"/>
            <p:cNvSpPr>
              <a:spLocks noChangeArrowheads="1"/>
            </p:cNvSpPr>
            <p:nvPr/>
          </p:nvSpPr>
          <p:spPr bwMode="auto">
            <a:xfrm>
              <a:off x="1824" y="1632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Oval 106"/>
            <p:cNvSpPr>
              <a:spLocks noChangeArrowheads="1"/>
            </p:cNvSpPr>
            <p:nvPr/>
          </p:nvSpPr>
          <p:spPr bwMode="auto">
            <a:xfrm>
              <a:off x="1872" y="177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Oval 107"/>
            <p:cNvSpPr>
              <a:spLocks noChangeArrowheads="1"/>
            </p:cNvSpPr>
            <p:nvPr/>
          </p:nvSpPr>
          <p:spPr bwMode="auto">
            <a:xfrm>
              <a:off x="1824" y="1824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Oval 108"/>
            <p:cNvSpPr>
              <a:spLocks noChangeArrowheads="1"/>
            </p:cNvSpPr>
            <p:nvPr/>
          </p:nvSpPr>
          <p:spPr bwMode="auto">
            <a:xfrm>
              <a:off x="1824" y="1728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Oval 109"/>
            <p:cNvSpPr>
              <a:spLocks noChangeArrowheads="1"/>
            </p:cNvSpPr>
            <p:nvPr/>
          </p:nvSpPr>
          <p:spPr bwMode="auto">
            <a:xfrm>
              <a:off x="1776" y="1824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Oval 110"/>
            <p:cNvSpPr>
              <a:spLocks noChangeArrowheads="1"/>
            </p:cNvSpPr>
            <p:nvPr/>
          </p:nvSpPr>
          <p:spPr bwMode="auto">
            <a:xfrm>
              <a:off x="1776" y="1584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Oval 111"/>
            <p:cNvSpPr>
              <a:spLocks noChangeArrowheads="1"/>
            </p:cNvSpPr>
            <p:nvPr/>
          </p:nvSpPr>
          <p:spPr bwMode="auto">
            <a:xfrm>
              <a:off x="1872" y="153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Oval 112"/>
            <p:cNvSpPr>
              <a:spLocks noChangeArrowheads="1"/>
            </p:cNvSpPr>
            <p:nvPr/>
          </p:nvSpPr>
          <p:spPr bwMode="auto">
            <a:xfrm>
              <a:off x="1872" y="1632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Oval 113"/>
            <p:cNvSpPr>
              <a:spLocks noChangeArrowheads="1"/>
            </p:cNvSpPr>
            <p:nvPr/>
          </p:nvSpPr>
          <p:spPr bwMode="auto">
            <a:xfrm>
              <a:off x="1872" y="1728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Oval 114"/>
            <p:cNvSpPr>
              <a:spLocks noChangeArrowheads="1"/>
            </p:cNvSpPr>
            <p:nvPr/>
          </p:nvSpPr>
          <p:spPr bwMode="auto">
            <a:xfrm>
              <a:off x="1824" y="1584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Oval 115"/>
            <p:cNvSpPr>
              <a:spLocks noChangeArrowheads="1"/>
            </p:cNvSpPr>
            <p:nvPr/>
          </p:nvSpPr>
          <p:spPr bwMode="auto">
            <a:xfrm>
              <a:off x="1824" y="1728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Oval 116"/>
            <p:cNvSpPr>
              <a:spLocks noChangeArrowheads="1"/>
            </p:cNvSpPr>
            <p:nvPr/>
          </p:nvSpPr>
          <p:spPr bwMode="auto">
            <a:xfrm>
              <a:off x="1824" y="1584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Oval 117"/>
            <p:cNvSpPr>
              <a:spLocks noChangeArrowheads="1"/>
            </p:cNvSpPr>
            <p:nvPr/>
          </p:nvSpPr>
          <p:spPr bwMode="auto">
            <a:xfrm>
              <a:off x="1824" y="168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Oval 118"/>
            <p:cNvSpPr>
              <a:spLocks noChangeArrowheads="1"/>
            </p:cNvSpPr>
            <p:nvPr/>
          </p:nvSpPr>
          <p:spPr bwMode="auto">
            <a:xfrm>
              <a:off x="1824" y="177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Oval 119"/>
            <p:cNvSpPr>
              <a:spLocks noChangeArrowheads="1"/>
            </p:cNvSpPr>
            <p:nvPr/>
          </p:nvSpPr>
          <p:spPr bwMode="auto">
            <a:xfrm>
              <a:off x="1824" y="168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Oval 120"/>
            <p:cNvSpPr>
              <a:spLocks noChangeArrowheads="1"/>
            </p:cNvSpPr>
            <p:nvPr/>
          </p:nvSpPr>
          <p:spPr bwMode="auto">
            <a:xfrm>
              <a:off x="1776" y="177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Oval 121"/>
            <p:cNvSpPr>
              <a:spLocks noChangeArrowheads="1"/>
            </p:cNvSpPr>
            <p:nvPr/>
          </p:nvSpPr>
          <p:spPr bwMode="auto">
            <a:xfrm>
              <a:off x="1776" y="153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Oval 122"/>
            <p:cNvSpPr>
              <a:spLocks noChangeArrowheads="1"/>
            </p:cNvSpPr>
            <p:nvPr/>
          </p:nvSpPr>
          <p:spPr bwMode="auto">
            <a:xfrm>
              <a:off x="1872" y="1584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Oval 123"/>
            <p:cNvSpPr>
              <a:spLocks noChangeArrowheads="1"/>
            </p:cNvSpPr>
            <p:nvPr/>
          </p:nvSpPr>
          <p:spPr bwMode="auto">
            <a:xfrm>
              <a:off x="1872" y="168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Oval 124"/>
            <p:cNvSpPr>
              <a:spLocks noChangeArrowheads="1"/>
            </p:cNvSpPr>
            <p:nvPr/>
          </p:nvSpPr>
          <p:spPr bwMode="auto">
            <a:xfrm>
              <a:off x="1824" y="153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Oval 125"/>
            <p:cNvSpPr>
              <a:spLocks noChangeArrowheads="1"/>
            </p:cNvSpPr>
            <p:nvPr/>
          </p:nvSpPr>
          <p:spPr bwMode="auto">
            <a:xfrm>
              <a:off x="1824" y="168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Oval 126"/>
            <p:cNvSpPr>
              <a:spLocks noChangeArrowheads="1"/>
            </p:cNvSpPr>
            <p:nvPr/>
          </p:nvSpPr>
          <p:spPr bwMode="auto">
            <a:xfrm>
              <a:off x="2592" y="105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Oval 127"/>
            <p:cNvSpPr>
              <a:spLocks noChangeArrowheads="1"/>
            </p:cNvSpPr>
            <p:nvPr/>
          </p:nvSpPr>
          <p:spPr bwMode="auto">
            <a:xfrm flipH="1">
              <a:off x="2544" y="96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Oval 128"/>
            <p:cNvSpPr>
              <a:spLocks noChangeArrowheads="1"/>
            </p:cNvSpPr>
            <p:nvPr/>
          </p:nvSpPr>
          <p:spPr bwMode="auto">
            <a:xfrm flipH="1">
              <a:off x="2496" y="96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Oval 129"/>
            <p:cNvSpPr>
              <a:spLocks noChangeArrowheads="1"/>
            </p:cNvSpPr>
            <p:nvPr/>
          </p:nvSpPr>
          <p:spPr bwMode="auto">
            <a:xfrm flipH="1">
              <a:off x="2496" y="96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Oval 130"/>
            <p:cNvSpPr>
              <a:spLocks noChangeArrowheads="1"/>
            </p:cNvSpPr>
            <p:nvPr/>
          </p:nvSpPr>
          <p:spPr bwMode="auto">
            <a:xfrm>
              <a:off x="2592" y="1008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Oval 131"/>
            <p:cNvSpPr>
              <a:spLocks noChangeArrowheads="1"/>
            </p:cNvSpPr>
            <p:nvPr/>
          </p:nvSpPr>
          <p:spPr bwMode="auto">
            <a:xfrm>
              <a:off x="2592" y="1008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Oval 132"/>
            <p:cNvSpPr>
              <a:spLocks noChangeArrowheads="1"/>
            </p:cNvSpPr>
            <p:nvPr/>
          </p:nvSpPr>
          <p:spPr bwMode="auto">
            <a:xfrm>
              <a:off x="2448" y="105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Oval 133"/>
            <p:cNvSpPr>
              <a:spLocks noChangeArrowheads="1"/>
            </p:cNvSpPr>
            <p:nvPr/>
          </p:nvSpPr>
          <p:spPr bwMode="auto">
            <a:xfrm>
              <a:off x="2592" y="1008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Oval 134"/>
            <p:cNvSpPr>
              <a:spLocks noChangeArrowheads="1"/>
            </p:cNvSpPr>
            <p:nvPr/>
          </p:nvSpPr>
          <p:spPr bwMode="auto">
            <a:xfrm>
              <a:off x="2544" y="105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Oval 135"/>
            <p:cNvSpPr>
              <a:spLocks noChangeArrowheads="1"/>
            </p:cNvSpPr>
            <p:nvPr/>
          </p:nvSpPr>
          <p:spPr bwMode="auto">
            <a:xfrm>
              <a:off x="2928" y="105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Oval 136"/>
            <p:cNvSpPr>
              <a:spLocks noChangeArrowheads="1"/>
            </p:cNvSpPr>
            <p:nvPr/>
          </p:nvSpPr>
          <p:spPr bwMode="auto">
            <a:xfrm>
              <a:off x="2496" y="1008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Oval 137"/>
            <p:cNvSpPr>
              <a:spLocks noChangeArrowheads="1"/>
            </p:cNvSpPr>
            <p:nvPr/>
          </p:nvSpPr>
          <p:spPr bwMode="auto">
            <a:xfrm>
              <a:off x="2592" y="105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Oval 138"/>
            <p:cNvSpPr>
              <a:spLocks noChangeArrowheads="1"/>
            </p:cNvSpPr>
            <p:nvPr/>
          </p:nvSpPr>
          <p:spPr bwMode="auto">
            <a:xfrm>
              <a:off x="2880" y="96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" name="Oval 139"/>
            <p:cNvSpPr>
              <a:spLocks noChangeArrowheads="1"/>
            </p:cNvSpPr>
            <p:nvPr/>
          </p:nvSpPr>
          <p:spPr bwMode="auto">
            <a:xfrm flipH="1">
              <a:off x="2784" y="96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" name="Oval 140"/>
            <p:cNvSpPr>
              <a:spLocks noChangeArrowheads="1"/>
            </p:cNvSpPr>
            <p:nvPr/>
          </p:nvSpPr>
          <p:spPr bwMode="auto">
            <a:xfrm flipH="1">
              <a:off x="2736" y="96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" name="Oval 141"/>
            <p:cNvSpPr>
              <a:spLocks noChangeArrowheads="1"/>
            </p:cNvSpPr>
            <p:nvPr/>
          </p:nvSpPr>
          <p:spPr bwMode="auto">
            <a:xfrm flipH="1">
              <a:off x="2736" y="96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Oval 142"/>
            <p:cNvSpPr>
              <a:spLocks noChangeArrowheads="1"/>
            </p:cNvSpPr>
            <p:nvPr/>
          </p:nvSpPr>
          <p:spPr bwMode="auto">
            <a:xfrm>
              <a:off x="2736" y="105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Oval 143"/>
            <p:cNvSpPr>
              <a:spLocks noChangeArrowheads="1"/>
            </p:cNvSpPr>
            <p:nvPr/>
          </p:nvSpPr>
          <p:spPr bwMode="auto">
            <a:xfrm>
              <a:off x="2784" y="105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Oval 144"/>
            <p:cNvSpPr>
              <a:spLocks noChangeArrowheads="1"/>
            </p:cNvSpPr>
            <p:nvPr/>
          </p:nvSpPr>
          <p:spPr bwMode="auto">
            <a:xfrm>
              <a:off x="2784" y="105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Oval 145"/>
            <p:cNvSpPr>
              <a:spLocks noChangeArrowheads="1"/>
            </p:cNvSpPr>
            <p:nvPr/>
          </p:nvSpPr>
          <p:spPr bwMode="auto">
            <a:xfrm>
              <a:off x="2784" y="105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9" name="Oval 146"/>
            <p:cNvSpPr>
              <a:spLocks noChangeArrowheads="1"/>
            </p:cNvSpPr>
            <p:nvPr/>
          </p:nvSpPr>
          <p:spPr bwMode="auto">
            <a:xfrm flipH="1">
              <a:off x="2736" y="96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0" name="Oval 147"/>
            <p:cNvSpPr>
              <a:spLocks noChangeArrowheads="1"/>
            </p:cNvSpPr>
            <p:nvPr/>
          </p:nvSpPr>
          <p:spPr bwMode="auto">
            <a:xfrm flipH="1">
              <a:off x="2688" y="96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1" name="Oval 148"/>
            <p:cNvSpPr>
              <a:spLocks noChangeArrowheads="1"/>
            </p:cNvSpPr>
            <p:nvPr/>
          </p:nvSpPr>
          <p:spPr bwMode="auto">
            <a:xfrm flipH="1">
              <a:off x="2688" y="96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Oval 149"/>
            <p:cNvSpPr>
              <a:spLocks noChangeArrowheads="1"/>
            </p:cNvSpPr>
            <p:nvPr/>
          </p:nvSpPr>
          <p:spPr bwMode="auto">
            <a:xfrm>
              <a:off x="2640" y="1008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Oval 150"/>
            <p:cNvSpPr>
              <a:spLocks noChangeArrowheads="1"/>
            </p:cNvSpPr>
            <p:nvPr/>
          </p:nvSpPr>
          <p:spPr bwMode="auto">
            <a:xfrm>
              <a:off x="2448" y="1008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Oval 151"/>
            <p:cNvSpPr>
              <a:spLocks noChangeArrowheads="1"/>
            </p:cNvSpPr>
            <p:nvPr/>
          </p:nvSpPr>
          <p:spPr bwMode="auto">
            <a:xfrm>
              <a:off x="2688" y="105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Oval 152"/>
            <p:cNvSpPr>
              <a:spLocks noChangeArrowheads="1"/>
            </p:cNvSpPr>
            <p:nvPr/>
          </p:nvSpPr>
          <p:spPr bwMode="auto">
            <a:xfrm>
              <a:off x="2400" y="96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Oval 153"/>
            <p:cNvSpPr>
              <a:spLocks noChangeArrowheads="1"/>
            </p:cNvSpPr>
            <p:nvPr/>
          </p:nvSpPr>
          <p:spPr bwMode="auto">
            <a:xfrm>
              <a:off x="2736" y="105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" name="Oval 154"/>
            <p:cNvSpPr>
              <a:spLocks noChangeArrowheads="1"/>
            </p:cNvSpPr>
            <p:nvPr/>
          </p:nvSpPr>
          <p:spPr bwMode="auto">
            <a:xfrm>
              <a:off x="2736" y="105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8" name="Oval 155"/>
            <p:cNvSpPr>
              <a:spLocks noChangeArrowheads="1"/>
            </p:cNvSpPr>
            <p:nvPr/>
          </p:nvSpPr>
          <p:spPr bwMode="auto">
            <a:xfrm>
              <a:off x="2736" y="1008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9" name="Oval 156"/>
            <p:cNvSpPr>
              <a:spLocks noChangeArrowheads="1"/>
            </p:cNvSpPr>
            <p:nvPr/>
          </p:nvSpPr>
          <p:spPr bwMode="auto">
            <a:xfrm>
              <a:off x="2784" y="105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Oval 157"/>
            <p:cNvSpPr>
              <a:spLocks noChangeArrowheads="1"/>
            </p:cNvSpPr>
            <p:nvPr/>
          </p:nvSpPr>
          <p:spPr bwMode="auto">
            <a:xfrm>
              <a:off x="3024" y="105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Oval 158"/>
            <p:cNvSpPr>
              <a:spLocks noChangeArrowheads="1"/>
            </p:cNvSpPr>
            <p:nvPr/>
          </p:nvSpPr>
          <p:spPr bwMode="auto">
            <a:xfrm flipH="1">
              <a:off x="2976" y="96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Oval 159"/>
            <p:cNvSpPr>
              <a:spLocks noChangeArrowheads="1"/>
            </p:cNvSpPr>
            <p:nvPr/>
          </p:nvSpPr>
          <p:spPr bwMode="auto">
            <a:xfrm flipH="1">
              <a:off x="2928" y="96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" name="Oval 160"/>
            <p:cNvSpPr>
              <a:spLocks noChangeArrowheads="1"/>
            </p:cNvSpPr>
            <p:nvPr/>
          </p:nvSpPr>
          <p:spPr bwMode="auto">
            <a:xfrm flipH="1">
              <a:off x="2928" y="96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4" name="Oval 161"/>
            <p:cNvSpPr>
              <a:spLocks noChangeArrowheads="1"/>
            </p:cNvSpPr>
            <p:nvPr/>
          </p:nvSpPr>
          <p:spPr bwMode="auto">
            <a:xfrm>
              <a:off x="2880" y="1008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5" name="Oval 162"/>
            <p:cNvSpPr>
              <a:spLocks noChangeArrowheads="1"/>
            </p:cNvSpPr>
            <p:nvPr/>
          </p:nvSpPr>
          <p:spPr bwMode="auto">
            <a:xfrm>
              <a:off x="2976" y="105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Oval 163"/>
            <p:cNvSpPr>
              <a:spLocks noChangeArrowheads="1"/>
            </p:cNvSpPr>
            <p:nvPr/>
          </p:nvSpPr>
          <p:spPr bwMode="auto">
            <a:xfrm>
              <a:off x="2832" y="105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Oval 164"/>
            <p:cNvSpPr>
              <a:spLocks noChangeArrowheads="1"/>
            </p:cNvSpPr>
            <p:nvPr/>
          </p:nvSpPr>
          <p:spPr bwMode="auto">
            <a:xfrm>
              <a:off x="2160" y="96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Oval 165"/>
            <p:cNvSpPr>
              <a:spLocks noChangeArrowheads="1"/>
            </p:cNvSpPr>
            <p:nvPr/>
          </p:nvSpPr>
          <p:spPr bwMode="auto">
            <a:xfrm>
              <a:off x="2256" y="105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Oval 166"/>
            <p:cNvSpPr>
              <a:spLocks noChangeArrowheads="1"/>
            </p:cNvSpPr>
            <p:nvPr/>
          </p:nvSpPr>
          <p:spPr bwMode="auto">
            <a:xfrm>
              <a:off x="2208" y="1008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" name="Oval 167"/>
            <p:cNvSpPr>
              <a:spLocks noChangeArrowheads="1"/>
            </p:cNvSpPr>
            <p:nvPr/>
          </p:nvSpPr>
          <p:spPr bwMode="auto">
            <a:xfrm>
              <a:off x="624" y="192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" name="Oval 168"/>
            <p:cNvSpPr>
              <a:spLocks noChangeArrowheads="1"/>
            </p:cNvSpPr>
            <p:nvPr/>
          </p:nvSpPr>
          <p:spPr bwMode="auto">
            <a:xfrm>
              <a:off x="960" y="1056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" name="Oval 169"/>
            <p:cNvSpPr>
              <a:spLocks noChangeArrowheads="1"/>
            </p:cNvSpPr>
            <p:nvPr/>
          </p:nvSpPr>
          <p:spPr bwMode="auto">
            <a:xfrm>
              <a:off x="624" y="1200"/>
              <a:ext cx="48" cy="48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3" name="Text Box 172"/>
          <p:cNvSpPr txBox="1">
            <a:spLocks noChangeArrowheads="1"/>
          </p:cNvSpPr>
          <p:nvPr/>
        </p:nvSpPr>
        <p:spPr bwMode="auto">
          <a:xfrm>
            <a:off x="3429000" y="5943600"/>
            <a:ext cx="404812" cy="457200"/>
          </a:xfrm>
          <a:prstGeom prst="rect">
            <a:avLst/>
          </a:prstGeom>
          <a:noFill/>
          <a:ln w="19050" cap="rnd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U</a:t>
            </a:r>
          </a:p>
        </p:txBody>
      </p:sp>
      <p:sp>
        <p:nvSpPr>
          <p:cNvPr id="314" name="Text Box 173"/>
          <p:cNvSpPr txBox="1">
            <a:spLocks noChangeArrowheads="1"/>
          </p:cNvSpPr>
          <p:nvPr/>
        </p:nvSpPr>
        <p:spPr bwMode="auto">
          <a:xfrm>
            <a:off x="3657600" y="5029200"/>
            <a:ext cx="365125" cy="457200"/>
          </a:xfrm>
          <a:prstGeom prst="rect">
            <a:avLst/>
          </a:prstGeom>
          <a:noFill/>
          <a:ln w="19050" cap="rnd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sym typeface="Symbol" pitchFamily="18" charset="2"/>
              </a:rPr>
              <a:t></a:t>
            </a:r>
          </a:p>
        </p:txBody>
      </p:sp>
      <p:sp>
        <p:nvSpPr>
          <p:cNvPr id="315" name="Text Box 174"/>
          <p:cNvSpPr txBox="1">
            <a:spLocks noChangeArrowheads="1"/>
          </p:cNvSpPr>
          <p:nvPr/>
        </p:nvSpPr>
        <p:spPr bwMode="auto">
          <a:xfrm>
            <a:off x="5029200" y="4724400"/>
            <a:ext cx="539750" cy="457200"/>
          </a:xfrm>
          <a:prstGeom prst="rect">
            <a:avLst/>
          </a:prstGeom>
          <a:noFill/>
          <a:ln w="19050" cap="rnd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V</a:t>
            </a:r>
            <a:r>
              <a:rPr lang="en-US" baseline="30000" dirty="0">
                <a:latin typeface="Times New Roman" pitchFamily="18" charset="0"/>
              </a:rPr>
              <a:t>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43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5355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78740" y="2727898"/>
            <a:ext cx="201336" cy="201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8" name="object 8"/>
          <p:cNvSpPr/>
          <p:nvPr/>
        </p:nvSpPr>
        <p:spPr>
          <a:xfrm>
            <a:off x="8961873" y="1740671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9" name="object 9"/>
          <p:cNvSpPr/>
          <p:nvPr/>
        </p:nvSpPr>
        <p:spPr>
          <a:xfrm>
            <a:off x="8961873" y="1715504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10" name="object 10"/>
          <p:cNvSpPr/>
          <p:nvPr/>
        </p:nvSpPr>
        <p:spPr>
          <a:xfrm>
            <a:off x="8961873" y="1690337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11" name="object 11"/>
          <p:cNvSpPr txBox="1">
            <a:spLocks noGrp="1"/>
          </p:cNvSpPr>
          <p:nvPr>
            <p:ph type="ctrTitle" idx="4294967295"/>
          </p:nvPr>
        </p:nvSpPr>
        <p:spPr>
          <a:xfrm>
            <a:off x="685800" y="1765838"/>
            <a:ext cx="6832833" cy="795427"/>
          </a:xfrm>
          <a:prstGeom prst="rect">
            <a:avLst/>
          </a:prstGeom>
        </p:spPr>
        <p:txBody>
          <a:bodyPr vert="horz" wrap="square" lIns="0" tIns="5033" rIns="0" bIns="0" rtlCol="0" anchor="b" anchorCtr="0">
            <a:spAutoFit/>
          </a:bodyPr>
          <a:lstStyle/>
          <a:p>
            <a:pPr marL="2524309" marR="10067" indent="-2500400">
              <a:lnSpc>
                <a:spcPct val="106700"/>
              </a:lnSpc>
              <a:spcBef>
                <a:spcPts val="40"/>
              </a:spcBef>
            </a:pPr>
            <a:r>
              <a:rPr spc="69" dirty="0"/>
              <a:t>t-SNE </a:t>
            </a:r>
            <a:r>
              <a:rPr spc="-20" dirty="0"/>
              <a:t>(t </a:t>
            </a:r>
            <a:r>
              <a:rPr spc="-129" dirty="0"/>
              <a:t>distributed </a:t>
            </a:r>
            <a:r>
              <a:rPr spc="-69" dirty="0"/>
              <a:t>Stochastic </a:t>
            </a:r>
            <a:r>
              <a:rPr spc="-79" dirty="0"/>
              <a:t>Neighborhood  </a:t>
            </a:r>
            <a:r>
              <a:rPr spc="-69" dirty="0"/>
              <a:t>Embedding)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2390951"/>
      </p:ext>
    </p:extLst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61216" y="2127163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250824" y="1746395"/>
            <a:ext cx="6716437" cy="761535"/>
          </a:xfrm>
          <a:prstGeom prst="rect">
            <a:avLst/>
          </a:prstGeom>
        </p:spPr>
        <p:txBody>
          <a:bodyPr vert="horz" wrap="square" lIns="0" tIns="22650" rIns="0" bIns="0" rtlCol="0" anchor="b" anchorCtr="0">
            <a:spAutoFit/>
          </a:bodyPr>
          <a:lstStyle/>
          <a:p>
            <a:pPr marL="25168">
              <a:spcBef>
                <a:spcPts val="178"/>
              </a:spcBef>
            </a:pPr>
            <a:r>
              <a:rPr spc="-59" dirty="0"/>
              <a:t>t-SNE </a:t>
            </a:r>
            <a:r>
              <a:rPr spc="-119" dirty="0"/>
              <a:t>is </a:t>
            </a:r>
            <a:r>
              <a:rPr spc="-178" dirty="0"/>
              <a:t>a </a:t>
            </a:r>
            <a:r>
              <a:rPr spc="-109" dirty="0"/>
              <a:t>dimension </a:t>
            </a:r>
            <a:r>
              <a:rPr spc="-30" dirty="0"/>
              <a:t>reduction/data </a:t>
            </a:r>
            <a:r>
              <a:rPr spc="-69" dirty="0"/>
              <a:t>visualization</a:t>
            </a:r>
            <a:r>
              <a:rPr spc="-357" dirty="0"/>
              <a:t> </a:t>
            </a:r>
            <a:r>
              <a:rPr spc="-79" dirty="0"/>
              <a:t>method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45</a:t>
            </a:fld>
            <a:endParaRPr lang="de-DE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sp>
        <p:nvSpPr>
          <p:cNvPr id="8" name="object 3"/>
          <p:cNvSpPr txBox="1"/>
          <p:nvPr/>
        </p:nvSpPr>
        <p:spPr>
          <a:xfrm>
            <a:off x="254788" y="326766"/>
            <a:ext cx="2813668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-129" dirty="0">
                <a:latin typeface="Trebuchet MS"/>
                <a:cs typeface="Trebuchet MS"/>
              </a:rPr>
              <a:t>Overview</a:t>
            </a:r>
            <a:r>
              <a:rPr sz="2774" spc="-1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74" spc="-139" dirty="0">
                <a:latin typeface="Trebuchet MS"/>
                <a:cs typeface="Trebuchet MS"/>
              </a:rPr>
              <a:t>of</a:t>
            </a:r>
            <a:r>
              <a:rPr sz="2774" spc="188" dirty="0">
                <a:latin typeface="Trebuchet MS"/>
                <a:cs typeface="Trebuchet MS"/>
              </a:rPr>
              <a:t> </a:t>
            </a:r>
            <a:r>
              <a:rPr sz="2774" spc="69" dirty="0">
                <a:latin typeface="Trebuchet MS"/>
                <a:cs typeface="Trebuchet MS"/>
              </a:rPr>
              <a:t>t-SNE</a:t>
            </a:r>
            <a:endParaRPr sz="2774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39389273"/>
      </p:ext>
    </p:extLst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61216" y="2127163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4" name="object 4"/>
          <p:cNvSpPr/>
          <p:nvPr/>
        </p:nvSpPr>
        <p:spPr>
          <a:xfrm>
            <a:off x="561216" y="2543375"/>
            <a:ext cx="129332" cy="129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5" name="object 5"/>
          <p:cNvSpPr txBox="1"/>
          <p:nvPr/>
        </p:nvSpPr>
        <p:spPr>
          <a:xfrm>
            <a:off x="527543" y="1839536"/>
            <a:ext cx="7487174" cy="864104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25168" marR="10067">
              <a:lnSpc>
                <a:spcPct val="125299"/>
              </a:lnSpc>
              <a:spcBef>
                <a:spcPts val="198"/>
              </a:spcBef>
            </a:pPr>
            <a:r>
              <a:rPr sz="2180" spc="-59" dirty="0">
                <a:latin typeface="Arial"/>
                <a:cs typeface="Arial"/>
              </a:rPr>
              <a:t>t-SNE </a:t>
            </a:r>
            <a:r>
              <a:rPr sz="2180" spc="-119" dirty="0">
                <a:latin typeface="Arial"/>
                <a:cs typeface="Arial"/>
              </a:rPr>
              <a:t>is </a:t>
            </a:r>
            <a:r>
              <a:rPr sz="2180" spc="-178" dirty="0">
                <a:latin typeface="Arial"/>
                <a:cs typeface="Arial"/>
              </a:rPr>
              <a:t>a </a:t>
            </a:r>
            <a:r>
              <a:rPr sz="2180" spc="-109" dirty="0">
                <a:latin typeface="Arial"/>
                <a:cs typeface="Arial"/>
              </a:rPr>
              <a:t>dimension </a:t>
            </a:r>
            <a:r>
              <a:rPr sz="2180" spc="-30" dirty="0">
                <a:latin typeface="Arial"/>
                <a:cs typeface="Arial"/>
              </a:rPr>
              <a:t>reduction/data </a:t>
            </a:r>
            <a:r>
              <a:rPr sz="2180" spc="-69" dirty="0">
                <a:latin typeface="Arial"/>
                <a:cs typeface="Arial"/>
              </a:rPr>
              <a:t>visualization </a:t>
            </a:r>
            <a:r>
              <a:rPr sz="2180" spc="-79" dirty="0">
                <a:latin typeface="Arial"/>
                <a:cs typeface="Arial"/>
              </a:rPr>
              <a:t>method  </a:t>
            </a:r>
            <a:r>
              <a:rPr sz="2180" spc="-129" dirty="0">
                <a:latin typeface="Arial"/>
                <a:cs typeface="Arial"/>
              </a:rPr>
              <a:t>Proposed by </a:t>
            </a:r>
            <a:r>
              <a:rPr sz="2180" spc="-139" dirty="0">
                <a:latin typeface="Arial"/>
                <a:cs typeface="Arial"/>
              </a:rPr>
              <a:t>Laurens </a:t>
            </a:r>
            <a:r>
              <a:rPr sz="2180" spc="-129" dirty="0">
                <a:latin typeface="Arial"/>
                <a:cs typeface="Arial"/>
              </a:rPr>
              <a:t>van </a:t>
            </a:r>
            <a:r>
              <a:rPr sz="2180" spc="-119" dirty="0">
                <a:latin typeface="Arial"/>
                <a:cs typeface="Arial"/>
              </a:rPr>
              <a:t>der </a:t>
            </a:r>
            <a:r>
              <a:rPr sz="2180" spc="-79" dirty="0">
                <a:latin typeface="Arial"/>
                <a:cs typeface="Arial"/>
              </a:rPr>
              <a:t>Maaten </a:t>
            </a:r>
            <a:r>
              <a:rPr sz="2180" spc="178" dirty="0">
                <a:latin typeface="Arial"/>
                <a:cs typeface="Arial"/>
              </a:rPr>
              <a:t>&amp; </a:t>
            </a:r>
            <a:r>
              <a:rPr sz="2180" spc="-129" dirty="0">
                <a:latin typeface="Arial"/>
                <a:cs typeface="Arial"/>
              </a:rPr>
              <a:t>Geoffrey</a:t>
            </a:r>
            <a:r>
              <a:rPr sz="2180" spc="-109" dirty="0">
                <a:latin typeface="Arial"/>
                <a:cs typeface="Arial"/>
              </a:rPr>
              <a:t> </a:t>
            </a:r>
            <a:r>
              <a:rPr sz="2180" spc="-30" dirty="0">
                <a:latin typeface="Arial"/>
                <a:cs typeface="Arial"/>
              </a:rPr>
              <a:t>Hinton </a:t>
            </a:r>
            <a:r>
              <a:rPr sz="2180" spc="-40" dirty="0">
                <a:latin typeface="Arial"/>
                <a:cs typeface="Arial"/>
              </a:rPr>
              <a:t>in </a:t>
            </a:r>
            <a:r>
              <a:rPr sz="2180" spc="-139" dirty="0">
                <a:latin typeface="Arial"/>
                <a:cs typeface="Arial"/>
              </a:rPr>
              <a:t>2008</a:t>
            </a:r>
            <a:endParaRPr sz="2180" dirty="0">
              <a:latin typeface="Arial"/>
              <a:cs typeface="Arial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46</a:t>
            </a:fld>
            <a:endParaRPr lang="de-DE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sp>
        <p:nvSpPr>
          <p:cNvPr id="9" name="object 3"/>
          <p:cNvSpPr txBox="1"/>
          <p:nvPr/>
        </p:nvSpPr>
        <p:spPr>
          <a:xfrm>
            <a:off x="254788" y="326766"/>
            <a:ext cx="2813668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-129" dirty="0">
                <a:latin typeface="Trebuchet MS"/>
                <a:cs typeface="Trebuchet MS"/>
              </a:rPr>
              <a:t>Overview</a:t>
            </a:r>
            <a:r>
              <a:rPr sz="2774" spc="-1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74" spc="-139" dirty="0">
                <a:latin typeface="Trebuchet MS"/>
                <a:cs typeface="Trebuchet MS"/>
              </a:rPr>
              <a:t>of</a:t>
            </a:r>
            <a:r>
              <a:rPr sz="2774" spc="188" dirty="0">
                <a:latin typeface="Trebuchet MS"/>
                <a:cs typeface="Trebuchet MS"/>
              </a:rPr>
              <a:t> </a:t>
            </a:r>
            <a:r>
              <a:rPr sz="2774" spc="69" dirty="0">
                <a:latin typeface="Trebuchet MS"/>
                <a:cs typeface="Trebuchet MS"/>
              </a:rPr>
              <a:t>t-SNE</a:t>
            </a:r>
            <a:endParaRPr sz="2774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22150070"/>
      </p:ext>
    </p:extLst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4788" y="326766"/>
            <a:ext cx="2813668" cy="461219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774" spc="-129" dirty="0">
                <a:latin typeface="Trebuchet MS"/>
                <a:cs typeface="Trebuchet MS"/>
              </a:rPr>
              <a:t>Overview</a:t>
            </a:r>
            <a:r>
              <a:rPr sz="2774" spc="-1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74" spc="-139" dirty="0">
                <a:latin typeface="Trebuchet MS"/>
                <a:cs typeface="Trebuchet MS"/>
              </a:rPr>
              <a:t>of</a:t>
            </a:r>
            <a:r>
              <a:rPr sz="2774" spc="188" dirty="0">
                <a:latin typeface="Trebuchet MS"/>
                <a:cs typeface="Trebuchet MS"/>
              </a:rPr>
              <a:t> </a:t>
            </a:r>
            <a:r>
              <a:rPr sz="2774" spc="69" dirty="0">
                <a:latin typeface="Trebuchet MS"/>
                <a:cs typeface="Trebuchet MS"/>
              </a:rPr>
              <a:t>t-SNE</a:t>
            </a:r>
            <a:endParaRPr sz="2774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1216" y="2127163"/>
            <a:ext cx="129332" cy="12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5" name="object 5"/>
          <p:cNvSpPr/>
          <p:nvPr/>
        </p:nvSpPr>
        <p:spPr>
          <a:xfrm>
            <a:off x="561216" y="2543375"/>
            <a:ext cx="129332" cy="129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6" name="object 6"/>
          <p:cNvSpPr/>
          <p:nvPr/>
        </p:nvSpPr>
        <p:spPr>
          <a:xfrm>
            <a:off x="561216" y="2959586"/>
            <a:ext cx="129332" cy="129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756"/>
          </a:p>
        </p:txBody>
      </p:sp>
      <p:sp>
        <p:nvSpPr>
          <p:cNvPr id="7" name="object 7"/>
          <p:cNvSpPr txBox="1"/>
          <p:nvPr/>
        </p:nvSpPr>
        <p:spPr>
          <a:xfrm>
            <a:off x="802665" y="1875087"/>
            <a:ext cx="7801761" cy="1632135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25168" marR="323404">
              <a:lnSpc>
                <a:spcPct val="125299"/>
              </a:lnSpc>
              <a:spcBef>
                <a:spcPts val="198"/>
              </a:spcBef>
            </a:pPr>
            <a:r>
              <a:rPr sz="2180" spc="-59" dirty="0">
                <a:latin typeface="Arial"/>
                <a:cs typeface="Arial"/>
              </a:rPr>
              <a:t>t-SNE </a:t>
            </a:r>
            <a:r>
              <a:rPr sz="2180" spc="-119" dirty="0">
                <a:latin typeface="Arial"/>
                <a:cs typeface="Arial"/>
              </a:rPr>
              <a:t>is </a:t>
            </a:r>
            <a:r>
              <a:rPr sz="2180" spc="-178" dirty="0">
                <a:latin typeface="Arial"/>
                <a:cs typeface="Arial"/>
              </a:rPr>
              <a:t>a </a:t>
            </a:r>
            <a:r>
              <a:rPr sz="2180" spc="-109" dirty="0">
                <a:latin typeface="Arial"/>
                <a:cs typeface="Arial"/>
              </a:rPr>
              <a:t>dimension </a:t>
            </a:r>
            <a:r>
              <a:rPr sz="2180" spc="-30" dirty="0">
                <a:latin typeface="Arial"/>
                <a:cs typeface="Arial"/>
              </a:rPr>
              <a:t>reduction/data </a:t>
            </a:r>
            <a:r>
              <a:rPr sz="2180" spc="-69" dirty="0">
                <a:latin typeface="Arial"/>
                <a:cs typeface="Arial"/>
              </a:rPr>
              <a:t>visualization </a:t>
            </a:r>
            <a:r>
              <a:rPr sz="2180" spc="-79" dirty="0">
                <a:latin typeface="Arial"/>
                <a:cs typeface="Arial"/>
              </a:rPr>
              <a:t>method  </a:t>
            </a:r>
            <a:r>
              <a:rPr sz="2180" spc="-129" dirty="0">
                <a:latin typeface="Arial"/>
                <a:cs typeface="Arial"/>
              </a:rPr>
              <a:t>Proposed by </a:t>
            </a:r>
            <a:r>
              <a:rPr sz="2180" spc="-139" dirty="0">
                <a:latin typeface="Arial"/>
                <a:cs typeface="Arial"/>
              </a:rPr>
              <a:t>Laurens </a:t>
            </a:r>
            <a:r>
              <a:rPr sz="2180" spc="-129" dirty="0">
                <a:latin typeface="Arial"/>
                <a:cs typeface="Arial"/>
              </a:rPr>
              <a:t>van </a:t>
            </a:r>
            <a:r>
              <a:rPr sz="2180" spc="-119" dirty="0">
                <a:latin typeface="Arial"/>
                <a:cs typeface="Arial"/>
              </a:rPr>
              <a:t>der </a:t>
            </a:r>
            <a:r>
              <a:rPr sz="2180" spc="-79" dirty="0">
                <a:latin typeface="Arial"/>
                <a:cs typeface="Arial"/>
              </a:rPr>
              <a:t>Maaten </a:t>
            </a:r>
            <a:r>
              <a:rPr sz="2180" spc="178" dirty="0">
                <a:latin typeface="Arial"/>
                <a:cs typeface="Arial"/>
              </a:rPr>
              <a:t>&amp; </a:t>
            </a:r>
            <a:r>
              <a:rPr sz="2180" spc="-129" dirty="0">
                <a:latin typeface="Arial"/>
                <a:cs typeface="Arial"/>
              </a:rPr>
              <a:t>Geoffrey</a:t>
            </a:r>
            <a:r>
              <a:rPr sz="2180" spc="-109" dirty="0">
                <a:latin typeface="Arial"/>
                <a:cs typeface="Arial"/>
              </a:rPr>
              <a:t> </a:t>
            </a:r>
            <a:r>
              <a:rPr sz="2180" spc="-30" dirty="0">
                <a:latin typeface="Arial"/>
                <a:cs typeface="Arial"/>
              </a:rPr>
              <a:t>Hinton </a:t>
            </a:r>
            <a:r>
              <a:rPr sz="2180" spc="-40" dirty="0">
                <a:latin typeface="Arial"/>
                <a:cs typeface="Arial"/>
              </a:rPr>
              <a:t>in </a:t>
            </a:r>
            <a:r>
              <a:rPr sz="2180" spc="-139" dirty="0">
                <a:latin typeface="Arial"/>
                <a:cs typeface="Arial"/>
              </a:rPr>
              <a:t>2008</a:t>
            </a:r>
            <a:endParaRPr sz="2180">
              <a:latin typeface="Arial"/>
              <a:cs typeface="Arial"/>
            </a:endParaRPr>
          </a:p>
          <a:p>
            <a:pPr marL="25168" marR="10067">
              <a:lnSpc>
                <a:spcPct val="102699"/>
              </a:lnSpc>
              <a:spcBef>
                <a:spcPts val="595"/>
              </a:spcBef>
            </a:pPr>
            <a:r>
              <a:rPr sz="2180" spc="-59" dirty="0">
                <a:latin typeface="Arial"/>
                <a:cs typeface="Arial"/>
              </a:rPr>
              <a:t>t-SNE </a:t>
            </a:r>
            <a:r>
              <a:rPr sz="2180" spc="-109" dirty="0">
                <a:latin typeface="Arial"/>
                <a:cs typeface="Arial"/>
              </a:rPr>
              <a:t>tends </a:t>
            </a:r>
            <a:r>
              <a:rPr sz="2180" spc="20" dirty="0">
                <a:latin typeface="Arial"/>
                <a:cs typeface="Arial"/>
              </a:rPr>
              <a:t>to </a:t>
            </a:r>
            <a:r>
              <a:rPr sz="2180" spc="-159" dirty="0">
                <a:latin typeface="Arial"/>
                <a:cs typeface="Arial"/>
              </a:rPr>
              <a:t>preserve </a:t>
            </a:r>
            <a:r>
              <a:rPr sz="2180" spc="-69" dirty="0">
                <a:latin typeface="Arial"/>
                <a:cs typeface="Arial"/>
              </a:rPr>
              <a:t>local </a:t>
            </a:r>
            <a:r>
              <a:rPr sz="2180" spc="-59" dirty="0">
                <a:latin typeface="Arial"/>
                <a:cs typeface="Arial"/>
              </a:rPr>
              <a:t>structure </a:t>
            </a:r>
            <a:r>
              <a:rPr sz="2180" dirty="0">
                <a:latin typeface="Arial"/>
                <a:cs typeface="Arial"/>
              </a:rPr>
              <a:t>at </a:t>
            </a:r>
            <a:r>
              <a:rPr sz="2180" spc="-69" dirty="0">
                <a:latin typeface="Arial"/>
                <a:cs typeface="Arial"/>
              </a:rPr>
              <a:t>the </a:t>
            </a:r>
            <a:r>
              <a:rPr sz="2180" spc="-198" dirty="0">
                <a:latin typeface="Arial"/>
                <a:cs typeface="Arial"/>
              </a:rPr>
              <a:t>same </a:t>
            </a:r>
            <a:r>
              <a:rPr sz="2180" spc="-40" dirty="0">
                <a:latin typeface="Arial"/>
                <a:cs typeface="Arial"/>
              </a:rPr>
              <a:t>time </a:t>
            </a:r>
            <a:r>
              <a:rPr sz="2180" spc="-129" dirty="0">
                <a:latin typeface="Arial"/>
                <a:cs typeface="Arial"/>
              </a:rPr>
              <a:t>preserving  </a:t>
            </a:r>
            <a:r>
              <a:rPr sz="2180" spc="-59" dirty="0">
                <a:latin typeface="Arial"/>
                <a:cs typeface="Arial"/>
              </a:rPr>
              <a:t>the </a:t>
            </a:r>
            <a:r>
              <a:rPr sz="2180" spc="-79" dirty="0">
                <a:latin typeface="Arial"/>
                <a:cs typeface="Arial"/>
              </a:rPr>
              <a:t>global </a:t>
            </a:r>
            <a:r>
              <a:rPr sz="2180" spc="-59" dirty="0">
                <a:latin typeface="Arial"/>
                <a:cs typeface="Arial"/>
              </a:rPr>
              <a:t>structure </a:t>
            </a:r>
            <a:r>
              <a:rPr sz="2180" spc="-226" dirty="0">
                <a:latin typeface="Arial"/>
                <a:cs typeface="Arial"/>
              </a:rPr>
              <a:t>as </a:t>
            </a:r>
            <a:r>
              <a:rPr sz="2180" spc="-109" dirty="0">
                <a:latin typeface="Arial"/>
                <a:cs typeface="Arial"/>
              </a:rPr>
              <a:t>much </a:t>
            </a:r>
            <a:r>
              <a:rPr sz="2180" spc="-226" dirty="0">
                <a:latin typeface="Arial"/>
                <a:cs typeface="Arial"/>
              </a:rPr>
              <a:t>as</a:t>
            </a:r>
            <a:r>
              <a:rPr sz="2180" spc="-69" dirty="0">
                <a:latin typeface="Arial"/>
                <a:cs typeface="Arial"/>
              </a:rPr>
              <a:t> </a:t>
            </a:r>
            <a:r>
              <a:rPr sz="2180" spc="-129" dirty="0">
                <a:latin typeface="Arial"/>
                <a:cs typeface="Arial"/>
              </a:rPr>
              <a:t>possible</a:t>
            </a:r>
            <a:endParaRPr sz="2180">
              <a:latin typeface="Arial"/>
              <a:cs typeface="Arial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5C22B-834F-4DDE-A9F2-E676C88B1D4D}" type="slidenum">
              <a:rPr lang="de-DE" smtClean="0"/>
              <a:pPr/>
              <a:t>47</a:t>
            </a:fld>
            <a:endParaRPr lang="de-DE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May 26, 2017</a:t>
            </a:r>
            <a:endParaRPr lang="de-D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60559"/>
      </p:ext>
    </p:extLst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77073" y="1016914"/>
            <a:ext cx="2413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Here’s a basic 2-D scatter plot. 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790335" y="3883254"/>
            <a:ext cx="32711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09189" y="998652"/>
            <a:ext cx="0" cy="288460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077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77073" y="1016914"/>
            <a:ext cx="24132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Here’s a basic 2-D scatter plot.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do a walk through of how t-SNE would transform this graph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790335" y="3883254"/>
            <a:ext cx="32711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09189" y="998652"/>
            <a:ext cx="0" cy="288460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817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7924" y="-182054"/>
            <a:ext cx="8991600" cy="987425"/>
          </a:xfrm>
        </p:spPr>
        <p:txBody>
          <a:bodyPr/>
          <a:lstStyle/>
          <a:p>
            <a:r>
              <a:rPr lang="en-US" dirty="0"/>
              <a:t>Reducing  Matrix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1268413"/>
                <a:ext cx="8640763" cy="5113337"/>
              </a:xfrm>
            </p:spPr>
            <p:txBody>
              <a:bodyPr/>
              <a:lstStyle/>
              <a:p>
                <a:r>
                  <a:rPr lang="en-US" dirty="0"/>
                  <a:t>Often, our data can be represented by 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-by-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</a:t>
                </a:r>
              </a:p>
              <a:p>
                <a:r>
                  <a:rPr lang="en-US" dirty="0"/>
                  <a:t>And this matrix can be closely approximated by the product of three matrices that share a small common dimension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1268413"/>
                <a:ext cx="8640763" cy="5113337"/>
              </a:xfrm>
              <a:blipFill>
                <a:blip r:embed="rId3"/>
                <a:stretch>
                  <a:fillRect l="-1694" t="-15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8118C71F-28EB-5748-8DB9-DAA0071D9B68}"/>
              </a:ext>
            </a:extLst>
          </p:cNvPr>
          <p:cNvSpPr/>
          <p:nvPr/>
        </p:nvSpPr>
        <p:spPr>
          <a:xfrm>
            <a:off x="1676400" y="4419600"/>
            <a:ext cx="1160542" cy="1752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cmpd="sng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C3772F-37C7-E540-8FBD-83E03F180E40}"/>
              </a:ext>
            </a:extLst>
          </p:cNvPr>
          <p:cNvSpPr/>
          <p:nvPr/>
        </p:nvSpPr>
        <p:spPr>
          <a:xfrm>
            <a:off x="3972924" y="4419600"/>
            <a:ext cx="464217" cy="1752600"/>
          </a:xfrm>
          <a:prstGeom prst="rect">
            <a:avLst/>
          </a:prstGeom>
          <a:ln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1298CE-8B3A-5D4F-AD6B-85A8F109A009}"/>
              </a:ext>
            </a:extLst>
          </p:cNvPr>
          <p:cNvSpPr txBox="1"/>
          <p:nvPr/>
        </p:nvSpPr>
        <p:spPr>
          <a:xfrm>
            <a:off x="1161469" y="5052034"/>
            <a:ext cx="334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D1D6A5-3D8B-3942-AB51-1A0054D1A7E3}"/>
              </a:ext>
            </a:extLst>
          </p:cNvPr>
          <p:cNvSpPr txBox="1"/>
          <p:nvPr/>
        </p:nvSpPr>
        <p:spPr>
          <a:xfrm>
            <a:off x="4027565" y="4000731"/>
            <a:ext cx="218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2F1626-6CDD-5B4A-BD6F-1AA73321D2A5}"/>
              </a:ext>
            </a:extLst>
          </p:cNvPr>
          <p:cNvSpPr txBox="1"/>
          <p:nvPr/>
        </p:nvSpPr>
        <p:spPr>
          <a:xfrm>
            <a:off x="1937822" y="4005196"/>
            <a:ext cx="263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FE2FA9-5F63-7F4D-AC34-191FCAA8190A}"/>
              </a:ext>
            </a:extLst>
          </p:cNvPr>
          <p:cNvGrpSpPr/>
          <p:nvPr/>
        </p:nvGrpSpPr>
        <p:grpSpPr>
          <a:xfrm>
            <a:off x="7082050" y="3916725"/>
            <a:ext cx="1442499" cy="919296"/>
            <a:chOff x="5027066" y="1664026"/>
            <a:chExt cx="1894260" cy="107917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85B561A-CF34-4B4E-94CC-A6447EEB0277}"/>
                </a:ext>
              </a:extLst>
            </p:cNvPr>
            <p:cNvSpPr/>
            <p:nvPr/>
          </p:nvSpPr>
          <p:spPr>
            <a:xfrm>
              <a:off x="5027066" y="2136266"/>
              <a:ext cx="1524000" cy="606934"/>
            </a:xfrm>
            <a:prstGeom prst="rect">
              <a:avLst/>
            </a:prstGeom>
            <a:ln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  <a:r>
                <a:rPr lang="en-US" sz="2400" baseline="30000" dirty="0">
                  <a:solidFill>
                    <a:schemeClr val="tx1"/>
                  </a:solidFill>
                </a:rPr>
                <a:t>T</a:t>
              </a:r>
              <a:endParaRPr lang="en-US" baseline="30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D745C7-6278-604D-A252-C54A83BCEE7A}"/>
                </a:ext>
              </a:extLst>
            </p:cNvPr>
            <p:cNvSpPr txBox="1"/>
            <p:nvPr/>
          </p:nvSpPr>
          <p:spPr>
            <a:xfrm>
              <a:off x="5615781" y="1664026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49171F-D4A2-1345-B3C4-1D42577EF740}"/>
                </a:ext>
              </a:extLst>
            </p:cNvPr>
            <p:cNvSpPr txBox="1"/>
            <p:nvPr/>
          </p:nvSpPr>
          <p:spPr>
            <a:xfrm>
              <a:off x="6634068" y="2200740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F33581F-5BEF-8F43-8B16-E4F4D7D90F62}"/>
              </a:ext>
            </a:extLst>
          </p:cNvPr>
          <p:cNvSpPr txBox="1"/>
          <p:nvPr/>
        </p:nvSpPr>
        <p:spPr>
          <a:xfrm>
            <a:off x="3184514" y="4946738"/>
            <a:ext cx="379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~~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0F2B9E-CED9-724F-9081-942B804B5B4D}"/>
              </a:ext>
            </a:extLst>
          </p:cNvPr>
          <p:cNvSpPr txBox="1"/>
          <p:nvPr/>
        </p:nvSpPr>
        <p:spPr>
          <a:xfrm>
            <a:off x="4673724" y="4392895"/>
            <a:ext cx="268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Symbol"/>
              </a:rPr>
              <a:t>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00462D-5034-7C46-BF6A-C93EFCFD39B3}"/>
              </a:ext>
            </a:extLst>
          </p:cNvPr>
          <p:cNvSpPr txBox="1"/>
          <p:nvPr/>
        </p:nvSpPr>
        <p:spPr>
          <a:xfrm>
            <a:off x="6079891" y="4392895"/>
            <a:ext cx="268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Symbol"/>
              </a:rPr>
              <a:t>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08EA0F-A7DB-2A4E-956A-5BDB734A2049}"/>
              </a:ext>
            </a:extLst>
          </p:cNvPr>
          <p:cNvSpPr/>
          <p:nvPr/>
        </p:nvSpPr>
        <p:spPr>
          <a:xfrm>
            <a:off x="5326982" y="4419600"/>
            <a:ext cx="464217" cy="511683"/>
          </a:xfrm>
          <a:prstGeom prst="rect">
            <a:avLst/>
          </a:prstGeom>
          <a:ln cmpd="sng"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sym typeface="Symbol"/>
              </a:rPr>
              <a:t>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9C0EFF-6A3A-524F-B6EA-B7BE8E70B840}"/>
              </a:ext>
            </a:extLst>
          </p:cNvPr>
          <p:cNvSpPr txBox="1"/>
          <p:nvPr/>
        </p:nvSpPr>
        <p:spPr>
          <a:xfrm>
            <a:off x="5411279" y="4000731"/>
            <a:ext cx="218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41886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2790335" y="3883254"/>
            <a:ext cx="32711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09189" y="998652"/>
            <a:ext cx="0" cy="288460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77071" y="4349288"/>
            <a:ext cx="2177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mr-IN" dirty="0"/>
              <a:t>…</a:t>
            </a:r>
            <a:r>
              <a:rPr lang="en-US" dirty="0"/>
              <a:t>into a flat, 1-D plot on a number line.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271860" y="5052181"/>
            <a:ext cx="4619134" cy="226243"/>
            <a:chOff x="763571" y="2460396"/>
            <a:chExt cx="4619134" cy="226243"/>
          </a:xfrm>
        </p:grpSpPr>
        <p:sp>
          <p:nvSpPr>
            <p:cNvPr id="20" name="Oval 19"/>
            <p:cNvSpPr/>
            <p:nvPr/>
          </p:nvSpPr>
          <p:spPr>
            <a:xfrm>
              <a:off x="3403075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101418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875175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3176832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402318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4703975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4628561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930218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 flipH="1">
              <a:off x="763571" y="2686639"/>
              <a:ext cx="4619134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2988301" y="505218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289958" y="505218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214544" y="505218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516201" y="505218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77073" y="1016914"/>
            <a:ext cx="24132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Here’s a basic 2-D scatter plot.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do a walk through of how t-SNE would transform this graph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420412" y="2045030"/>
            <a:ext cx="716438" cy="278090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194929" y="3212708"/>
            <a:ext cx="490195" cy="161322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3129702" y="1649104"/>
            <a:ext cx="480764" cy="3176833"/>
          </a:xfrm>
          <a:custGeom>
            <a:avLst/>
            <a:gdLst>
              <a:gd name="connsiteX0" fmla="*/ 1127659 w 1127659"/>
              <a:gd name="connsiteY0" fmla="*/ 0 h 1791092"/>
              <a:gd name="connsiteX1" fmla="*/ 90711 w 1127659"/>
              <a:gd name="connsiteY1" fmla="*/ 414779 h 1791092"/>
              <a:gd name="connsiteX2" fmla="*/ 53003 w 1127659"/>
              <a:gd name="connsiteY2" fmla="*/ 1791092 h 179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7659" h="1791092">
                <a:moveTo>
                  <a:pt x="1127659" y="0"/>
                </a:moveTo>
                <a:cubicBezTo>
                  <a:pt x="698739" y="58132"/>
                  <a:pt x="269820" y="116264"/>
                  <a:pt x="90711" y="414779"/>
                </a:cubicBezTo>
                <a:cubicBezTo>
                  <a:pt x="-88398" y="713294"/>
                  <a:pt x="53003" y="1791092"/>
                  <a:pt x="53003" y="1791092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19304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809192" y="1102350"/>
            <a:ext cx="226243" cy="2121031"/>
            <a:chOff x="2413262" y="245097"/>
            <a:chExt cx="226243" cy="2121031"/>
          </a:xfrm>
        </p:grpSpPr>
        <p:sp>
          <p:nvSpPr>
            <p:cNvPr id="15" name="Oval 14"/>
            <p:cNvSpPr/>
            <p:nvPr/>
          </p:nvSpPr>
          <p:spPr>
            <a:xfrm>
              <a:off x="2413262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413262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2413262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413262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413262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413262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413262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41326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413262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413262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413262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413262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Oval 18"/>
          <p:cNvSpPr/>
          <p:nvPr/>
        </p:nvSpPr>
        <p:spPr>
          <a:xfrm>
            <a:off x="3751871" y="126260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053528" y="1102350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978114" y="1488849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279771" y="1328593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553908" y="2770895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855565" y="2610639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780151" y="2997138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081808" y="283688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081051" y="142286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382708" y="1262606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307294" y="1649105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608951" y="1488849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2790335" y="3883254"/>
            <a:ext cx="32711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809189" y="998652"/>
            <a:ext cx="0" cy="288460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322194" y="1715089"/>
            <a:ext cx="75885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3115557" y="1606683"/>
            <a:ext cx="49490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5400000">
            <a:off x="3299380" y="2675384"/>
            <a:ext cx="0" cy="36764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656000" y="4151918"/>
            <a:ext cx="3700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If we just projected the data onto one of the axes, we’d just get a big mess that doesn’t preserve the original clustering.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1565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809192" y="1102350"/>
            <a:ext cx="226243" cy="2121031"/>
            <a:chOff x="2413262" y="245097"/>
            <a:chExt cx="226243" cy="2121031"/>
          </a:xfrm>
        </p:grpSpPr>
        <p:sp>
          <p:nvSpPr>
            <p:cNvPr id="15" name="Oval 14"/>
            <p:cNvSpPr/>
            <p:nvPr/>
          </p:nvSpPr>
          <p:spPr>
            <a:xfrm>
              <a:off x="2413262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413262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2413262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413262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413262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413262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413262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41326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413262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413262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413262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413262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Oval 18"/>
          <p:cNvSpPr/>
          <p:nvPr/>
        </p:nvSpPr>
        <p:spPr>
          <a:xfrm>
            <a:off x="3751871" y="126260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053528" y="1102350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978114" y="1488849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279771" y="1328593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553908" y="2770895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855565" y="2610639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780151" y="2997138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081808" y="283688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081051" y="142286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382708" y="1262606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307294" y="1649105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608951" y="1488849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2790335" y="3883254"/>
            <a:ext cx="32711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809189" y="998652"/>
            <a:ext cx="0" cy="288460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322194" y="1715089"/>
            <a:ext cx="75885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3115557" y="1606683"/>
            <a:ext cx="49490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5400000">
            <a:off x="3299380" y="2675384"/>
            <a:ext cx="0" cy="36764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450969" y="923238"/>
            <a:ext cx="914400" cy="12443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61532" y="863303"/>
            <a:ext cx="16025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Instead of two distinct clusters, we just see a mishmash.</a:t>
            </a: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5389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790335" y="998652"/>
            <a:ext cx="3271100" cy="2884602"/>
            <a:chOff x="2111605" y="-197963"/>
            <a:chExt cx="3271100" cy="2884602"/>
          </a:xfrm>
        </p:grpSpPr>
        <p:sp>
          <p:nvSpPr>
            <p:cNvPr id="13" name="Oval 12"/>
            <p:cNvSpPr/>
            <p:nvPr/>
          </p:nvSpPr>
          <p:spPr>
            <a:xfrm>
              <a:off x="3101418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3073138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2111605" y="2686639"/>
              <a:ext cx="3271100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130459" y="-197963"/>
              <a:ext cx="0" cy="288460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3299381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Oval 18"/>
          <p:cNvSpPr/>
          <p:nvPr/>
        </p:nvSpPr>
        <p:spPr>
          <a:xfrm>
            <a:off x="3751871" y="126260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053528" y="1102350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978114" y="1488849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279771" y="1328593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553908" y="2770895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855565" y="2610639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780151" y="2997138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081808" y="283688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081051" y="142286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382708" y="1262606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307294" y="1649105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608951" y="1488849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420412" y="2045030"/>
            <a:ext cx="0" cy="144230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194926" y="1875348"/>
            <a:ext cx="0" cy="66930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194926" y="3212711"/>
            <a:ext cx="0" cy="36764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 rot="5400000">
            <a:off x="3544480" y="3190384"/>
            <a:ext cx="914400" cy="12443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3379514" y="4269753"/>
            <a:ext cx="139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here...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6530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42301" y="3657014"/>
            <a:ext cx="4619134" cy="226243"/>
            <a:chOff x="763571" y="2460396"/>
            <a:chExt cx="4619134" cy="226243"/>
          </a:xfrm>
        </p:grpSpPr>
        <p:sp>
          <p:nvSpPr>
            <p:cNvPr id="14" name="Oval 13"/>
            <p:cNvSpPr/>
            <p:nvPr/>
          </p:nvSpPr>
          <p:spPr>
            <a:xfrm>
              <a:off x="3403075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763571" y="2686639"/>
              <a:ext cx="4619134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Oval 18"/>
          <p:cNvSpPr/>
          <p:nvPr/>
        </p:nvSpPr>
        <p:spPr>
          <a:xfrm>
            <a:off x="3751871" y="126260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053528" y="1102350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978114" y="1488849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279771" y="1328593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553908" y="2770895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855565" y="2610639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780151" y="2997138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081808" y="283688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081051" y="142286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382708" y="1262606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307294" y="1649105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608951" y="1488849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420412" y="2045030"/>
            <a:ext cx="0" cy="144230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194926" y="3212711"/>
            <a:ext cx="0" cy="36764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508292" y="4187596"/>
            <a:ext cx="5966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t-SNE does is find a way to project data into a low dimensional space (in this case, the 1-D number line) so that the clustering in the high dimensional space (in this case, the 2-D scatter plot) is preserved. </a:t>
            </a:r>
          </a:p>
        </p:txBody>
      </p:sp>
      <p:sp>
        <p:nvSpPr>
          <p:cNvPr id="35" name="Oval 34"/>
          <p:cNvSpPr/>
          <p:nvPr/>
        </p:nvSpPr>
        <p:spPr>
          <a:xfrm>
            <a:off x="2158742" y="3657014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460399" y="3657014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384985" y="3657014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686642" y="3657014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2482810" y="1649102"/>
            <a:ext cx="1127659" cy="1791092"/>
          </a:xfrm>
          <a:custGeom>
            <a:avLst/>
            <a:gdLst>
              <a:gd name="connsiteX0" fmla="*/ 1127659 w 1127659"/>
              <a:gd name="connsiteY0" fmla="*/ 0 h 1791092"/>
              <a:gd name="connsiteX1" fmla="*/ 90711 w 1127659"/>
              <a:gd name="connsiteY1" fmla="*/ 414779 h 1791092"/>
              <a:gd name="connsiteX2" fmla="*/ 53003 w 1127659"/>
              <a:gd name="connsiteY2" fmla="*/ 1791092 h 179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7659" h="1791092">
                <a:moveTo>
                  <a:pt x="1127659" y="0"/>
                </a:moveTo>
                <a:cubicBezTo>
                  <a:pt x="698739" y="58132"/>
                  <a:pt x="269820" y="116264"/>
                  <a:pt x="90711" y="414779"/>
                </a:cubicBezTo>
                <a:cubicBezTo>
                  <a:pt x="-88398" y="713294"/>
                  <a:pt x="53003" y="1791092"/>
                  <a:pt x="53003" y="1791092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1814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42301" y="3657014"/>
            <a:ext cx="4619134" cy="226243"/>
            <a:chOff x="763571" y="2460396"/>
            <a:chExt cx="4619134" cy="226243"/>
          </a:xfrm>
        </p:grpSpPr>
        <p:sp>
          <p:nvSpPr>
            <p:cNvPr id="14" name="Oval 13"/>
            <p:cNvSpPr/>
            <p:nvPr/>
          </p:nvSpPr>
          <p:spPr>
            <a:xfrm>
              <a:off x="3403075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24603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763571" y="2686639"/>
              <a:ext cx="4619134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Oval 18"/>
          <p:cNvSpPr/>
          <p:nvPr/>
        </p:nvSpPr>
        <p:spPr>
          <a:xfrm>
            <a:off x="3751871" y="1262606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053528" y="1102350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978114" y="1488849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279771" y="1328593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553908" y="2770895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855565" y="2610639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780151" y="2997138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081808" y="283688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081051" y="142286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382708" y="1262606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307294" y="1649105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608951" y="1488849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420412" y="2045030"/>
            <a:ext cx="0" cy="144230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194926" y="3212711"/>
            <a:ext cx="0" cy="36764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2158742" y="3657014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460399" y="3657014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384985" y="3657014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686642" y="3657014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2482810" y="1649102"/>
            <a:ext cx="1127659" cy="1791092"/>
          </a:xfrm>
          <a:custGeom>
            <a:avLst/>
            <a:gdLst>
              <a:gd name="connsiteX0" fmla="*/ 1127659 w 1127659"/>
              <a:gd name="connsiteY0" fmla="*/ 0 h 1791092"/>
              <a:gd name="connsiteX1" fmla="*/ 90711 w 1127659"/>
              <a:gd name="connsiteY1" fmla="*/ 414779 h 1791092"/>
              <a:gd name="connsiteX2" fmla="*/ 53003 w 1127659"/>
              <a:gd name="connsiteY2" fmla="*/ 1791092 h 179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7659" h="1791092">
                <a:moveTo>
                  <a:pt x="1127659" y="0"/>
                </a:moveTo>
                <a:cubicBezTo>
                  <a:pt x="698739" y="58132"/>
                  <a:pt x="269820" y="116264"/>
                  <a:pt x="90711" y="414779"/>
                </a:cubicBezTo>
                <a:cubicBezTo>
                  <a:pt x="-88398" y="713294"/>
                  <a:pt x="53003" y="1791092"/>
                  <a:pt x="53003" y="1791092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691051" y="4424452"/>
            <a:ext cx="576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 let’s step through the basic ideas of how t-SNE does this.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8385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1152" y="1715092"/>
            <a:ext cx="2620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We’ll start start with the original scatter plot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89007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8348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61152" y="1715089"/>
            <a:ext cx="26205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We’ll start start with the original scatter plot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 then we’ll put the points on the number line in a random order.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298717" y="3090736"/>
            <a:ext cx="302320" cy="114131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733014" y="3288872"/>
            <a:ext cx="132306" cy="110343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459045" y="1676392"/>
            <a:ext cx="46969" cy="271591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5382708" y="1875348"/>
            <a:ext cx="320511" cy="251695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65356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4864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51683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51683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51683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51683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51683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51683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51683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51683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51683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51683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83481" y="51683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51683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041260" y="3732429"/>
            <a:ext cx="5363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here on out, t-SNE moves these points, a little bit at a time, until it </a:t>
            </a:r>
            <a:r>
              <a:rPr lang="en-US"/>
              <a:t>has clustered them.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9153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8348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71675" y="3508718"/>
            <a:ext cx="457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figure out where to move this first point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2234153" y="3949242"/>
            <a:ext cx="471340" cy="4996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598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427" y="-176212"/>
            <a:ext cx="8229600" cy="987425"/>
          </a:xfrm>
        </p:spPr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140288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268413"/>
            <a:ext cx="8640763" cy="511333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D60093"/>
                </a:solidFill>
              </a:rPr>
              <a:t>Compress / reduce dimensionality:</a:t>
            </a:r>
          </a:p>
          <a:p>
            <a:pPr lvl="1"/>
            <a:r>
              <a:rPr lang="en-US" dirty="0"/>
              <a:t>10</a:t>
            </a:r>
            <a:r>
              <a:rPr lang="en-US" baseline="30000" dirty="0"/>
              <a:t>6</a:t>
            </a:r>
            <a:r>
              <a:rPr lang="en-US" dirty="0"/>
              <a:t> rows; 10</a:t>
            </a:r>
            <a:r>
              <a:rPr lang="en-US" baseline="30000" dirty="0"/>
              <a:t>3</a:t>
            </a:r>
            <a:r>
              <a:rPr lang="en-US" dirty="0"/>
              <a:t> columns; no updates</a:t>
            </a:r>
          </a:p>
          <a:p>
            <a:pPr lvl="1"/>
            <a:r>
              <a:rPr lang="en-US" dirty="0"/>
              <a:t>Random access to any cell(s); </a:t>
            </a:r>
            <a:r>
              <a:rPr lang="en-US" b="1" dirty="0"/>
              <a:t>small error: OK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219200" y="3048000"/>
            <a:ext cx="6248400" cy="2381250"/>
            <a:chOff x="576" y="2208"/>
            <a:chExt cx="3936" cy="1500"/>
          </a:xfrm>
        </p:grpSpPr>
        <p:pic>
          <p:nvPicPr>
            <p:cNvPr id="1402885" name="Picture 5" descr="img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6" y="2208"/>
              <a:ext cx="3936" cy="1500"/>
            </a:xfrm>
            <a:prstGeom prst="rect">
              <a:avLst/>
            </a:prstGeom>
            <a:noFill/>
          </p:spPr>
        </p:pic>
        <p:sp>
          <p:nvSpPr>
            <p:cNvPr id="1402886" name="Rectangle 6"/>
            <p:cNvSpPr>
              <a:spLocks noChangeArrowheads="1"/>
            </p:cNvSpPr>
            <p:nvPr/>
          </p:nvSpPr>
          <p:spPr bwMode="auto">
            <a:xfrm>
              <a:off x="2880" y="2880"/>
              <a:ext cx="240" cy="144"/>
            </a:xfrm>
            <a:prstGeom prst="rect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02887" name="Rectangle 7"/>
          <p:cNvSpPr>
            <a:spLocks noChangeArrowheads="1"/>
          </p:cNvSpPr>
          <p:nvPr/>
        </p:nvSpPr>
        <p:spPr bwMode="auto">
          <a:xfrm>
            <a:off x="2743200" y="4648200"/>
            <a:ext cx="4495800" cy="228600"/>
          </a:xfrm>
          <a:prstGeom prst="rect">
            <a:avLst/>
          </a:prstGeom>
          <a:noFill/>
          <a:ln w="1270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28561" y="5788164"/>
            <a:ext cx="6886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Note: 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The above matrix is really “2-dimensional.” All rows can be reconstructed by scaling [1 1 1 0 0] or [0 0 0 1 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B7751-47C2-8B42-99A2-0340AC582E01}"/>
              </a:ext>
            </a:extLst>
          </p:cNvPr>
          <p:cNvSpPr txBox="1"/>
          <p:nvPr/>
        </p:nvSpPr>
        <p:spPr>
          <a:xfrm>
            <a:off x="7521785" y="3039576"/>
            <a:ext cx="1582484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New </a:t>
            </a:r>
            <a:br>
              <a:rPr lang="en-US" sz="17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7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representation</a:t>
            </a:r>
          </a:p>
          <a:p>
            <a:r>
              <a:rPr lang="en-US" sz="17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[1 0]</a:t>
            </a:r>
          </a:p>
          <a:p>
            <a:r>
              <a:rPr lang="en-US" sz="17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[2 0]</a:t>
            </a:r>
          </a:p>
          <a:p>
            <a:r>
              <a:rPr lang="en-US" sz="17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[1 0]</a:t>
            </a:r>
          </a:p>
          <a:p>
            <a:r>
              <a:rPr lang="en-US" sz="17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[5 0]</a:t>
            </a:r>
          </a:p>
          <a:p>
            <a:r>
              <a:rPr lang="en-US" sz="17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[0 2]</a:t>
            </a:r>
          </a:p>
          <a:p>
            <a:r>
              <a:rPr lang="en-US" sz="17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[0 3]</a:t>
            </a:r>
          </a:p>
          <a:p>
            <a:r>
              <a:rPr lang="en-US" sz="17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[0 1]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740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8348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2234153" y="3949242"/>
            <a:ext cx="471340" cy="4996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84308" y="5190354"/>
            <a:ext cx="532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it move a little to the left or a little to the right?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71675" y="3508718"/>
            <a:ext cx="457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figure out where to move this first point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99543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8348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66887" y="3572170"/>
            <a:ext cx="3251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 it is part of this cluster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339002" y="2129872"/>
            <a:ext cx="742049" cy="144230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920980" y="1026933"/>
            <a:ext cx="1102938" cy="11029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59871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8348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66887" y="3572170"/>
            <a:ext cx="3251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 it is part of this cluster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339002" y="2129872"/>
            <a:ext cx="742049" cy="144230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920980" y="1026933"/>
            <a:ext cx="1102938" cy="11029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2969443" y="4316665"/>
            <a:ext cx="1150070" cy="160478"/>
          </a:xfrm>
          <a:custGeom>
            <a:avLst/>
            <a:gdLst>
              <a:gd name="connsiteX0" fmla="*/ 0 w 1150070"/>
              <a:gd name="connsiteY0" fmla="*/ 160478 h 160478"/>
              <a:gd name="connsiteX1" fmla="*/ 631596 w 1150070"/>
              <a:gd name="connsiteY1" fmla="*/ 222 h 160478"/>
              <a:gd name="connsiteX2" fmla="*/ 1150070 w 1150070"/>
              <a:gd name="connsiteY2" fmla="*/ 122771 h 160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0070" h="160478">
                <a:moveTo>
                  <a:pt x="0" y="160478"/>
                </a:moveTo>
                <a:cubicBezTo>
                  <a:pt x="219959" y="83492"/>
                  <a:pt x="439918" y="6507"/>
                  <a:pt x="631596" y="222"/>
                </a:cubicBezTo>
                <a:cubicBezTo>
                  <a:pt x="823274" y="-6063"/>
                  <a:pt x="1150070" y="122771"/>
                  <a:pt x="1150070" y="122771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07293" y="3816341"/>
            <a:ext cx="3355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it wants to move closer to these points.</a:t>
            </a:r>
          </a:p>
        </p:txBody>
      </p:sp>
      <p:sp>
        <p:nvSpPr>
          <p:cNvPr id="9" name="Freeform 8"/>
          <p:cNvSpPr/>
          <p:nvPr/>
        </p:nvSpPr>
        <p:spPr>
          <a:xfrm>
            <a:off x="2978873" y="4062248"/>
            <a:ext cx="2281287" cy="424325"/>
          </a:xfrm>
          <a:custGeom>
            <a:avLst/>
            <a:gdLst>
              <a:gd name="connsiteX0" fmla="*/ 0 w 2281287"/>
              <a:gd name="connsiteY0" fmla="*/ 424325 h 424325"/>
              <a:gd name="connsiteX1" fmla="*/ 1432874 w 2281287"/>
              <a:gd name="connsiteY1" fmla="*/ 118 h 424325"/>
              <a:gd name="connsiteX2" fmla="*/ 2281287 w 2281287"/>
              <a:gd name="connsiteY2" fmla="*/ 377191 h 42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1287" h="424325">
                <a:moveTo>
                  <a:pt x="0" y="424325"/>
                </a:moveTo>
                <a:cubicBezTo>
                  <a:pt x="526330" y="216149"/>
                  <a:pt x="1052660" y="7974"/>
                  <a:pt x="1432874" y="118"/>
                </a:cubicBezTo>
                <a:cubicBezTo>
                  <a:pt x="1813088" y="-7738"/>
                  <a:pt x="2281287" y="377191"/>
                  <a:pt x="2281287" y="377191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2988297" y="4109488"/>
            <a:ext cx="1715678" cy="377082"/>
          </a:xfrm>
          <a:custGeom>
            <a:avLst/>
            <a:gdLst>
              <a:gd name="connsiteX0" fmla="*/ 0 w 1715678"/>
              <a:gd name="connsiteY0" fmla="*/ 377082 h 377082"/>
              <a:gd name="connsiteX1" fmla="*/ 1112363 w 1715678"/>
              <a:gd name="connsiteY1" fmla="*/ 9 h 377082"/>
              <a:gd name="connsiteX2" fmla="*/ 1715678 w 1715678"/>
              <a:gd name="connsiteY2" fmla="*/ 367655 h 377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5678" h="377082">
                <a:moveTo>
                  <a:pt x="0" y="377082"/>
                </a:moveTo>
                <a:cubicBezTo>
                  <a:pt x="413208" y="189331"/>
                  <a:pt x="826417" y="1580"/>
                  <a:pt x="1112363" y="9"/>
                </a:cubicBezTo>
                <a:cubicBezTo>
                  <a:pt x="1398309" y="-1562"/>
                  <a:pt x="1556993" y="183046"/>
                  <a:pt x="1715678" y="367655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2539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8348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66887" y="3572170"/>
            <a:ext cx="357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at the same time, these points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307954" y="3941502"/>
            <a:ext cx="377926" cy="46022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628468" y="3941502"/>
            <a:ext cx="57415" cy="46022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685883" y="3941502"/>
            <a:ext cx="234817" cy="46022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32677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8348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03279" y="5073905"/>
            <a:ext cx="51443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at the same time, these points</a:t>
            </a:r>
            <a:r>
              <a:rPr lang="mr-IN" dirty="0" smtClean="0"/>
              <a:t>…</a:t>
            </a:r>
            <a:endParaRPr lang="de-DE" dirty="0" smtClean="0"/>
          </a:p>
          <a:p>
            <a:r>
              <a:rPr lang="en-US" dirty="0" smtClean="0"/>
              <a:t> </a:t>
            </a:r>
          </a:p>
          <a:p>
            <a:r>
              <a:rPr lang="mr-IN" dirty="0" smtClean="0"/>
              <a:t>…</a:t>
            </a:r>
            <a:r>
              <a:rPr lang="en-US" dirty="0"/>
              <a:t>are far away in the scatter plot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307954" y="3941502"/>
            <a:ext cx="377926" cy="46022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426642" y="2298549"/>
            <a:ext cx="1102938" cy="11029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3628468" y="3941502"/>
            <a:ext cx="57415" cy="46022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685883" y="3941502"/>
            <a:ext cx="234817" cy="46022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615177" y="955827"/>
            <a:ext cx="1102938" cy="11029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4949264" y="2997135"/>
            <a:ext cx="754999" cy="5759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718115" y="1987994"/>
            <a:ext cx="986146" cy="1584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9197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8348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66887" y="3572170"/>
            <a:ext cx="680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at the same time, these points</a:t>
            </a:r>
            <a:r>
              <a:rPr lang="mr-IN" dirty="0"/>
              <a:t>…</a:t>
            </a:r>
            <a:r>
              <a:rPr lang="en-US" dirty="0"/>
              <a:t> </a:t>
            </a:r>
            <a:r>
              <a:rPr lang="mr-IN" dirty="0"/>
              <a:t>…</a:t>
            </a:r>
            <a:r>
              <a:rPr lang="en-US" dirty="0"/>
              <a:t>are far away in the scatter plot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307954" y="3941502"/>
            <a:ext cx="377926" cy="46022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426642" y="2298549"/>
            <a:ext cx="1102938" cy="11029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3628468" y="3941502"/>
            <a:ext cx="57415" cy="46022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685883" y="3941502"/>
            <a:ext cx="234817" cy="46022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615177" y="955827"/>
            <a:ext cx="1102938" cy="11029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4949264" y="2997135"/>
            <a:ext cx="754999" cy="5759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718115" y="1987994"/>
            <a:ext cx="986146" cy="1584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364922" y="5246239"/>
            <a:ext cx="213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so they push back.</a:t>
            </a:r>
          </a:p>
        </p:txBody>
      </p:sp>
      <p:sp>
        <p:nvSpPr>
          <p:cNvPr id="44" name="Freeform 43"/>
          <p:cNvSpPr/>
          <p:nvPr/>
        </p:nvSpPr>
        <p:spPr>
          <a:xfrm>
            <a:off x="3026009" y="5005047"/>
            <a:ext cx="207389" cy="178109"/>
          </a:xfrm>
          <a:custGeom>
            <a:avLst/>
            <a:gdLst>
              <a:gd name="connsiteX0" fmla="*/ 245097 w 245097"/>
              <a:gd name="connsiteY0" fmla="*/ 0 h 207428"/>
              <a:gd name="connsiteX1" fmla="*/ 84842 w 245097"/>
              <a:gd name="connsiteY1" fmla="*/ 207390 h 207428"/>
              <a:gd name="connsiteX2" fmla="*/ 0 w 245097"/>
              <a:gd name="connsiteY2" fmla="*/ 18853 h 20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097" h="207428">
                <a:moveTo>
                  <a:pt x="245097" y="0"/>
                </a:moveTo>
                <a:cubicBezTo>
                  <a:pt x="185394" y="102124"/>
                  <a:pt x="125691" y="204248"/>
                  <a:pt x="84842" y="207390"/>
                </a:cubicBezTo>
                <a:cubicBezTo>
                  <a:pt x="43993" y="210532"/>
                  <a:pt x="0" y="18853"/>
                  <a:pt x="0" y="1885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diamond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2856324" y="4967337"/>
            <a:ext cx="838985" cy="444006"/>
          </a:xfrm>
          <a:custGeom>
            <a:avLst/>
            <a:gdLst>
              <a:gd name="connsiteX0" fmla="*/ 942680 w 942680"/>
              <a:gd name="connsiteY0" fmla="*/ 0 h 444006"/>
              <a:gd name="connsiteX1" fmla="*/ 245097 w 942680"/>
              <a:gd name="connsiteY1" fmla="*/ 443059 h 444006"/>
              <a:gd name="connsiteX2" fmla="*/ 0 w 942680"/>
              <a:gd name="connsiteY2" fmla="*/ 94268 h 444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680" h="444006">
                <a:moveTo>
                  <a:pt x="942680" y="0"/>
                </a:moveTo>
                <a:cubicBezTo>
                  <a:pt x="672445" y="213674"/>
                  <a:pt x="402210" y="427348"/>
                  <a:pt x="245097" y="443059"/>
                </a:cubicBezTo>
                <a:cubicBezTo>
                  <a:pt x="87984" y="458770"/>
                  <a:pt x="43992" y="276519"/>
                  <a:pt x="0" y="94268"/>
                </a:cubicBezTo>
              </a:path>
            </a:pathLst>
          </a:custGeom>
          <a:noFill/>
          <a:ln w="38100">
            <a:solidFill>
              <a:schemeClr val="tx1"/>
            </a:solidFill>
            <a:tailEnd type="diamond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2686642" y="5005044"/>
            <a:ext cx="1168923" cy="631900"/>
          </a:xfrm>
          <a:custGeom>
            <a:avLst/>
            <a:gdLst>
              <a:gd name="connsiteX0" fmla="*/ 1432874 w 1432874"/>
              <a:gd name="connsiteY0" fmla="*/ 0 h 631900"/>
              <a:gd name="connsiteX1" fmla="*/ 329938 w 1432874"/>
              <a:gd name="connsiteY1" fmla="*/ 631596 h 631900"/>
              <a:gd name="connsiteX2" fmla="*/ 0 w 1432874"/>
              <a:gd name="connsiteY2" fmla="*/ 65987 h 63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2874" h="631900">
                <a:moveTo>
                  <a:pt x="1432874" y="0"/>
                </a:moveTo>
                <a:cubicBezTo>
                  <a:pt x="1000812" y="310299"/>
                  <a:pt x="568750" y="620598"/>
                  <a:pt x="329938" y="631596"/>
                </a:cubicBezTo>
                <a:cubicBezTo>
                  <a:pt x="91126" y="642594"/>
                  <a:pt x="45563" y="354290"/>
                  <a:pt x="0" y="65987"/>
                </a:cubicBezTo>
              </a:path>
            </a:pathLst>
          </a:custGeom>
          <a:noFill/>
          <a:ln w="38100">
            <a:solidFill>
              <a:schemeClr val="tx1"/>
            </a:solidFill>
            <a:tailEnd type="diamond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04175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8348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2969443" y="4316665"/>
            <a:ext cx="1150070" cy="160478"/>
          </a:xfrm>
          <a:custGeom>
            <a:avLst/>
            <a:gdLst>
              <a:gd name="connsiteX0" fmla="*/ 0 w 1150070"/>
              <a:gd name="connsiteY0" fmla="*/ 160478 h 160478"/>
              <a:gd name="connsiteX1" fmla="*/ 631596 w 1150070"/>
              <a:gd name="connsiteY1" fmla="*/ 222 h 160478"/>
              <a:gd name="connsiteX2" fmla="*/ 1150070 w 1150070"/>
              <a:gd name="connsiteY2" fmla="*/ 122771 h 160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0070" h="160478">
                <a:moveTo>
                  <a:pt x="0" y="160478"/>
                </a:moveTo>
                <a:cubicBezTo>
                  <a:pt x="219959" y="83492"/>
                  <a:pt x="439918" y="6507"/>
                  <a:pt x="631596" y="222"/>
                </a:cubicBezTo>
                <a:cubicBezTo>
                  <a:pt x="823274" y="-6063"/>
                  <a:pt x="1150070" y="122771"/>
                  <a:pt x="1150070" y="122771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2978873" y="4062248"/>
            <a:ext cx="2281287" cy="424325"/>
          </a:xfrm>
          <a:custGeom>
            <a:avLst/>
            <a:gdLst>
              <a:gd name="connsiteX0" fmla="*/ 0 w 2281287"/>
              <a:gd name="connsiteY0" fmla="*/ 424325 h 424325"/>
              <a:gd name="connsiteX1" fmla="*/ 1432874 w 2281287"/>
              <a:gd name="connsiteY1" fmla="*/ 118 h 424325"/>
              <a:gd name="connsiteX2" fmla="*/ 2281287 w 2281287"/>
              <a:gd name="connsiteY2" fmla="*/ 377191 h 42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1287" h="424325">
                <a:moveTo>
                  <a:pt x="0" y="424325"/>
                </a:moveTo>
                <a:cubicBezTo>
                  <a:pt x="526330" y="216149"/>
                  <a:pt x="1052660" y="7974"/>
                  <a:pt x="1432874" y="118"/>
                </a:cubicBezTo>
                <a:cubicBezTo>
                  <a:pt x="1813088" y="-7738"/>
                  <a:pt x="2281287" y="377191"/>
                  <a:pt x="2281287" y="377191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2988297" y="4109488"/>
            <a:ext cx="1715678" cy="377082"/>
          </a:xfrm>
          <a:custGeom>
            <a:avLst/>
            <a:gdLst>
              <a:gd name="connsiteX0" fmla="*/ 0 w 1715678"/>
              <a:gd name="connsiteY0" fmla="*/ 377082 h 377082"/>
              <a:gd name="connsiteX1" fmla="*/ 1112363 w 1715678"/>
              <a:gd name="connsiteY1" fmla="*/ 9 h 377082"/>
              <a:gd name="connsiteX2" fmla="*/ 1715678 w 1715678"/>
              <a:gd name="connsiteY2" fmla="*/ 367655 h 377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5678" h="377082">
                <a:moveTo>
                  <a:pt x="0" y="377082"/>
                </a:moveTo>
                <a:cubicBezTo>
                  <a:pt x="413208" y="189331"/>
                  <a:pt x="826417" y="1580"/>
                  <a:pt x="1112363" y="9"/>
                </a:cubicBezTo>
                <a:cubicBezTo>
                  <a:pt x="1398309" y="-1562"/>
                  <a:pt x="1556993" y="183046"/>
                  <a:pt x="1715678" y="367655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779581" y="3825874"/>
            <a:ext cx="222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points attract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78123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8348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2969443" y="4316665"/>
            <a:ext cx="1150070" cy="160478"/>
          </a:xfrm>
          <a:custGeom>
            <a:avLst/>
            <a:gdLst>
              <a:gd name="connsiteX0" fmla="*/ 0 w 1150070"/>
              <a:gd name="connsiteY0" fmla="*/ 160478 h 160478"/>
              <a:gd name="connsiteX1" fmla="*/ 631596 w 1150070"/>
              <a:gd name="connsiteY1" fmla="*/ 222 h 160478"/>
              <a:gd name="connsiteX2" fmla="*/ 1150070 w 1150070"/>
              <a:gd name="connsiteY2" fmla="*/ 122771 h 160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0070" h="160478">
                <a:moveTo>
                  <a:pt x="0" y="160478"/>
                </a:moveTo>
                <a:cubicBezTo>
                  <a:pt x="219959" y="83492"/>
                  <a:pt x="439918" y="6507"/>
                  <a:pt x="631596" y="222"/>
                </a:cubicBezTo>
                <a:cubicBezTo>
                  <a:pt x="823274" y="-6063"/>
                  <a:pt x="1150070" y="122771"/>
                  <a:pt x="1150070" y="122771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2978873" y="4062248"/>
            <a:ext cx="2281287" cy="424325"/>
          </a:xfrm>
          <a:custGeom>
            <a:avLst/>
            <a:gdLst>
              <a:gd name="connsiteX0" fmla="*/ 0 w 2281287"/>
              <a:gd name="connsiteY0" fmla="*/ 424325 h 424325"/>
              <a:gd name="connsiteX1" fmla="*/ 1432874 w 2281287"/>
              <a:gd name="connsiteY1" fmla="*/ 118 h 424325"/>
              <a:gd name="connsiteX2" fmla="*/ 2281287 w 2281287"/>
              <a:gd name="connsiteY2" fmla="*/ 377191 h 42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1287" h="424325">
                <a:moveTo>
                  <a:pt x="0" y="424325"/>
                </a:moveTo>
                <a:cubicBezTo>
                  <a:pt x="526330" y="216149"/>
                  <a:pt x="1052660" y="7974"/>
                  <a:pt x="1432874" y="118"/>
                </a:cubicBezTo>
                <a:cubicBezTo>
                  <a:pt x="1813088" y="-7738"/>
                  <a:pt x="2281287" y="377191"/>
                  <a:pt x="2281287" y="377191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2988297" y="4109488"/>
            <a:ext cx="1715678" cy="377082"/>
          </a:xfrm>
          <a:custGeom>
            <a:avLst/>
            <a:gdLst>
              <a:gd name="connsiteX0" fmla="*/ 0 w 1715678"/>
              <a:gd name="connsiteY0" fmla="*/ 377082 h 377082"/>
              <a:gd name="connsiteX1" fmla="*/ 1112363 w 1715678"/>
              <a:gd name="connsiteY1" fmla="*/ 9 h 377082"/>
              <a:gd name="connsiteX2" fmla="*/ 1715678 w 1715678"/>
              <a:gd name="connsiteY2" fmla="*/ 367655 h 377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5678" h="377082">
                <a:moveTo>
                  <a:pt x="0" y="377082"/>
                </a:moveTo>
                <a:cubicBezTo>
                  <a:pt x="413208" y="189331"/>
                  <a:pt x="826417" y="1580"/>
                  <a:pt x="1112363" y="9"/>
                </a:cubicBezTo>
                <a:cubicBezTo>
                  <a:pt x="1398309" y="-1562"/>
                  <a:pt x="1556993" y="183046"/>
                  <a:pt x="1715678" y="367655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779581" y="3825874"/>
            <a:ext cx="222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points attract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Freeform 1"/>
          <p:cNvSpPr/>
          <p:nvPr/>
        </p:nvSpPr>
        <p:spPr>
          <a:xfrm>
            <a:off x="3026009" y="5005047"/>
            <a:ext cx="207389" cy="178109"/>
          </a:xfrm>
          <a:custGeom>
            <a:avLst/>
            <a:gdLst>
              <a:gd name="connsiteX0" fmla="*/ 245097 w 245097"/>
              <a:gd name="connsiteY0" fmla="*/ 0 h 207428"/>
              <a:gd name="connsiteX1" fmla="*/ 84842 w 245097"/>
              <a:gd name="connsiteY1" fmla="*/ 207390 h 207428"/>
              <a:gd name="connsiteX2" fmla="*/ 0 w 245097"/>
              <a:gd name="connsiteY2" fmla="*/ 18853 h 20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097" h="207428">
                <a:moveTo>
                  <a:pt x="245097" y="0"/>
                </a:moveTo>
                <a:cubicBezTo>
                  <a:pt x="185394" y="102124"/>
                  <a:pt x="125691" y="204248"/>
                  <a:pt x="84842" y="207390"/>
                </a:cubicBezTo>
                <a:cubicBezTo>
                  <a:pt x="43993" y="210532"/>
                  <a:pt x="0" y="18853"/>
                  <a:pt x="0" y="1885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diamond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856324" y="4967337"/>
            <a:ext cx="838985" cy="444006"/>
          </a:xfrm>
          <a:custGeom>
            <a:avLst/>
            <a:gdLst>
              <a:gd name="connsiteX0" fmla="*/ 942680 w 942680"/>
              <a:gd name="connsiteY0" fmla="*/ 0 h 444006"/>
              <a:gd name="connsiteX1" fmla="*/ 245097 w 942680"/>
              <a:gd name="connsiteY1" fmla="*/ 443059 h 444006"/>
              <a:gd name="connsiteX2" fmla="*/ 0 w 942680"/>
              <a:gd name="connsiteY2" fmla="*/ 94268 h 444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680" h="444006">
                <a:moveTo>
                  <a:pt x="942680" y="0"/>
                </a:moveTo>
                <a:cubicBezTo>
                  <a:pt x="672445" y="213674"/>
                  <a:pt x="402210" y="427348"/>
                  <a:pt x="245097" y="443059"/>
                </a:cubicBezTo>
                <a:cubicBezTo>
                  <a:pt x="87984" y="458770"/>
                  <a:pt x="43992" y="276519"/>
                  <a:pt x="0" y="94268"/>
                </a:cubicBezTo>
              </a:path>
            </a:pathLst>
          </a:custGeom>
          <a:noFill/>
          <a:ln w="38100">
            <a:solidFill>
              <a:schemeClr val="tx1"/>
            </a:solidFill>
            <a:tailEnd type="diamond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686642" y="5005044"/>
            <a:ext cx="1168923" cy="631900"/>
          </a:xfrm>
          <a:custGeom>
            <a:avLst/>
            <a:gdLst>
              <a:gd name="connsiteX0" fmla="*/ 1432874 w 1432874"/>
              <a:gd name="connsiteY0" fmla="*/ 0 h 631900"/>
              <a:gd name="connsiteX1" fmla="*/ 329938 w 1432874"/>
              <a:gd name="connsiteY1" fmla="*/ 631596 h 631900"/>
              <a:gd name="connsiteX2" fmla="*/ 0 w 1432874"/>
              <a:gd name="connsiteY2" fmla="*/ 65987 h 63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2874" h="631900">
                <a:moveTo>
                  <a:pt x="1432874" y="0"/>
                </a:moveTo>
                <a:cubicBezTo>
                  <a:pt x="1000812" y="310299"/>
                  <a:pt x="568750" y="620598"/>
                  <a:pt x="329938" y="631596"/>
                </a:cubicBezTo>
                <a:cubicBezTo>
                  <a:pt x="91126" y="642594"/>
                  <a:pt x="45563" y="354290"/>
                  <a:pt x="0" y="65987"/>
                </a:cubicBezTo>
              </a:path>
            </a:pathLst>
          </a:custGeom>
          <a:noFill/>
          <a:ln w="38100">
            <a:solidFill>
              <a:schemeClr val="tx1"/>
            </a:solidFill>
            <a:tailEnd type="diamond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453061" y="5243251"/>
            <a:ext cx="265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while these points repel.</a:t>
            </a:r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741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8348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71675" y="3508718"/>
            <a:ext cx="738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this case, the attraction is strongest, so the point moves a little to the right.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3139129" y="3878053"/>
            <a:ext cx="38183" cy="55195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909457" y="4681104"/>
            <a:ext cx="53570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5465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/>
          <p:cNvSpPr/>
          <p:nvPr/>
        </p:nvSpPr>
        <p:spPr>
          <a:xfrm>
            <a:off x="3319570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8348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09457" y="4681104"/>
            <a:ext cx="53570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71675" y="3508718"/>
            <a:ext cx="738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this case, the attraction is strongest, so the point moves a little to the right.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3139129" y="3878053"/>
            <a:ext cx="38183" cy="55195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0780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5916" y="-76200"/>
            <a:ext cx="8229600" cy="987425"/>
          </a:xfrm>
        </p:spPr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4419600"/>
            <a:ext cx="7848600" cy="2286000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en-US" dirty="0"/>
              <a:t>There are hidden, or </a:t>
            </a:r>
            <a:r>
              <a:rPr lang="en-US" b="1" dirty="0">
                <a:solidFill>
                  <a:srgbClr val="0000FF"/>
                </a:solidFill>
              </a:rPr>
              <a:t>latent factors, latent dimensions</a:t>
            </a:r>
            <a:r>
              <a:rPr lang="en-US" dirty="0"/>
              <a:t> that – to a close approximation – explain why the values are as they appear in the data matrix</a:t>
            </a:r>
          </a:p>
          <a:p>
            <a:endParaRPr lang="en-US" b="1" dirty="0">
              <a:solidFill>
                <a:srgbClr val="FF0066"/>
              </a:solidFill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198188"/>
            <a:ext cx="7272338" cy="322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77785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19570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064382" y="3984914"/>
            <a:ext cx="71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BAM!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0333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39252" y="3508718"/>
            <a:ext cx="3678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let’s move this point a little bit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3198790" y="3878053"/>
            <a:ext cx="167588" cy="5536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3319570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13283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19570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5194172" y="3708002"/>
            <a:ext cx="222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points attract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3223967" y="4143959"/>
            <a:ext cx="443060" cy="314333"/>
          </a:xfrm>
          <a:custGeom>
            <a:avLst/>
            <a:gdLst>
              <a:gd name="connsiteX0" fmla="*/ 0 w 395926"/>
              <a:gd name="connsiteY0" fmla="*/ 103714 h 103714"/>
              <a:gd name="connsiteX1" fmla="*/ 320511 w 395926"/>
              <a:gd name="connsiteY1" fmla="*/ 19 h 103714"/>
              <a:gd name="connsiteX2" fmla="*/ 395926 w 395926"/>
              <a:gd name="connsiteY2" fmla="*/ 94287 h 10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5926" h="103714">
                <a:moveTo>
                  <a:pt x="0" y="103714"/>
                </a:moveTo>
                <a:cubicBezTo>
                  <a:pt x="127261" y="52652"/>
                  <a:pt x="254523" y="1590"/>
                  <a:pt x="320511" y="19"/>
                </a:cubicBezTo>
                <a:cubicBezTo>
                  <a:pt x="386499" y="-1552"/>
                  <a:pt x="395926" y="94287"/>
                  <a:pt x="395926" y="94287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3233394" y="3892668"/>
            <a:ext cx="1687398" cy="546768"/>
          </a:xfrm>
          <a:custGeom>
            <a:avLst/>
            <a:gdLst>
              <a:gd name="connsiteX0" fmla="*/ 0 w 1687398"/>
              <a:gd name="connsiteY0" fmla="*/ 546768 h 546768"/>
              <a:gd name="connsiteX1" fmla="*/ 791851 w 1687398"/>
              <a:gd name="connsiteY1" fmla="*/ 13 h 546768"/>
              <a:gd name="connsiteX2" fmla="*/ 1687398 w 1687398"/>
              <a:gd name="connsiteY2" fmla="*/ 527914 h 54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7398" h="546768">
                <a:moveTo>
                  <a:pt x="0" y="546768"/>
                </a:moveTo>
                <a:cubicBezTo>
                  <a:pt x="255309" y="274961"/>
                  <a:pt x="510618" y="3155"/>
                  <a:pt x="791851" y="13"/>
                </a:cubicBezTo>
                <a:cubicBezTo>
                  <a:pt x="1073084" y="-3129"/>
                  <a:pt x="1687398" y="527914"/>
                  <a:pt x="1687398" y="527914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223967" y="3666436"/>
            <a:ext cx="2366128" cy="773000"/>
          </a:xfrm>
          <a:custGeom>
            <a:avLst/>
            <a:gdLst>
              <a:gd name="connsiteX0" fmla="*/ 0 w 2366128"/>
              <a:gd name="connsiteY0" fmla="*/ 773000 h 773000"/>
              <a:gd name="connsiteX1" fmla="*/ 1253765 w 2366128"/>
              <a:gd name="connsiteY1" fmla="*/ 2 h 773000"/>
              <a:gd name="connsiteX2" fmla="*/ 2366128 w 2366128"/>
              <a:gd name="connsiteY2" fmla="*/ 763573 h 77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6128" h="773000">
                <a:moveTo>
                  <a:pt x="0" y="773000"/>
                </a:moveTo>
                <a:cubicBezTo>
                  <a:pt x="429705" y="387286"/>
                  <a:pt x="859410" y="1573"/>
                  <a:pt x="1253765" y="2"/>
                </a:cubicBezTo>
                <a:cubicBezTo>
                  <a:pt x="1648120" y="-1569"/>
                  <a:pt x="2366128" y="763573"/>
                  <a:pt x="2366128" y="763573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55935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19570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5194172" y="3708002"/>
            <a:ext cx="222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points attract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3223967" y="4143959"/>
            <a:ext cx="443060" cy="314333"/>
          </a:xfrm>
          <a:custGeom>
            <a:avLst/>
            <a:gdLst>
              <a:gd name="connsiteX0" fmla="*/ 0 w 395926"/>
              <a:gd name="connsiteY0" fmla="*/ 103714 h 103714"/>
              <a:gd name="connsiteX1" fmla="*/ 320511 w 395926"/>
              <a:gd name="connsiteY1" fmla="*/ 19 h 103714"/>
              <a:gd name="connsiteX2" fmla="*/ 395926 w 395926"/>
              <a:gd name="connsiteY2" fmla="*/ 94287 h 10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5926" h="103714">
                <a:moveTo>
                  <a:pt x="0" y="103714"/>
                </a:moveTo>
                <a:cubicBezTo>
                  <a:pt x="127261" y="52652"/>
                  <a:pt x="254523" y="1590"/>
                  <a:pt x="320511" y="19"/>
                </a:cubicBezTo>
                <a:cubicBezTo>
                  <a:pt x="386499" y="-1552"/>
                  <a:pt x="395926" y="94287"/>
                  <a:pt x="395926" y="94287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3233394" y="3892668"/>
            <a:ext cx="1687398" cy="546768"/>
          </a:xfrm>
          <a:custGeom>
            <a:avLst/>
            <a:gdLst>
              <a:gd name="connsiteX0" fmla="*/ 0 w 1687398"/>
              <a:gd name="connsiteY0" fmla="*/ 546768 h 546768"/>
              <a:gd name="connsiteX1" fmla="*/ 791851 w 1687398"/>
              <a:gd name="connsiteY1" fmla="*/ 13 h 546768"/>
              <a:gd name="connsiteX2" fmla="*/ 1687398 w 1687398"/>
              <a:gd name="connsiteY2" fmla="*/ 527914 h 54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7398" h="546768">
                <a:moveTo>
                  <a:pt x="0" y="546768"/>
                </a:moveTo>
                <a:cubicBezTo>
                  <a:pt x="255309" y="274961"/>
                  <a:pt x="510618" y="3155"/>
                  <a:pt x="791851" y="13"/>
                </a:cubicBezTo>
                <a:cubicBezTo>
                  <a:pt x="1073084" y="-3129"/>
                  <a:pt x="1687398" y="527914"/>
                  <a:pt x="1687398" y="527914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223967" y="3666436"/>
            <a:ext cx="2366128" cy="773000"/>
          </a:xfrm>
          <a:custGeom>
            <a:avLst/>
            <a:gdLst>
              <a:gd name="connsiteX0" fmla="*/ 0 w 2366128"/>
              <a:gd name="connsiteY0" fmla="*/ 773000 h 773000"/>
              <a:gd name="connsiteX1" fmla="*/ 1253765 w 2366128"/>
              <a:gd name="connsiteY1" fmla="*/ 2 h 773000"/>
              <a:gd name="connsiteX2" fmla="*/ 2366128 w 2366128"/>
              <a:gd name="connsiteY2" fmla="*/ 763573 h 77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6128" h="773000">
                <a:moveTo>
                  <a:pt x="0" y="773000"/>
                </a:moveTo>
                <a:cubicBezTo>
                  <a:pt x="429705" y="387286"/>
                  <a:pt x="859410" y="1573"/>
                  <a:pt x="1253765" y="2"/>
                </a:cubicBezTo>
                <a:cubicBezTo>
                  <a:pt x="1648120" y="-1569"/>
                  <a:pt x="2366128" y="763573"/>
                  <a:pt x="2366128" y="763573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261681" y="5005047"/>
            <a:ext cx="207389" cy="178109"/>
          </a:xfrm>
          <a:custGeom>
            <a:avLst/>
            <a:gdLst>
              <a:gd name="connsiteX0" fmla="*/ 245097 w 245097"/>
              <a:gd name="connsiteY0" fmla="*/ 0 h 207428"/>
              <a:gd name="connsiteX1" fmla="*/ 84842 w 245097"/>
              <a:gd name="connsiteY1" fmla="*/ 207390 h 207428"/>
              <a:gd name="connsiteX2" fmla="*/ 0 w 245097"/>
              <a:gd name="connsiteY2" fmla="*/ 18853 h 20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097" h="207428">
                <a:moveTo>
                  <a:pt x="245097" y="0"/>
                </a:moveTo>
                <a:cubicBezTo>
                  <a:pt x="185394" y="102124"/>
                  <a:pt x="125691" y="204248"/>
                  <a:pt x="84842" y="207390"/>
                </a:cubicBezTo>
                <a:cubicBezTo>
                  <a:pt x="43993" y="210532"/>
                  <a:pt x="0" y="18853"/>
                  <a:pt x="0" y="1885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diamond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40947" y="5223057"/>
            <a:ext cx="326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and this point repels a little bit.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42434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2477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39255" y="3508718"/>
            <a:ext cx="5346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it moves a little to closer to the other orange points.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366381" y="3878053"/>
            <a:ext cx="27271" cy="55195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3319570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203839" y="4681104"/>
            <a:ext cx="35098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762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4880781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53908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13842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562702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562702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19570" y="4562702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9654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2578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18560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13842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47185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19570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22560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2578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18560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13842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2759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19570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72156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70965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2578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18560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13842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2302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491448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19570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72156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09456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2578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304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18560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13842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67684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491448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19570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72156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367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5916" y="-120668"/>
            <a:ext cx="8229600" cy="987425"/>
          </a:xfrm>
        </p:spPr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0" y="1143000"/>
            <a:ext cx="8534400" cy="5410200"/>
          </a:xfrm>
        </p:spPr>
        <p:txBody>
          <a:bodyPr/>
          <a:lstStyle/>
          <a:p>
            <a:pPr marL="118872" indent="0">
              <a:buNone/>
            </a:pPr>
            <a:r>
              <a:rPr lang="en-US" b="1" dirty="0"/>
              <a:t>The axes of these dimensions can be chosen by:</a:t>
            </a:r>
          </a:p>
          <a:p>
            <a:pPr lvl="1"/>
            <a:r>
              <a:rPr lang="en-US" dirty="0"/>
              <a:t>The first dimension is the direction in which the points exhibit the greatest variance</a:t>
            </a:r>
          </a:p>
          <a:p>
            <a:pPr lvl="1"/>
            <a:r>
              <a:rPr lang="en-US" dirty="0"/>
              <a:t>The second dimension is the direction, orthogonal to the first, in which points show the greatest variance</a:t>
            </a:r>
          </a:p>
          <a:p>
            <a:pPr lvl="1"/>
            <a:r>
              <a:rPr lang="en-US" dirty="0"/>
              <a:t>And so on…, until you have enough dimensions that variance is really low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4572000"/>
            <a:ext cx="5257800" cy="2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8946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2578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18560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13842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07294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67684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491448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19570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72156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763399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01054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2578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18560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13842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08951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094859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67684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491448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19570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72156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763399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41238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2578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5959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18560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13842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322626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094859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67684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491448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19570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72156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763399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773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2578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576579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18560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13842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7876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322626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094859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67684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491448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19570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72156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763399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6563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4102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50921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576579" y="50921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18560" y="50921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13842" y="50921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879187" y="50921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322626" y="50921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094859" y="50921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676841" y="50921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491448" y="50921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19570" y="50921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72156" y="50921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763399" y="50921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1102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3340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576579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18560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13842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879187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322626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094859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676841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491448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780151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72156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763399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268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3340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576579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18560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78494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879187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322626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094859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676841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491448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780151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72156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763399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1405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2578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576579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78494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879187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322626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094859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67684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491448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78015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72156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763399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92448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2551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2578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92892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576579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78494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879187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322626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094859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67684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491448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78015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329170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763399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92448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28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2578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576579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78494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879187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322626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094859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67684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491448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78015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329170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763399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92448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05327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82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6826"/>
          <a:stretch/>
        </p:blipFill>
        <p:spPr bwMode="auto">
          <a:xfrm>
            <a:off x="5943600" y="2023121"/>
            <a:ext cx="3200400" cy="2244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5916" y="-112712"/>
            <a:ext cx="8229600" cy="987425"/>
          </a:xfrm>
        </p:spPr>
        <p:txBody>
          <a:bodyPr/>
          <a:lstStyle/>
          <a:p>
            <a:r>
              <a:rPr lang="en-US" dirty="0"/>
              <a:t>Rank is “Dimensionality”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5800" y="1295400"/>
            <a:ext cx="8458200" cy="52578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Q:</a:t>
            </a:r>
            <a:r>
              <a:rPr lang="en-US" dirty="0"/>
              <a:t> What is </a:t>
            </a:r>
            <a:r>
              <a:rPr lang="en-US" b="1" dirty="0">
                <a:solidFill>
                  <a:srgbClr val="FF0000"/>
                </a:solidFill>
              </a:rPr>
              <a:t>rank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of a matrix </a:t>
            </a:r>
            <a:r>
              <a:rPr lang="en-US" b="1" dirty="0"/>
              <a:t>A</a:t>
            </a:r>
            <a:r>
              <a:rPr lang="en-US" dirty="0"/>
              <a:t>?</a:t>
            </a:r>
          </a:p>
          <a:p>
            <a:r>
              <a:rPr lang="en-US" b="1" dirty="0">
                <a:solidFill>
                  <a:srgbClr val="0000FF"/>
                </a:solidFill>
              </a:rPr>
              <a:t>A:</a:t>
            </a:r>
            <a:r>
              <a:rPr lang="en-US" dirty="0"/>
              <a:t> </a:t>
            </a:r>
            <a:r>
              <a:rPr lang="en-US" dirty="0">
                <a:solidFill>
                  <a:srgbClr val="FF0066"/>
                </a:solidFill>
              </a:rPr>
              <a:t>Number of </a:t>
            </a:r>
            <a:r>
              <a:rPr lang="en-US" b="1" dirty="0">
                <a:solidFill>
                  <a:srgbClr val="FF0066"/>
                </a:solidFill>
              </a:rPr>
              <a:t>linearly independent</a:t>
            </a:r>
            <a:r>
              <a:rPr lang="en-US" dirty="0">
                <a:solidFill>
                  <a:srgbClr val="FF0066"/>
                </a:solidFill>
              </a:rPr>
              <a:t> </a:t>
            </a:r>
            <a:r>
              <a:rPr lang="en-US" dirty="0" smtClean="0">
                <a:solidFill>
                  <a:srgbClr val="FF0066"/>
                </a:solidFill>
              </a:rPr>
              <a:t>rows </a:t>
            </a:r>
            <a:r>
              <a:rPr lang="en-US" dirty="0">
                <a:solidFill>
                  <a:srgbClr val="FF0066"/>
                </a:solidFill>
              </a:rPr>
              <a:t>of </a:t>
            </a:r>
            <a:r>
              <a:rPr lang="en-US" b="1" dirty="0">
                <a:solidFill>
                  <a:srgbClr val="FF0066"/>
                </a:solidFill>
              </a:rPr>
              <a:t>A</a:t>
            </a:r>
          </a:p>
          <a:p>
            <a:r>
              <a:rPr lang="en-US" b="1" dirty="0">
                <a:solidFill>
                  <a:srgbClr val="0000FF"/>
                </a:solidFill>
              </a:rPr>
              <a:t>Cloud of points 3D space:</a:t>
            </a:r>
          </a:p>
          <a:p>
            <a:pPr lvl="1"/>
            <a:r>
              <a:rPr lang="en-US" dirty="0"/>
              <a:t>Think of point positions</a:t>
            </a:r>
            <a:br>
              <a:rPr lang="en-US" dirty="0"/>
            </a:br>
            <a:r>
              <a:rPr lang="en-US" dirty="0"/>
              <a:t>as a matrix: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FF0066"/>
                </a:solidFill>
              </a:rPr>
              <a:t>We can rewrite coordinates more efficiently!</a:t>
            </a:r>
          </a:p>
          <a:p>
            <a:pPr lvl="1"/>
            <a:r>
              <a:rPr lang="en-US" dirty="0"/>
              <a:t>Old basis vectors:</a:t>
            </a:r>
            <a:r>
              <a:rPr lang="en-US" b="1" dirty="0"/>
              <a:t> </a:t>
            </a:r>
            <a:r>
              <a:rPr lang="en-US" dirty="0"/>
              <a:t>[1 0 0] [0 1 0] [0 0 1]</a:t>
            </a:r>
          </a:p>
          <a:p>
            <a:pPr lvl="1"/>
            <a:r>
              <a:rPr lang="en-US" b="1" dirty="0"/>
              <a:t>New basis vectors: [1 2 1] [-2 -3 1]</a:t>
            </a:r>
          </a:p>
          <a:p>
            <a:pPr lvl="1"/>
            <a:r>
              <a:rPr lang="en-US" dirty="0"/>
              <a:t>Then </a:t>
            </a:r>
            <a:r>
              <a:rPr lang="en-US" b="1" dirty="0"/>
              <a:t>A</a:t>
            </a:r>
            <a:r>
              <a:rPr lang="en-US" dirty="0"/>
              <a:t> has new coordinates: [1 0], </a:t>
            </a:r>
            <a:r>
              <a:rPr lang="en-US" b="1" dirty="0"/>
              <a:t>B</a:t>
            </a:r>
            <a:r>
              <a:rPr lang="en-US" dirty="0"/>
              <a:t>: [0 1], </a:t>
            </a:r>
            <a:r>
              <a:rPr lang="en-US" b="1" dirty="0"/>
              <a:t>C</a:t>
            </a:r>
            <a:r>
              <a:rPr lang="en-US" dirty="0"/>
              <a:t>: [1 -1]</a:t>
            </a:r>
          </a:p>
          <a:p>
            <a:pPr lvl="2"/>
            <a:r>
              <a:rPr lang="en-US" b="1" dirty="0">
                <a:solidFill>
                  <a:srgbClr val="0000FF"/>
                </a:solidFill>
              </a:rPr>
              <a:t>Notice: </a:t>
            </a:r>
            <a:r>
              <a:rPr lang="en-US" b="1" dirty="0"/>
              <a:t>We reduced the number of coordinates!</a:t>
            </a:r>
          </a:p>
        </p:txBody>
      </p:sp>
      <p:pic>
        <p:nvPicPr>
          <p:cNvPr id="5" name="Picture 2" descr="\begin{bmatrix}1&amp;2&amp;1\\-2&amp;-3&amp;1\\3&amp;5&amp;0\end{bmatrix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124200"/>
            <a:ext cx="134028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14458" y="355496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1 row per point: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12085" y="2969567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A</a:t>
            </a:r>
          </a:p>
          <a:p>
            <a:r>
              <a:rPr lang="en-US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</a:t>
            </a:r>
          </a:p>
          <a:p>
            <a:r>
              <a:rPr lang="en-US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 </a:t>
            </a:r>
          </a:p>
        </p:txBody>
      </p:sp>
      <p:sp>
        <p:nvSpPr>
          <p:cNvPr id="10" name="Oval 9"/>
          <p:cNvSpPr/>
          <p:nvPr/>
        </p:nvSpPr>
        <p:spPr>
          <a:xfrm>
            <a:off x="6941400" y="3127200"/>
            <a:ext cx="91440" cy="9144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57151" y="2738735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DDAB-AD32-4F74-8202-062538959FAE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1/6/2019</a:t>
            </a:r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00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2578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576579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78494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879187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322626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094859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67684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491448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78015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329170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98169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92448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05327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7380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3340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576579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78494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879187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322626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828145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676841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491448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780151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329170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98169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92448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05327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73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2578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576579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78494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879187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828145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67684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491448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78015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329170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98169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92448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05327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974598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5693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3340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355187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78494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879187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828145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676841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491448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780151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329170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98169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92448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05327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974598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9308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2578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355187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78494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533537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828145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67684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491448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78015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329170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98169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92448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05327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974598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7091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3340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355187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78494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533537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828145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676841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491448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057238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329170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98169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92448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05327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974598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59216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3340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355187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78494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533537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828145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676841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491448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057238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329170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28414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92448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05327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974598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32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2578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355187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78494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533537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828145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67684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491448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057238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831715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28414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92448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05327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974598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60902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3340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355187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78494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533537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828145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676841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334431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057238" y="50159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831715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28414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92448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05327" y="50159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974598" y="50159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5823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553905" y="1102350"/>
            <a:ext cx="2281286" cy="2121031"/>
            <a:chOff x="2875175" y="245097"/>
            <a:chExt cx="2281286" cy="2121031"/>
          </a:xfrm>
        </p:grpSpPr>
        <p:sp>
          <p:nvSpPr>
            <p:cNvPr id="4" name="Oval 3"/>
            <p:cNvSpPr/>
            <p:nvPr/>
          </p:nvSpPr>
          <p:spPr>
            <a:xfrm>
              <a:off x="3073138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374795" y="245097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99381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601038" y="471340"/>
              <a:ext cx="226243" cy="22624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75175" y="1913642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76832" y="1753386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101418" y="2139885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03075" y="1979629"/>
              <a:ext cx="226243" cy="2262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02318" y="565609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03975" y="405353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628561" y="791852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30218" y="631596"/>
              <a:ext cx="226243" cy="2262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3298717" y="3458381"/>
            <a:ext cx="2753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07953" y="998655"/>
            <a:ext cx="0" cy="24597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83395" y="5257800"/>
            <a:ext cx="417721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355187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78494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533537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828145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67684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334431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057238" y="4939721"/>
            <a:ext cx="226243" cy="22624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831715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28414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92448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208734" y="4939721"/>
            <a:ext cx="226243" cy="2262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974598" y="4939721"/>
            <a:ext cx="226243" cy="2262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6258" y="3635506"/>
            <a:ext cx="62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each step, a point on the line is attracted to points it is near in the scatter plot, and repelled by points it is far from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63911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usepackage[usenames]{color}&#10;\pagestyle{empty}&#10;\begin{document}&#10;&#10;\color[rgb]{0,0,0}&#10;$\mathbf{X} \approx \mathbf{U} \mathbf{\Sigma} \mathbf{V}^T = \sum_i \sigma_i \mathbf{u}_i \circ\mathbf{v}_i$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46"/>
  <p:tag name="PICTUREFILESIZE" val="1156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usepackage[usenames]{color}&#10;\pagestyle{empty}&#10;\begin{document}&#10;&#10;\color[rgb]{0,0,0}&#10;$\mathbf{X} \approx \mathbf{U} \mathbf{\Sigma} \mathbf{V}^T = \sum_i \sigma_i \mathbf{u}_i \circ\mathbf{v}_i$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46"/>
  <p:tag name="PICTUREFILESIZE" val="11566"/>
</p:tagLst>
</file>

<file path=ppt/theme/theme1.xml><?xml version="1.0" encoding="utf-8"?>
<a:theme xmlns:a="http://schemas.openxmlformats.org/drawingml/2006/main" name="InfineonTheme_4_3">
  <a:themeElements>
    <a:clrScheme name="IFX Neues Design 2015">
      <a:dk1>
        <a:srgbClr val="000000"/>
      </a:dk1>
      <a:lt1>
        <a:srgbClr val="FFFFFF"/>
      </a:lt1>
      <a:dk2>
        <a:srgbClr val="84B6A7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9525">
          <a:noFill/>
          <a:miter lim="800000"/>
          <a:headEnd/>
          <a:tailEnd/>
        </a:ln>
      </a:spPr>
      <a:bodyPr wrap="square" lIns="72000" tIns="72000" rIns="72000" bIns="72000" rtlCol="0" anchor="ctr"/>
      <a:lstStyle>
        <a:defPPr algn="ctr" eaLnBrk="0" hangingPunct="0">
          <a:defRPr sz="1600" dirty="0" smtClean="0">
            <a:latin typeface="+mn-lt"/>
            <a:ea typeface="Verdana" pitchFamily="34" charset="0"/>
            <a:cs typeface="Verdana" pitchFamily="34" charset="0"/>
          </a:defRPr>
        </a:defPPr>
      </a:lst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wrap="square" lIns="0" tIns="0" rIns="0" bIns="0" rtlCol="0" anchor="ctr" anchorCtr="0">
        <a:spAutoFit/>
      </a:bodyPr>
      <a:lstStyle>
        <a:defPPr marL="285750" marR="0" indent="-285750" defTabSz="914400" eaLnBrk="0" fontAlgn="auto" latinLnBrk="0" hangingPunct="0">
          <a:spcBef>
            <a:spcPts val="0"/>
          </a:spcBef>
          <a:spcAft>
            <a:spcPts val="300"/>
          </a:spcAft>
          <a:buClr>
            <a:schemeClr val="accent1"/>
          </a:buClr>
          <a:buSzTx/>
          <a:buFont typeface="Arial" panose="020B0604020202020204" pitchFamily="34" charset="0"/>
          <a:buChar char="›"/>
          <a:tabLst/>
          <a:defRPr sz="1400" kern="0" dirty="0"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fineonTheme_4_3" id="{74D0F005-D90E-4C72-94B4-AB01F62F50F3}" vid="{9AFBBDF1-A997-4A16-B456-E3C0DF48F2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InfineonTheme_4_3</Template>
  <TotalTime>0</TotalTime>
  <Words>12524</Words>
  <Application>Microsoft Office PowerPoint</Application>
  <PresentationFormat>On-screen Show (4:3)</PresentationFormat>
  <Paragraphs>2238</Paragraphs>
  <Slides>288</Slides>
  <Notes>286</Notes>
  <HiddenSlides>1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288</vt:i4>
      </vt:variant>
    </vt:vector>
  </HeadingPairs>
  <TitlesOfParts>
    <vt:vector size="302" baseType="lpstr">
      <vt:lpstr>Arial</vt:lpstr>
      <vt:lpstr>Calibri</vt:lpstr>
      <vt:lpstr>Cambria Math</vt:lpstr>
      <vt:lpstr>Comic Sans MS</vt:lpstr>
      <vt:lpstr>DejaVu Sans</vt:lpstr>
      <vt:lpstr>Georgia</vt:lpstr>
      <vt:lpstr>Sylfaen</vt:lpstr>
      <vt:lpstr>Symbol</vt:lpstr>
      <vt:lpstr>Times New Roman</vt:lpstr>
      <vt:lpstr>Trebuchet MS</vt:lpstr>
      <vt:lpstr>Verdana</vt:lpstr>
      <vt:lpstr>Wingdings</vt:lpstr>
      <vt:lpstr>InfineonTheme_4_3</vt:lpstr>
      <vt:lpstr>Document</vt:lpstr>
      <vt:lpstr>Machine learning: Methods and Tools</vt:lpstr>
      <vt:lpstr>Dimensionality Reduction</vt:lpstr>
      <vt:lpstr>Outline</vt:lpstr>
      <vt:lpstr> SVD: Singular Value Decomposition</vt:lpstr>
      <vt:lpstr>Reducing  Matrix Dimension</vt:lpstr>
      <vt:lpstr>Dimensionality Reduction</vt:lpstr>
      <vt:lpstr>Dimensionality Reduction</vt:lpstr>
      <vt:lpstr>Dimensionality Reduction</vt:lpstr>
      <vt:lpstr>Rank is “Dimensionality”</vt:lpstr>
      <vt:lpstr>Dimensionality Reduction</vt:lpstr>
      <vt:lpstr>Reducing  Matrix Dimension</vt:lpstr>
      <vt:lpstr>SVD - Definition</vt:lpstr>
      <vt:lpstr>SVD</vt:lpstr>
      <vt:lpstr>SVD - Properties</vt:lpstr>
      <vt:lpstr>SVD – Example: Users-to-Movies</vt:lpstr>
      <vt:lpstr>SVD – Example: Users-to-Movies</vt:lpstr>
      <vt:lpstr>SVD – Example: Users-to-Movies</vt:lpstr>
      <vt:lpstr>SVD – Example: Users-to-Movies</vt:lpstr>
      <vt:lpstr>SVD – Example: Users-to-Movies</vt:lpstr>
      <vt:lpstr>SVD – Example: Users-to-Movies</vt:lpstr>
      <vt:lpstr>SVD - Interpretation #1</vt:lpstr>
      <vt:lpstr>SVD – Dimensionality Reduction</vt:lpstr>
      <vt:lpstr>SVD – Dimensionality Reduction</vt:lpstr>
      <vt:lpstr>SVD – Dimensionality Reduction</vt:lpstr>
      <vt:lpstr>SVD – Dimensionality Reduction</vt:lpstr>
      <vt:lpstr>SVD - Interpretation #2</vt:lpstr>
      <vt:lpstr>SVD - Interpretation #2</vt:lpstr>
      <vt:lpstr>SVD - Interpretation #2</vt:lpstr>
      <vt:lpstr>SVD - Interpretation #2</vt:lpstr>
      <vt:lpstr>SVD - Interpretation #2</vt:lpstr>
      <vt:lpstr>SVD - Interpretation #2</vt:lpstr>
      <vt:lpstr>SVD – Best Low Rank Approx.</vt:lpstr>
      <vt:lpstr>SVD – Best Low Rank Approx.</vt:lpstr>
      <vt:lpstr>SVD - Conclusions so far</vt:lpstr>
      <vt:lpstr>Example of SVD</vt:lpstr>
      <vt:lpstr>Case study: How to query?</vt:lpstr>
      <vt:lpstr>Case study: How to query?</vt:lpstr>
      <vt:lpstr>Case study: How to query?</vt:lpstr>
      <vt:lpstr>Case study: How to query?</vt:lpstr>
      <vt:lpstr>Case study: How to query?</vt:lpstr>
      <vt:lpstr>Case study: How to query?</vt:lpstr>
      <vt:lpstr>Relation to Eigen-decomposition</vt:lpstr>
      <vt:lpstr>SVD: Drawbacks</vt:lpstr>
      <vt:lpstr>t-SNE (t distributed Stochastic Neighborhood  Embedding)</vt:lpstr>
      <vt:lpstr>t-SNE is a dimension reduction/data visualization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SNE (Stochastic Neighbor Embedding)</vt:lpstr>
      <vt:lpstr>PowerPoint Presentation</vt:lpstr>
      <vt:lpstr>PowerPoint Presentation</vt:lpstr>
      <vt:lpstr>  Let xi be the i th object in high dimensional space  Let yi be the i th object in low dimensional space</vt:lpstr>
      <vt:lpstr>  Let xi be the i th object in high dimensional space  Let yi be the i th object in low dimensional space</vt:lpstr>
      <vt:lpstr>Let xi be the i th object in high dimensional space  Let yi be the i th object in low dimensional space</vt:lpstr>
      <vt:lpstr>Let xi be the i th object in high dimensional space  Let yi be the i th object in low dimensional space</vt:lpstr>
      <vt:lpstr>Let xi be the i th object in high dimensional space  Let yi be the i th object in low dimensional space</vt:lpstr>
      <vt:lpstr>Since KL divergence is asymmetric,</vt:lpstr>
      <vt:lpstr>Since KL divergence is asymmetric, </vt:lpstr>
      <vt:lpstr>Since KL divergence is asymmetric,</vt:lpstr>
      <vt:lpstr>Since KL divergence is asymmetric,</vt:lpstr>
      <vt:lpstr>Since KL divergence is asymmetric,</vt:lpstr>
      <vt:lpstr>Given the cost function SNE uses gradient descent for optimization</vt:lpstr>
      <vt:lpstr>SNE optimization</vt:lpstr>
      <vt:lpstr>SNE optimization</vt:lpstr>
      <vt:lpstr>PowerPoint Presentation</vt:lpstr>
      <vt:lpstr>Drawbacks of SNE and novel features of t-SNE</vt:lpstr>
      <vt:lpstr>Symmetric SNE</vt:lpstr>
      <vt:lpstr>Symmetric SNE</vt:lpstr>
      <vt:lpstr>t-SNE mapping</vt:lpstr>
      <vt:lpstr>PowerPoint Presentation</vt:lpstr>
      <vt:lpstr>t-SNE algorithm</vt:lpstr>
      <vt:lpstr>t-SNE algorithm</vt:lpstr>
      <vt:lpstr>PowerPoint Presentation</vt:lpstr>
      <vt:lpstr>t-SNE algorithm</vt:lpstr>
      <vt:lpstr>t-SNE algorithm</vt:lpstr>
      <vt:lpstr>t-SNE algorithm</vt:lpstr>
      <vt:lpstr>t-SNE algorithm</vt:lpstr>
      <vt:lpstr>PowerPoint Presentation</vt:lpstr>
      <vt:lpstr>Criticism of t-SNE</vt:lpstr>
      <vt:lpstr>Criticism of t-SNE</vt:lpstr>
      <vt:lpstr>Criticism of t-SNE</vt:lpstr>
      <vt:lpstr>UMAP Uniform Manifold Approximation and Projection  for dimension reduction</vt:lpstr>
      <vt:lpstr>Find the “latent”  features in your data</vt:lpstr>
      <vt:lpstr>PowerPoint Presentation</vt:lpstr>
      <vt:lpstr>PowerPoint Presentation</vt:lpstr>
      <vt:lpstr>Matrix Factorization  Neighbour Graphs</vt:lpstr>
      <vt:lpstr>Matrix  Factorization</vt:lpstr>
      <vt:lpstr>Neighbour  Graphs</vt:lpstr>
      <vt:lpstr>PCA is the prototypical  matrix factorization</vt:lpstr>
      <vt:lpstr>PCA on MNIST digits</vt:lpstr>
      <vt:lpstr>PCA on Fashion MNIST</vt:lpstr>
      <vt:lpstr>t-SNE on MNIST digits</vt:lpstr>
      <vt:lpstr>t-SNE on Fashion MNIST</vt:lpstr>
      <vt:lpstr>PowerPoint Presentation</vt:lpstr>
      <vt:lpstr>First, a little bit of  topological data  analysis…</vt:lpstr>
      <vt:lpstr>Simplices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is data that  nicely behaved?</vt:lpstr>
      <vt:lpstr>PowerPoint Presentation</vt:lpstr>
      <vt:lpstr>PowerPoint Presentation</vt:lpstr>
      <vt:lpstr>PowerPoint Presentation</vt:lpstr>
      <vt:lpstr>PowerPoint Presentation</vt:lpstr>
      <vt:lpstr>Why choose a fixed  radius? Why not have a  fuzzy cover?</vt:lpstr>
      <vt:lpstr>PowerPoint Presentation</vt:lpstr>
      <vt:lpstr>PowerPoint Presentation</vt:lpstr>
      <vt:lpstr>Assumption: The manifold is locally  connected</vt:lpstr>
      <vt:lpstr>PowerPoint Presentation</vt:lpstr>
      <vt:lpstr>PowerPoint Presentation</vt:lpstr>
      <vt:lpstr>PowerPoint Presentation</vt:lpstr>
      <vt:lpstr>PowerPoint Presentation</vt:lpstr>
      <vt:lpstr>But our local metrics  are all incompatible!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Suppose we were given  a low dimensional  representation</vt:lpstr>
      <vt:lpstr>We can apply the same  process to get a fuzzy  graph!</vt:lpstr>
      <vt:lpstr>PowerPoint Presentation</vt:lpstr>
      <vt:lpstr>PowerPoint Presentation</vt:lpstr>
      <vt:lpstr>PowerPoint Presentation</vt:lpstr>
      <vt:lpstr>We are just embedding  the graph</vt:lpstr>
      <vt:lpstr>PowerPoint Presentation</vt:lpstr>
      <vt:lpstr>PowerPoint Presentation</vt:lpstr>
      <vt:lpstr>PowerPoint Presentation</vt:lpstr>
      <vt:lpstr>PowerPoint Presentation</vt:lpstr>
      <vt:lpstr>On real  data?</vt:lpstr>
      <vt:lpstr>UMAP on MNIST digits</vt:lpstr>
      <vt:lpstr>UMAP on Fashion MNIST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Compute SVD</vt:lpstr>
      <vt:lpstr>Finding Eigenpairs</vt:lpstr>
      <vt:lpstr>Example: Iterative Eigenvector</vt:lpstr>
      <vt:lpstr>Finding the Principal Eigenvalue</vt:lpstr>
      <vt:lpstr>Finding More Eigenpairs</vt:lpstr>
      <vt:lpstr>How to Compute the SVD</vt:lpstr>
      <vt:lpstr>Computing the SVD –(2)</vt:lpstr>
      <vt:lpstr>SVD - Complexity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Servadei Lorenzo (IFAG DES SDF SCS SLM)</cp:lastModifiedBy>
  <cp:revision>1501</cp:revision>
  <cp:lastPrinted>2018-01-25T21:51:28Z</cp:lastPrinted>
  <dcterms:created xsi:type="dcterms:W3CDTF">2009-06-12T17:14:38Z</dcterms:created>
  <dcterms:modified xsi:type="dcterms:W3CDTF">2019-01-11T11:30:49Z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Version">
    <vt:lpwstr>v.02.00.01-2016-05-01</vt:lpwstr>
  </property>
  <property fmtid="{D5CDD505-2E9C-101B-9397-08002B2CF9AE}" pid="3" name="TemplateCompany">
    <vt:lpwstr>IFX</vt:lpwstr>
  </property>
  <property fmtid="{D5CDD505-2E9C-101B-9397-08002B2CF9AE}" pid="4" name="DocumentID">
    <vt:lpwstr/>
  </property>
  <property fmtid="{D5CDD505-2E9C-101B-9397-08002B2CF9AE}" pid="5" name="DocumentVersion">
    <vt:lpwstr/>
  </property>
  <property fmtid="{D5CDD505-2E9C-101B-9397-08002B2CF9AE}" pid="6" name="Proprietary">
    <vt:lpwstr/>
  </property>
  <property fmtid="{D5CDD505-2E9C-101B-9397-08002B2CF9AE}" pid="7" name="ConfidentialityMarking">
    <vt:lpwstr>no marking</vt:lpwstr>
  </property>
  <property fmtid="{D5CDD505-2E9C-101B-9397-08002B2CF9AE}" pid="8" name="AdditionalMarking">
    <vt:lpwstr/>
  </property>
</Properties>
</file>